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80" r:id="rId6"/>
    <p:sldId id="265" r:id="rId7"/>
    <p:sldId id="289" r:id="rId8"/>
    <p:sldId id="270" r:id="rId9"/>
    <p:sldId id="294" r:id="rId10"/>
    <p:sldId id="295" r:id="rId11"/>
    <p:sldId id="303" r:id="rId12"/>
    <p:sldId id="308" r:id="rId13"/>
    <p:sldId id="293" r:id="rId14"/>
    <p:sldId id="296" r:id="rId15"/>
    <p:sldId id="297" r:id="rId16"/>
    <p:sldId id="298" r:id="rId17"/>
    <p:sldId id="272" r:id="rId18"/>
    <p:sldId id="309" r:id="rId19"/>
    <p:sldId id="305" r:id="rId20"/>
    <p:sldId id="307" r:id="rId21"/>
    <p:sldId id="300" r:id="rId22"/>
    <p:sldId id="301" r:id="rId23"/>
    <p:sldId id="299" r:id="rId24"/>
    <p:sldId id="302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yne Scallon" initials="WS" lastIdx="0" clrIdx="0">
    <p:extLst>
      <p:ext uri="{19B8F6BF-5375-455C-9EA6-DF929625EA0E}">
        <p15:presenceInfo xmlns:p15="http://schemas.microsoft.com/office/powerpoint/2012/main" userId="Wayne Scallon" providerId="None"/>
      </p:ext>
    </p:extLst>
  </p:cmAuthor>
  <p:cmAuthor id="2" name="Mike Giuffrida" initials="MG" lastIdx="1" clrIdx="1">
    <p:extLst>
      <p:ext uri="{19B8F6BF-5375-455C-9EA6-DF929625EA0E}">
        <p15:presenceInfo xmlns:p15="http://schemas.microsoft.com/office/powerpoint/2012/main" userId="Mike Giuffrid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990099"/>
    <a:srgbClr val="65F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67463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svg"/><Relationship Id="rId1" Type="http://schemas.openxmlformats.org/officeDocument/2006/relationships/image" Target="../media/image22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svg"/><Relationship Id="rId1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svg"/><Relationship Id="rId1" Type="http://schemas.openxmlformats.org/officeDocument/2006/relationships/image" Target="../media/image22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svg"/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59816B-D6AE-46C6-9694-210ADD51EB5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ADD671D-0D94-4842-A94C-65E48E99D17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Is the geographic coverage of your outreach clearly mapped out, informed by your data and regularly assessed to ensure you reach all unsheltered individuals within your community?</a:t>
          </a:r>
        </a:p>
      </dgm:t>
    </dgm:pt>
    <dgm:pt modelId="{A5DAC2BA-A9F5-456E-928B-DD4FF48D9D6E}" type="parTrans" cxnId="{27432BD7-0C7B-42C9-B89B-6E2A6635AF54}">
      <dgm:prSet/>
      <dgm:spPr/>
      <dgm:t>
        <a:bodyPr/>
        <a:lstStyle/>
        <a:p>
          <a:endParaRPr lang="en-US"/>
        </a:p>
      </dgm:t>
    </dgm:pt>
    <dgm:pt modelId="{145BC830-6652-424A-BB89-B44911240A89}" type="sibTrans" cxnId="{27432BD7-0C7B-42C9-B89B-6E2A6635AF54}">
      <dgm:prSet/>
      <dgm:spPr/>
      <dgm:t>
        <a:bodyPr/>
        <a:lstStyle/>
        <a:p>
          <a:endParaRPr lang="en-US"/>
        </a:p>
      </dgm:t>
    </dgm:pt>
    <dgm:pt modelId="{887A99BB-4C4B-4DAD-A568-E3A21889E30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Have you coordinated your outreach, ensuring that your teams are deployed at locations and at times mostly likely to effectively engage unsheltered homeless individuals, while minimizing duplication between providers?</a:t>
          </a:r>
        </a:p>
      </dgm:t>
    </dgm:pt>
    <dgm:pt modelId="{51452640-D511-49C6-AD8F-7132277D9FE9}" type="parTrans" cxnId="{D2EFCF53-4145-45A5-BDF0-0D68510B0F82}">
      <dgm:prSet/>
      <dgm:spPr/>
      <dgm:t>
        <a:bodyPr/>
        <a:lstStyle/>
        <a:p>
          <a:endParaRPr lang="en-US"/>
        </a:p>
      </dgm:t>
    </dgm:pt>
    <dgm:pt modelId="{660CEF46-B2A1-4720-B560-9F10024D0ED2}" type="sibTrans" cxnId="{D2EFCF53-4145-45A5-BDF0-0D68510B0F82}">
      <dgm:prSet/>
      <dgm:spPr/>
      <dgm:t>
        <a:bodyPr/>
        <a:lstStyle/>
        <a:p>
          <a:endParaRPr lang="en-US"/>
        </a:p>
      </dgm:t>
    </dgm:pt>
    <dgm:pt modelId="{345B89D0-2B01-47BF-A39C-D8E5A423B03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Do you have a documented outreach policy that clearly states how your outreach teams will be deployed and how they work with each other to swiftly connect individuals to housing? </a:t>
          </a:r>
        </a:p>
      </dgm:t>
    </dgm:pt>
    <dgm:pt modelId="{351C533F-6BCC-47D8-AD23-4593F1829646}" type="parTrans" cxnId="{EB100B16-86F2-4651-9B7E-5A862637BBBF}">
      <dgm:prSet/>
      <dgm:spPr/>
      <dgm:t>
        <a:bodyPr/>
        <a:lstStyle/>
        <a:p>
          <a:endParaRPr lang="en-US"/>
        </a:p>
      </dgm:t>
    </dgm:pt>
    <dgm:pt modelId="{84EA7820-64BE-47C2-BFC5-3B589A12EE94}" type="sibTrans" cxnId="{EB100B16-86F2-4651-9B7E-5A862637BBBF}">
      <dgm:prSet/>
      <dgm:spPr/>
      <dgm:t>
        <a:bodyPr/>
        <a:lstStyle/>
        <a:p>
          <a:endParaRPr lang="en-US"/>
        </a:p>
      </dgm:t>
    </dgm:pt>
    <dgm:pt modelId="{8FC09722-41C3-4A3F-9E80-6CA11B7581AE}" type="pres">
      <dgm:prSet presAssocID="{E459816B-D6AE-46C6-9694-210ADD51EB5A}" presName="root" presStyleCnt="0">
        <dgm:presLayoutVars>
          <dgm:dir/>
          <dgm:resizeHandles val="exact"/>
        </dgm:presLayoutVars>
      </dgm:prSet>
      <dgm:spPr/>
    </dgm:pt>
    <dgm:pt modelId="{2A5AA491-CFBE-437D-ABE3-113C2E16793F}" type="pres">
      <dgm:prSet presAssocID="{EADD671D-0D94-4842-A94C-65E48E99D178}" presName="compNode" presStyleCnt="0"/>
      <dgm:spPr/>
    </dgm:pt>
    <dgm:pt modelId="{E649DC12-1FF0-4468-B540-DB29C800DDEE}" type="pres">
      <dgm:prSet presAssocID="{EADD671D-0D94-4842-A94C-65E48E99D178}" presName="bgRect" presStyleLbl="bgShp" presStyleIdx="0" presStyleCnt="3" custLinFactNeighborX="0" custLinFactNeighborY="-43"/>
      <dgm:spPr/>
    </dgm:pt>
    <dgm:pt modelId="{6D5EAF7E-6743-4786-9888-26CF252AD3E5}" type="pres">
      <dgm:prSet presAssocID="{EADD671D-0D94-4842-A94C-65E48E99D178}" presName="iconRect" presStyleLbl="node1" presStyleIdx="0" presStyleCnt="3" custScaleX="87285" custScaleY="83242" custLinFactNeighborX="-28804" custLinFactNeighborY="-1567"/>
      <dgm:spPr/>
      <dgm:extLst/>
    </dgm:pt>
    <dgm:pt modelId="{04EEFA85-BF3F-4E55-9827-2A0286E19C52}" type="pres">
      <dgm:prSet presAssocID="{EADD671D-0D94-4842-A94C-65E48E99D178}" presName="spaceRect" presStyleCnt="0"/>
      <dgm:spPr/>
    </dgm:pt>
    <dgm:pt modelId="{33671CC3-0291-4E00-966B-B4BC54483138}" type="pres">
      <dgm:prSet presAssocID="{EADD671D-0D94-4842-A94C-65E48E99D178}" presName="parTx" presStyleLbl="revTx" presStyleIdx="0" presStyleCnt="3" custScaleX="100000">
        <dgm:presLayoutVars>
          <dgm:chMax val="0"/>
          <dgm:chPref val="0"/>
        </dgm:presLayoutVars>
      </dgm:prSet>
      <dgm:spPr/>
    </dgm:pt>
    <dgm:pt modelId="{63CD8A7A-924A-4E8B-87F7-2ED266B2F729}" type="pres">
      <dgm:prSet presAssocID="{145BC830-6652-424A-BB89-B44911240A89}" presName="sibTrans" presStyleCnt="0"/>
      <dgm:spPr/>
    </dgm:pt>
    <dgm:pt modelId="{92E437E9-5E83-4C2D-94D1-9B9D8EB8C557}" type="pres">
      <dgm:prSet presAssocID="{887A99BB-4C4B-4DAD-A568-E3A21889E301}" presName="compNode" presStyleCnt="0"/>
      <dgm:spPr/>
    </dgm:pt>
    <dgm:pt modelId="{449BDD35-0938-4F8A-B1C9-9E3741BC34CD}" type="pres">
      <dgm:prSet presAssocID="{887A99BB-4C4B-4DAD-A568-E3A21889E301}" presName="bgRect" presStyleLbl="bgShp" presStyleIdx="1" presStyleCnt="3" custLinFactNeighborX="2551" custLinFactNeighborY="943"/>
      <dgm:spPr/>
    </dgm:pt>
    <dgm:pt modelId="{E3AB32CC-B688-421F-A915-18C67DA67B96}" type="pres">
      <dgm:prSet presAssocID="{887A99BB-4C4B-4DAD-A568-E3A21889E301}" presName="iconRect" presStyleLbl="node1" presStyleIdx="1" presStyleCnt="3" custFlipHor="1" custScaleX="19888" custScaleY="11913"/>
      <dgm:spPr/>
      <dgm:extLst/>
    </dgm:pt>
    <dgm:pt modelId="{D7FA2DB5-E145-446F-9421-3E0DFDCCCBD3}" type="pres">
      <dgm:prSet presAssocID="{887A99BB-4C4B-4DAD-A568-E3A21889E301}" presName="spaceRect" presStyleCnt="0"/>
      <dgm:spPr/>
    </dgm:pt>
    <dgm:pt modelId="{83A2CBA7-15EA-485B-860A-F2B918B2D21C}" type="pres">
      <dgm:prSet presAssocID="{887A99BB-4C4B-4DAD-A568-E3A21889E301}" presName="parTx" presStyleLbl="revTx" presStyleIdx="1" presStyleCnt="3" custScaleX="100121">
        <dgm:presLayoutVars>
          <dgm:chMax val="0"/>
          <dgm:chPref val="0"/>
        </dgm:presLayoutVars>
      </dgm:prSet>
      <dgm:spPr/>
    </dgm:pt>
    <dgm:pt modelId="{85C73258-621F-4E89-8FF2-BD6855084FD0}" type="pres">
      <dgm:prSet presAssocID="{660CEF46-B2A1-4720-B560-9F10024D0ED2}" presName="sibTrans" presStyleCnt="0"/>
      <dgm:spPr/>
    </dgm:pt>
    <dgm:pt modelId="{ACACF984-475F-4A26-B06A-5329F64406B8}" type="pres">
      <dgm:prSet presAssocID="{345B89D0-2B01-47BF-A39C-D8E5A423B034}" presName="compNode" presStyleCnt="0"/>
      <dgm:spPr/>
    </dgm:pt>
    <dgm:pt modelId="{78E0AD17-B9A5-4E61-B27D-B93ED3C8A2F4}" type="pres">
      <dgm:prSet presAssocID="{345B89D0-2B01-47BF-A39C-D8E5A423B034}" presName="bgRect" presStyleLbl="bgShp" presStyleIdx="2" presStyleCnt="3"/>
      <dgm:spPr/>
    </dgm:pt>
    <dgm:pt modelId="{8FBA6FEE-5D79-48C3-9B29-F7209E58C91D}" type="pres">
      <dgm:prSet presAssocID="{345B89D0-2B01-47BF-A39C-D8E5A423B034}" presName="iconRect" presStyleLbl="node1" presStyleIdx="2" presStyleCnt="3" custFlipHor="1" custScaleX="215077" custScaleY="8426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8CCCDC2B-3B81-4526-9E85-879F47FA96DC}" type="pres">
      <dgm:prSet presAssocID="{345B89D0-2B01-47BF-A39C-D8E5A423B034}" presName="spaceRect" presStyleCnt="0"/>
      <dgm:spPr/>
    </dgm:pt>
    <dgm:pt modelId="{66964724-CAA8-4123-AADE-2D183B555313}" type="pres">
      <dgm:prSet presAssocID="{345B89D0-2B01-47BF-A39C-D8E5A423B03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B100B16-86F2-4651-9B7E-5A862637BBBF}" srcId="{E459816B-D6AE-46C6-9694-210ADD51EB5A}" destId="{345B89D0-2B01-47BF-A39C-D8E5A423B034}" srcOrd="2" destOrd="0" parTransId="{351C533F-6BCC-47D8-AD23-4593F1829646}" sibTransId="{84EA7820-64BE-47C2-BFC5-3B589A12EE94}"/>
    <dgm:cxn modelId="{A35C7217-D770-4637-9F30-D704B25744E3}" type="presOf" srcId="{887A99BB-4C4B-4DAD-A568-E3A21889E301}" destId="{83A2CBA7-15EA-485B-860A-F2B918B2D21C}" srcOrd="0" destOrd="0" presId="urn:microsoft.com/office/officeart/2018/2/layout/IconVerticalSolidList"/>
    <dgm:cxn modelId="{AD4E6140-7B8E-4A4B-A6B4-437756388DA1}" type="presOf" srcId="{EADD671D-0D94-4842-A94C-65E48E99D178}" destId="{33671CC3-0291-4E00-966B-B4BC54483138}" srcOrd="0" destOrd="0" presId="urn:microsoft.com/office/officeart/2018/2/layout/IconVerticalSolidList"/>
    <dgm:cxn modelId="{D2EFCF53-4145-45A5-BDF0-0D68510B0F82}" srcId="{E459816B-D6AE-46C6-9694-210ADD51EB5A}" destId="{887A99BB-4C4B-4DAD-A568-E3A21889E301}" srcOrd="1" destOrd="0" parTransId="{51452640-D511-49C6-AD8F-7132277D9FE9}" sibTransId="{660CEF46-B2A1-4720-B560-9F10024D0ED2}"/>
    <dgm:cxn modelId="{B697208D-69A2-4E0E-BA13-8B5632E33EE1}" type="presOf" srcId="{345B89D0-2B01-47BF-A39C-D8E5A423B034}" destId="{66964724-CAA8-4123-AADE-2D183B555313}" srcOrd="0" destOrd="0" presId="urn:microsoft.com/office/officeart/2018/2/layout/IconVerticalSolidList"/>
    <dgm:cxn modelId="{27432BD7-0C7B-42C9-B89B-6E2A6635AF54}" srcId="{E459816B-D6AE-46C6-9694-210ADD51EB5A}" destId="{EADD671D-0D94-4842-A94C-65E48E99D178}" srcOrd="0" destOrd="0" parTransId="{A5DAC2BA-A9F5-456E-928B-DD4FF48D9D6E}" sibTransId="{145BC830-6652-424A-BB89-B44911240A89}"/>
    <dgm:cxn modelId="{1C617FE6-1884-44FD-B6CB-FBAECEC5DADF}" type="presOf" srcId="{E459816B-D6AE-46C6-9694-210ADD51EB5A}" destId="{8FC09722-41C3-4A3F-9E80-6CA11B7581AE}" srcOrd="0" destOrd="0" presId="urn:microsoft.com/office/officeart/2018/2/layout/IconVerticalSolidList"/>
    <dgm:cxn modelId="{CF8C78A2-7AE4-471F-933A-6A45607D729B}" type="presParOf" srcId="{8FC09722-41C3-4A3F-9E80-6CA11B7581AE}" destId="{2A5AA491-CFBE-437D-ABE3-113C2E16793F}" srcOrd="0" destOrd="0" presId="urn:microsoft.com/office/officeart/2018/2/layout/IconVerticalSolidList"/>
    <dgm:cxn modelId="{A71DE11F-AF79-40CC-81B6-319C025528A3}" type="presParOf" srcId="{2A5AA491-CFBE-437D-ABE3-113C2E16793F}" destId="{E649DC12-1FF0-4468-B540-DB29C800DDEE}" srcOrd="0" destOrd="0" presId="urn:microsoft.com/office/officeart/2018/2/layout/IconVerticalSolidList"/>
    <dgm:cxn modelId="{30317ED8-7DF7-4798-92BE-FAD42AFB80DD}" type="presParOf" srcId="{2A5AA491-CFBE-437D-ABE3-113C2E16793F}" destId="{6D5EAF7E-6743-4786-9888-26CF252AD3E5}" srcOrd="1" destOrd="0" presId="urn:microsoft.com/office/officeart/2018/2/layout/IconVerticalSolidList"/>
    <dgm:cxn modelId="{E6C658E2-AC50-4637-8C7F-8B8F76A23A6D}" type="presParOf" srcId="{2A5AA491-CFBE-437D-ABE3-113C2E16793F}" destId="{04EEFA85-BF3F-4E55-9827-2A0286E19C52}" srcOrd="2" destOrd="0" presId="urn:microsoft.com/office/officeart/2018/2/layout/IconVerticalSolidList"/>
    <dgm:cxn modelId="{FE1D4585-F96A-475F-BAB5-DCB5FB566381}" type="presParOf" srcId="{2A5AA491-CFBE-437D-ABE3-113C2E16793F}" destId="{33671CC3-0291-4E00-966B-B4BC54483138}" srcOrd="3" destOrd="0" presId="urn:microsoft.com/office/officeart/2018/2/layout/IconVerticalSolidList"/>
    <dgm:cxn modelId="{35EFD821-DFFA-4D76-BD83-6A80BBB4B091}" type="presParOf" srcId="{8FC09722-41C3-4A3F-9E80-6CA11B7581AE}" destId="{63CD8A7A-924A-4E8B-87F7-2ED266B2F729}" srcOrd="1" destOrd="0" presId="urn:microsoft.com/office/officeart/2018/2/layout/IconVerticalSolidList"/>
    <dgm:cxn modelId="{A6850FA6-CC62-4625-891B-AEBEB9D2391F}" type="presParOf" srcId="{8FC09722-41C3-4A3F-9E80-6CA11B7581AE}" destId="{92E437E9-5E83-4C2D-94D1-9B9D8EB8C557}" srcOrd="2" destOrd="0" presId="urn:microsoft.com/office/officeart/2018/2/layout/IconVerticalSolidList"/>
    <dgm:cxn modelId="{28AC56B8-772E-462B-8BBC-282EFAE7071B}" type="presParOf" srcId="{92E437E9-5E83-4C2D-94D1-9B9D8EB8C557}" destId="{449BDD35-0938-4F8A-B1C9-9E3741BC34CD}" srcOrd="0" destOrd="0" presId="urn:microsoft.com/office/officeart/2018/2/layout/IconVerticalSolidList"/>
    <dgm:cxn modelId="{700F13FF-4F78-4E3B-9622-754AF56A4751}" type="presParOf" srcId="{92E437E9-5E83-4C2D-94D1-9B9D8EB8C557}" destId="{E3AB32CC-B688-421F-A915-18C67DA67B96}" srcOrd="1" destOrd="0" presId="urn:microsoft.com/office/officeart/2018/2/layout/IconVerticalSolidList"/>
    <dgm:cxn modelId="{6E11EE1C-EF4F-4F11-AD8B-6DA2859DB44D}" type="presParOf" srcId="{92E437E9-5E83-4C2D-94D1-9B9D8EB8C557}" destId="{D7FA2DB5-E145-446F-9421-3E0DFDCCCBD3}" srcOrd="2" destOrd="0" presId="urn:microsoft.com/office/officeart/2018/2/layout/IconVerticalSolidList"/>
    <dgm:cxn modelId="{3157AE7C-CB3D-47CF-ABCD-EA9837AF7275}" type="presParOf" srcId="{92E437E9-5E83-4C2D-94D1-9B9D8EB8C557}" destId="{83A2CBA7-15EA-485B-860A-F2B918B2D21C}" srcOrd="3" destOrd="0" presId="urn:microsoft.com/office/officeart/2018/2/layout/IconVerticalSolidList"/>
    <dgm:cxn modelId="{4F3D73DF-2BE0-4249-B31D-3CCE97FB930F}" type="presParOf" srcId="{8FC09722-41C3-4A3F-9E80-6CA11B7581AE}" destId="{85C73258-621F-4E89-8FF2-BD6855084FD0}" srcOrd="3" destOrd="0" presId="urn:microsoft.com/office/officeart/2018/2/layout/IconVerticalSolidList"/>
    <dgm:cxn modelId="{F6AE207C-6A95-487C-A4EA-7B9B5FF38BCB}" type="presParOf" srcId="{8FC09722-41C3-4A3F-9E80-6CA11B7581AE}" destId="{ACACF984-475F-4A26-B06A-5329F64406B8}" srcOrd="4" destOrd="0" presId="urn:microsoft.com/office/officeart/2018/2/layout/IconVerticalSolidList"/>
    <dgm:cxn modelId="{1DC828F1-EF0D-4B45-A9CE-CFE62DCF0EB4}" type="presParOf" srcId="{ACACF984-475F-4A26-B06A-5329F64406B8}" destId="{78E0AD17-B9A5-4E61-B27D-B93ED3C8A2F4}" srcOrd="0" destOrd="0" presId="urn:microsoft.com/office/officeart/2018/2/layout/IconVerticalSolidList"/>
    <dgm:cxn modelId="{7EC2D765-F0FB-4DE8-82C5-93B27D4E81CA}" type="presParOf" srcId="{ACACF984-475F-4A26-B06A-5329F64406B8}" destId="{8FBA6FEE-5D79-48C3-9B29-F7209E58C91D}" srcOrd="1" destOrd="0" presId="urn:microsoft.com/office/officeart/2018/2/layout/IconVerticalSolidList"/>
    <dgm:cxn modelId="{406258FE-3F8E-415A-BEC4-350AC35A7452}" type="presParOf" srcId="{ACACF984-475F-4A26-B06A-5329F64406B8}" destId="{8CCCDC2B-3B81-4526-9E85-879F47FA96DC}" srcOrd="2" destOrd="0" presId="urn:microsoft.com/office/officeart/2018/2/layout/IconVerticalSolidList"/>
    <dgm:cxn modelId="{122E1C9C-8EAD-4F4E-8BBE-F7314F43E625}" type="presParOf" srcId="{ACACF984-475F-4A26-B06A-5329F64406B8}" destId="{66964724-CAA8-4123-AADE-2D183B55531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59816B-D6AE-46C6-9694-210ADD51EB5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ADD671D-0D94-4842-A94C-65E48E99D17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People cycling in and out of homeless and institutional settings such as hospitals, treatment centers, or jail. (Most commonly street homeless use ER)</a:t>
          </a:r>
          <a:endParaRPr lang="en-US" sz="2400" dirty="0"/>
        </a:p>
      </dgm:t>
    </dgm:pt>
    <dgm:pt modelId="{A5DAC2BA-A9F5-456E-928B-DD4FF48D9D6E}" type="parTrans" cxnId="{27432BD7-0C7B-42C9-B89B-6E2A6635AF54}">
      <dgm:prSet/>
      <dgm:spPr/>
      <dgm:t>
        <a:bodyPr/>
        <a:lstStyle/>
        <a:p>
          <a:endParaRPr lang="en-US"/>
        </a:p>
      </dgm:t>
    </dgm:pt>
    <dgm:pt modelId="{145BC830-6652-424A-BB89-B44911240A89}" type="sibTrans" cxnId="{27432BD7-0C7B-42C9-B89B-6E2A6635AF54}">
      <dgm:prSet/>
      <dgm:spPr/>
      <dgm:t>
        <a:bodyPr/>
        <a:lstStyle/>
        <a:p>
          <a:endParaRPr lang="en-US"/>
        </a:p>
      </dgm:t>
    </dgm:pt>
    <dgm:pt modelId="{887A99BB-4C4B-4DAD-A568-E3A21889E30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600" dirty="0"/>
            <a:t>People living in cars, or other highly transient street homeless that move from location to location.</a:t>
          </a:r>
        </a:p>
      </dgm:t>
    </dgm:pt>
    <dgm:pt modelId="{51452640-D511-49C6-AD8F-7132277D9FE9}" type="parTrans" cxnId="{D2EFCF53-4145-45A5-BDF0-0D68510B0F82}">
      <dgm:prSet/>
      <dgm:spPr/>
      <dgm:t>
        <a:bodyPr/>
        <a:lstStyle/>
        <a:p>
          <a:endParaRPr lang="en-US"/>
        </a:p>
      </dgm:t>
    </dgm:pt>
    <dgm:pt modelId="{660CEF46-B2A1-4720-B560-9F10024D0ED2}" type="sibTrans" cxnId="{D2EFCF53-4145-45A5-BDF0-0D68510B0F82}">
      <dgm:prSet/>
      <dgm:spPr/>
      <dgm:t>
        <a:bodyPr/>
        <a:lstStyle/>
        <a:p>
          <a:endParaRPr lang="en-US"/>
        </a:p>
      </dgm:t>
    </dgm:pt>
    <dgm:pt modelId="{345B89D0-2B01-47BF-A39C-D8E5A423B03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600" dirty="0"/>
            <a:t>People relocating from other regions and presenting as homeless here.</a:t>
          </a:r>
        </a:p>
      </dgm:t>
    </dgm:pt>
    <dgm:pt modelId="{351C533F-6BCC-47D8-AD23-4593F1829646}" type="parTrans" cxnId="{EB100B16-86F2-4651-9B7E-5A862637BBBF}">
      <dgm:prSet/>
      <dgm:spPr/>
      <dgm:t>
        <a:bodyPr/>
        <a:lstStyle/>
        <a:p>
          <a:endParaRPr lang="en-US"/>
        </a:p>
      </dgm:t>
    </dgm:pt>
    <dgm:pt modelId="{84EA7820-64BE-47C2-BFC5-3B589A12EE94}" type="sibTrans" cxnId="{EB100B16-86F2-4651-9B7E-5A862637BBBF}">
      <dgm:prSet/>
      <dgm:spPr/>
      <dgm:t>
        <a:bodyPr/>
        <a:lstStyle/>
        <a:p>
          <a:endParaRPr lang="en-US"/>
        </a:p>
      </dgm:t>
    </dgm:pt>
    <dgm:pt modelId="{8FC09722-41C3-4A3F-9E80-6CA11B7581AE}" type="pres">
      <dgm:prSet presAssocID="{E459816B-D6AE-46C6-9694-210ADD51EB5A}" presName="root" presStyleCnt="0">
        <dgm:presLayoutVars>
          <dgm:dir/>
          <dgm:resizeHandles val="exact"/>
        </dgm:presLayoutVars>
      </dgm:prSet>
      <dgm:spPr/>
    </dgm:pt>
    <dgm:pt modelId="{2A5AA491-CFBE-437D-ABE3-113C2E16793F}" type="pres">
      <dgm:prSet presAssocID="{EADD671D-0D94-4842-A94C-65E48E99D178}" presName="compNode" presStyleCnt="0"/>
      <dgm:spPr/>
    </dgm:pt>
    <dgm:pt modelId="{E649DC12-1FF0-4468-B540-DB29C800DDEE}" type="pres">
      <dgm:prSet presAssocID="{EADD671D-0D94-4842-A94C-65E48E99D178}" presName="bgRect" presStyleLbl="bgShp" presStyleIdx="0" presStyleCnt="3" custLinFactNeighborX="0" custLinFactNeighborY="-43"/>
      <dgm:spPr/>
    </dgm:pt>
    <dgm:pt modelId="{6D5EAF7E-6743-4786-9888-26CF252AD3E5}" type="pres">
      <dgm:prSet presAssocID="{EADD671D-0D94-4842-A94C-65E48E99D178}" presName="iconRect" presStyleLbl="node1" presStyleIdx="0" presStyleCnt="3" custScaleX="87285" custScaleY="83242" custLinFactNeighborX="-28804" custLinFactNeighborY="-1567"/>
      <dgm:spPr/>
      <dgm:extLst/>
    </dgm:pt>
    <dgm:pt modelId="{04EEFA85-BF3F-4E55-9827-2A0286E19C52}" type="pres">
      <dgm:prSet presAssocID="{EADD671D-0D94-4842-A94C-65E48E99D178}" presName="spaceRect" presStyleCnt="0"/>
      <dgm:spPr/>
    </dgm:pt>
    <dgm:pt modelId="{33671CC3-0291-4E00-966B-B4BC54483138}" type="pres">
      <dgm:prSet presAssocID="{EADD671D-0D94-4842-A94C-65E48E99D178}" presName="parTx" presStyleLbl="revTx" presStyleIdx="0" presStyleCnt="3" custScaleX="100000">
        <dgm:presLayoutVars>
          <dgm:chMax val="0"/>
          <dgm:chPref val="0"/>
        </dgm:presLayoutVars>
      </dgm:prSet>
      <dgm:spPr/>
    </dgm:pt>
    <dgm:pt modelId="{63CD8A7A-924A-4E8B-87F7-2ED266B2F729}" type="pres">
      <dgm:prSet presAssocID="{145BC830-6652-424A-BB89-B44911240A89}" presName="sibTrans" presStyleCnt="0"/>
      <dgm:spPr/>
    </dgm:pt>
    <dgm:pt modelId="{92E437E9-5E83-4C2D-94D1-9B9D8EB8C557}" type="pres">
      <dgm:prSet presAssocID="{887A99BB-4C4B-4DAD-A568-E3A21889E301}" presName="compNode" presStyleCnt="0"/>
      <dgm:spPr/>
    </dgm:pt>
    <dgm:pt modelId="{449BDD35-0938-4F8A-B1C9-9E3741BC34CD}" type="pres">
      <dgm:prSet presAssocID="{887A99BB-4C4B-4DAD-A568-E3A21889E301}" presName="bgRect" presStyleLbl="bgShp" presStyleIdx="1" presStyleCnt="3" custLinFactNeighborX="2551" custLinFactNeighborY="943"/>
      <dgm:spPr/>
    </dgm:pt>
    <dgm:pt modelId="{E3AB32CC-B688-421F-A915-18C67DA67B96}" type="pres">
      <dgm:prSet presAssocID="{887A99BB-4C4B-4DAD-A568-E3A21889E301}" presName="iconRect" presStyleLbl="node1" presStyleIdx="1" presStyleCnt="3" custFlipHor="1" custScaleX="19888" custScaleY="11913"/>
      <dgm:spPr/>
      <dgm:extLst/>
    </dgm:pt>
    <dgm:pt modelId="{D7FA2DB5-E145-446F-9421-3E0DFDCCCBD3}" type="pres">
      <dgm:prSet presAssocID="{887A99BB-4C4B-4DAD-A568-E3A21889E301}" presName="spaceRect" presStyleCnt="0"/>
      <dgm:spPr/>
    </dgm:pt>
    <dgm:pt modelId="{83A2CBA7-15EA-485B-860A-F2B918B2D21C}" type="pres">
      <dgm:prSet presAssocID="{887A99BB-4C4B-4DAD-A568-E3A21889E301}" presName="parTx" presStyleLbl="revTx" presStyleIdx="1" presStyleCnt="3" custScaleX="100121">
        <dgm:presLayoutVars>
          <dgm:chMax val="0"/>
          <dgm:chPref val="0"/>
        </dgm:presLayoutVars>
      </dgm:prSet>
      <dgm:spPr/>
    </dgm:pt>
    <dgm:pt modelId="{85C73258-621F-4E89-8FF2-BD6855084FD0}" type="pres">
      <dgm:prSet presAssocID="{660CEF46-B2A1-4720-B560-9F10024D0ED2}" presName="sibTrans" presStyleCnt="0"/>
      <dgm:spPr/>
    </dgm:pt>
    <dgm:pt modelId="{ACACF984-475F-4A26-B06A-5329F64406B8}" type="pres">
      <dgm:prSet presAssocID="{345B89D0-2B01-47BF-A39C-D8E5A423B034}" presName="compNode" presStyleCnt="0"/>
      <dgm:spPr/>
    </dgm:pt>
    <dgm:pt modelId="{78E0AD17-B9A5-4E61-B27D-B93ED3C8A2F4}" type="pres">
      <dgm:prSet presAssocID="{345B89D0-2B01-47BF-A39C-D8E5A423B034}" presName="bgRect" presStyleLbl="bgShp" presStyleIdx="2" presStyleCnt="3"/>
      <dgm:spPr/>
    </dgm:pt>
    <dgm:pt modelId="{8FBA6FEE-5D79-48C3-9B29-F7209E58C91D}" type="pres">
      <dgm:prSet presAssocID="{345B89D0-2B01-47BF-A39C-D8E5A423B034}" presName="iconRect" presStyleLbl="node1" presStyleIdx="2" presStyleCnt="3" custFlipHor="1" custScaleX="215077" custScaleY="8426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8CCCDC2B-3B81-4526-9E85-879F47FA96DC}" type="pres">
      <dgm:prSet presAssocID="{345B89D0-2B01-47BF-A39C-D8E5A423B034}" presName="spaceRect" presStyleCnt="0"/>
      <dgm:spPr/>
    </dgm:pt>
    <dgm:pt modelId="{66964724-CAA8-4123-AADE-2D183B555313}" type="pres">
      <dgm:prSet presAssocID="{345B89D0-2B01-47BF-A39C-D8E5A423B03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B100B16-86F2-4651-9B7E-5A862637BBBF}" srcId="{E459816B-D6AE-46C6-9694-210ADD51EB5A}" destId="{345B89D0-2B01-47BF-A39C-D8E5A423B034}" srcOrd="2" destOrd="0" parTransId="{351C533F-6BCC-47D8-AD23-4593F1829646}" sibTransId="{84EA7820-64BE-47C2-BFC5-3B589A12EE94}"/>
    <dgm:cxn modelId="{A35C7217-D770-4637-9F30-D704B25744E3}" type="presOf" srcId="{887A99BB-4C4B-4DAD-A568-E3A21889E301}" destId="{83A2CBA7-15EA-485B-860A-F2B918B2D21C}" srcOrd="0" destOrd="0" presId="urn:microsoft.com/office/officeart/2018/2/layout/IconVerticalSolidList"/>
    <dgm:cxn modelId="{AD4E6140-7B8E-4A4B-A6B4-437756388DA1}" type="presOf" srcId="{EADD671D-0D94-4842-A94C-65E48E99D178}" destId="{33671CC3-0291-4E00-966B-B4BC54483138}" srcOrd="0" destOrd="0" presId="urn:microsoft.com/office/officeart/2018/2/layout/IconVerticalSolidList"/>
    <dgm:cxn modelId="{D2EFCF53-4145-45A5-BDF0-0D68510B0F82}" srcId="{E459816B-D6AE-46C6-9694-210ADD51EB5A}" destId="{887A99BB-4C4B-4DAD-A568-E3A21889E301}" srcOrd="1" destOrd="0" parTransId="{51452640-D511-49C6-AD8F-7132277D9FE9}" sibTransId="{660CEF46-B2A1-4720-B560-9F10024D0ED2}"/>
    <dgm:cxn modelId="{B697208D-69A2-4E0E-BA13-8B5632E33EE1}" type="presOf" srcId="{345B89D0-2B01-47BF-A39C-D8E5A423B034}" destId="{66964724-CAA8-4123-AADE-2D183B555313}" srcOrd="0" destOrd="0" presId="urn:microsoft.com/office/officeart/2018/2/layout/IconVerticalSolidList"/>
    <dgm:cxn modelId="{27432BD7-0C7B-42C9-B89B-6E2A6635AF54}" srcId="{E459816B-D6AE-46C6-9694-210ADD51EB5A}" destId="{EADD671D-0D94-4842-A94C-65E48E99D178}" srcOrd="0" destOrd="0" parTransId="{A5DAC2BA-A9F5-456E-928B-DD4FF48D9D6E}" sibTransId="{145BC830-6652-424A-BB89-B44911240A89}"/>
    <dgm:cxn modelId="{1C617FE6-1884-44FD-B6CB-FBAECEC5DADF}" type="presOf" srcId="{E459816B-D6AE-46C6-9694-210ADD51EB5A}" destId="{8FC09722-41C3-4A3F-9E80-6CA11B7581AE}" srcOrd="0" destOrd="0" presId="urn:microsoft.com/office/officeart/2018/2/layout/IconVerticalSolidList"/>
    <dgm:cxn modelId="{CF8C78A2-7AE4-471F-933A-6A45607D729B}" type="presParOf" srcId="{8FC09722-41C3-4A3F-9E80-6CA11B7581AE}" destId="{2A5AA491-CFBE-437D-ABE3-113C2E16793F}" srcOrd="0" destOrd="0" presId="urn:microsoft.com/office/officeart/2018/2/layout/IconVerticalSolidList"/>
    <dgm:cxn modelId="{A71DE11F-AF79-40CC-81B6-319C025528A3}" type="presParOf" srcId="{2A5AA491-CFBE-437D-ABE3-113C2E16793F}" destId="{E649DC12-1FF0-4468-B540-DB29C800DDEE}" srcOrd="0" destOrd="0" presId="urn:microsoft.com/office/officeart/2018/2/layout/IconVerticalSolidList"/>
    <dgm:cxn modelId="{30317ED8-7DF7-4798-92BE-FAD42AFB80DD}" type="presParOf" srcId="{2A5AA491-CFBE-437D-ABE3-113C2E16793F}" destId="{6D5EAF7E-6743-4786-9888-26CF252AD3E5}" srcOrd="1" destOrd="0" presId="urn:microsoft.com/office/officeart/2018/2/layout/IconVerticalSolidList"/>
    <dgm:cxn modelId="{E6C658E2-AC50-4637-8C7F-8B8F76A23A6D}" type="presParOf" srcId="{2A5AA491-CFBE-437D-ABE3-113C2E16793F}" destId="{04EEFA85-BF3F-4E55-9827-2A0286E19C52}" srcOrd="2" destOrd="0" presId="urn:microsoft.com/office/officeart/2018/2/layout/IconVerticalSolidList"/>
    <dgm:cxn modelId="{FE1D4585-F96A-475F-BAB5-DCB5FB566381}" type="presParOf" srcId="{2A5AA491-CFBE-437D-ABE3-113C2E16793F}" destId="{33671CC3-0291-4E00-966B-B4BC54483138}" srcOrd="3" destOrd="0" presId="urn:microsoft.com/office/officeart/2018/2/layout/IconVerticalSolidList"/>
    <dgm:cxn modelId="{35EFD821-DFFA-4D76-BD83-6A80BBB4B091}" type="presParOf" srcId="{8FC09722-41C3-4A3F-9E80-6CA11B7581AE}" destId="{63CD8A7A-924A-4E8B-87F7-2ED266B2F729}" srcOrd="1" destOrd="0" presId="urn:microsoft.com/office/officeart/2018/2/layout/IconVerticalSolidList"/>
    <dgm:cxn modelId="{A6850FA6-CC62-4625-891B-AEBEB9D2391F}" type="presParOf" srcId="{8FC09722-41C3-4A3F-9E80-6CA11B7581AE}" destId="{92E437E9-5E83-4C2D-94D1-9B9D8EB8C557}" srcOrd="2" destOrd="0" presId="urn:microsoft.com/office/officeart/2018/2/layout/IconVerticalSolidList"/>
    <dgm:cxn modelId="{28AC56B8-772E-462B-8BBC-282EFAE7071B}" type="presParOf" srcId="{92E437E9-5E83-4C2D-94D1-9B9D8EB8C557}" destId="{449BDD35-0938-4F8A-B1C9-9E3741BC34CD}" srcOrd="0" destOrd="0" presId="urn:microsoft.com/office/officeart/2018/2/layout/IconVerticalSolidList"/>
    <dgm:cxn modelId="{700F13FF-4F78-4E3B-9622-754AF56A4751}" type="presParOf" srcId="{92E437E9-5E83-4C2D-94D1-9B9D8EB8C557}" destId="{E3AB32CC-B688-421F-A915-18C67DA67B96}" srcOrd="1" destOrd="0" presId="urn:microsoft.com/office/officeart/2018/2/layout/IconVerticalSolidList"/>
    <dgm:cxn modelId="{6E11EE1C-EF4F-4F11-AD8B-6DA2859DB44D}" type="presParOf" srcId="{92E437E9-5E83-4C2D-94D1-9B9D8EB8C557}" destId="{D7FA2DB5-E145-446F-9421-3E0DFDCCCBD3}" srcOrd="2" destOrd="0" presId="urn:microsoft.com/office/officeart/2018/2/layout/IconVerticalSolidList"/>
    <dgm:cxn modelId="{3157AE7C-CB3D-47CF-ABCD-EA9837AF7275}" type="presParOf" srcId="{92E437E9-5E83-4C2D-94D1-9B9D8EB8C557}" destId="{83A2CBA7-15EA-485B-860A-F2B918B2D21C}" srcOrd="3" destOrd="0" presId="urn:microsoft.com/office/officeart/2018/2/layout/IconVerticalSolidList"/>
    <dgm:cxn modelId="{4F3D73DF-2BE0-4249-B31D-3CCE97FB930F}" type="presParOf" srcId="{8FC09722-41C3-4A3F-9E80-6CA11B7581AE}" destId="{85C73258-621F-4E89-8FF2-BD6855084FD0}" srcOrd="3" destOrd="0" presId="urn:microsoft.com/office/officeart/2018/2/layout/IconVerticalSolidList"/>
    <dgm:cxn modelId="{F6AE207C-6A95-487C-A4EA-7B9B5FF38BCB}" type="presParOf" srcId="{8FC09722-41C3-4A3F-9E80-6CA11B7581AE}" destId="{ACACF984-475F-4A26-B06A-5329F64406B8}" srcOrd="4" destOrd="0" presId="urn:microsoft.com/office/officeart/2018/2/layout/IconVerticalSolidList"/>
    <dgm:cxn modelId="{1DC828F1-EF0D-4B45-A9CE-CFE62DCF0EB4}" type="presParOf" srcId="{ACACF984-475F-4A26-B06A-5329F64406B8}" destId="{78E0AD17-B9A5-4E61-B27D-B93ED3C8A2F4}" srcOrd="0" destOrd="0" presId="urn:microsoft.com/office/officeart/2018/2/layout/IconVerticalSolidList"/>
    <dgm:cxn modelId="{7EC2D765-F0FB-4DE8-82C5-93B27D4E81CA}" type="presParOf" srcId="{ACACF984-475F-4A26-B06A-5329F64406B8}" destId="{8FBA6FEE-5D79-48C3-9B29-F7209E58C91D}" srcOrd="1" destOrd="0" presId="urn:microsoft.com/office/officeart/2018/2/layout/IconVerticalSolidList"/>
    <dgm:cxn modelId="{406258FE-3F8E-415A-BEC4-350AC35A7452}" type="presParOf" srcId="{ACACF984-475F-4A26-B06A-5329F64406B8}" destId="{8CCCDC2B-3B81-4526-9E85-879F47FA96DC}" srcOrd="2" destOrd="0" presId="urn:microsoft.com/office/officeart/2018/2/layout/IconVerticalSolidList"/>
    <dgm:cxn modelId="{122E1C9C-8EAD-4F4E-8BBE-F7314F43E625}" type="presParOf" srcId="{ACACF984-475F-4A26-B06A-5329F64406B8}" destId="{66964724-CAA8-4123-AADE-2D183B55531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9DC12-1FF0-4468-B540-DB29C800DDEE}">
      <dsp:nvSpPr>
        <dsp:cNvPr id="0" name=""/>
        <dsp:cNvSpPr/>
      </dsp:nvSpPr>
      <dsp:spPr>
        <a:xfrm>
          <a:off x="-2167" y="10746"/>
          <a:ext cx="6613001" cy="17020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5EAF7E-6743-4786-9888-26CF252AD3E5}">
      <dsp:nvSpPr>
        <dsp:cNvPr id="0" name=""/>
        <dsp:cNvSpPr/>
      </dsp:nvSpPr>
      <dsp:spPr>
        <a:xfrm>
          <a:off x="-1690" y="862152"/>
          <a:ext cx="798" cy="633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71CC3-0291-4E00-966B-B4BC54483138}">
      <dsp:nvSpPr>
        <dsp:cNvPr id="0" name=""/>
        <dsp:cNvSpPr/>
      </dsp:nvSpPr>
      <dsp:spPr>
        <a:xfrm>
          <a:off x="-414" y="11478"/>
          <a:ext cx="6609337" cy="1702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129" tIns="180129" rIns="180129" bIns="18012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Is the geographic coverage of your outreach clearly mapped out, informed by your data and regularly assessed to ensure you reach all unsheltered individuals within your community?</a:t>
          </a:r>
        </a:p>
      </dsp:txBody>
      <dsp:txXfrm>
        <a:off x="-414" y="11478"/>
        <a:ext cx="6609337" cy="1702007"/>
      </dsp:txXfrm>
    </dsp:sp>
    <dsp:sp modelId="{449BDD35-0938-4F8A-B1C9-9E3741BC34CD}">
      <dsp:nvSpPr>
        <dsp:cNvPr id="0" name=""/>
        <dsp:cNvSpPr/>
      </dsp:nvSpPr>
      <dsp:spPr>
        <a:xfrm>
          <a:off x="1183" y="2107759"/>
          <a:ext cx="6613001" cy="170200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B32CC-B688-421F-A915-18C67DA67B96}">
      <dsp:nvSpPr>
        <dsp:cNvPr id="0" name=""/>
        <dsp:cNvSpPr/>
      </dsp:nvSpPr>
      <dsp:spPr>
        <a:xfrm flipH="1">
          <a:off x="1454" y="2942706"/>
          <a:ext cx="105" cy="12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A2CBA7-15EA-485B-860A-F2B918B2D21C}">
      <dsp:nvSpPr>
        <dsp:cNvPr id="0" name=""/>
        <dsp:cNvSpPr/>
      </dsp:nvSpPr>
      <dsp:spPr>
        <a:xfrm>
          <a:off x="-2167" y="2091709"/>
          <a:ext cx="6617335" cy="1702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129" tIns="180129" rIns="180129" bIns="18012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Have you coordinated your outreach, ensuring that your teams are deployed at locations and at times mostly likely to effectively engage unsheltered homeless individuals, while minimizing duplication between providers?</a:t>
          </a:r>
        </a:p>
      </dsp:txBody>
      <dsp:txXfrm>
        <a:off x="-2167" y="2091709"/>
        <a:ext cx="6617335" cy="1702007"/>
      </dsp:txXfrm>
    </dsp:sp>
    <dsp:sp modelId="{78E0AD17-B9A5-4E61-B27D-B93ED3C8A2F4}">
      <dsp:nvSpPr>
        <dsp:cNvPr id="0" name=""/>
        <dsp:cNvSpPr/>
      </dsp:nvSpPr>
      <dsp:spPr>
        <a:xfrm>
          <a:off x="-2064" y="4171940"/>
          <a:ext cx="6613001" cy="17020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A6FEE-5D79-48C3-9B29-F7209E58C91D}">
      <dsp:nvSpPr>
        <dsp:cNvPr id="0" name=""/>
        <dsp:cNvSpPr/>
      </dsp:nvSpPr>
      <dsp:spPr>
        <a:xfrm flipH="1">
          <a:off x="-2167" y="5022619"/>
          <a:ext cx="1967" cy="6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64724-CAA8-4123-AADE-2D183B555313}">
      <dsp:nvSpPr>
        <dsp:cNvPr id="0" name=""/>
        <dsp:cNvSpPr/>
      </dsp:nvSpPr>
      <dsp:spPr>
        <a:xfrm>
          <a:off x="-302" y="4171940"/>
          <a:ext cx="6609337" cy="1702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129" tIns="180129" rIns="180129" bIns="18012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Do you have a documented outreach policy that clearly states how your outreach teams will be deployed and how they work with each other to swiftly connect individuals to housing? </a:t>
          </a:r>
        </a:p>
      </dsp:txBody>
      <dsp:txXfrm>
        <a:off x="-302" y="4171940"/>
        <a:ext cx="6609337" cy="1702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9DC12-1FF0-4468-B540-DB29C800DDEE}">
      <dsp:nvSpPr>
        <dsp:cNvPr id="0" name=""/>
        <dsp:cNvSpPr/>
      </dsp:nvSpPr>
      <dsp:spPr>
        <a:xfrm>
          <a:off x="-1986" y="8029"/>
          <a:ext cx="6613001" cy="17722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5EAF7E-6743-4786-9888-26CF252AD3E5}">
      <dsp:nvSpPr>
        <dsp:cNvPr id="0" name=""/>
        <dsp:cNvSpPr/>
      </dsp:nvSpPr>
      <dsp:spPr>
        <a:xfrm>
          <a:off x="-1984" y="894924"/>
          <a:ext cx="20" cy="0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71CC3-0291-4E00-966B-B4BC54483138}">
      <dsp:nvSpPr>
        <dsp:cNvPr id="0" name=""/>
        <dsp:cNvSpPr/>
      </dsp:nvSpPr>
      <dsp:spPr>
        <a:xfrm>
          <a:off x="-1962" y="8791"/>
          <a:ext cx="6608114" cy="1773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748" tIns="187748" rIns="187748" bIns="18774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People cycling in and out of homeless and institutional settings such as hospitals, treatment centers, or jail. (Most commonly street homeless use ER)</a:t>
          </a:r>
          <a:endParaRPr lang="en-US" sz="2400" kern="1200" dirty="0"/>
        </a:p>
      </dsp:txBody>
      <dsp:txXfrm>
        <a:off x="-1962" y="8791"/>
        <a:ext cx="6608114" cy="1773998"/>
      </dsp:txXfrm>
    </dsp:sp>
    <dsp:sp modelId="{449BDD35-0938-4F8A-B1C9-9E3741BC34CD}">
      <dsp:nvSpPr>
        <dsp:cNvPr id="0" name=""/>
        <dsp:cNvSpPr/>
      </dsp:nvSpPr>
      <dsp:spPr>
        <a:xfrm>
          <a:off x="1986" y="2072426"/>
          <a:ext cx="6613001" cy="17722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B32CC-B688-421F-A915-18C67DA67B96}">
      <dsp:nvSpPr>
        <dsp:cNvPr id="0" name=""/>
        <dsp:cNvSpPr/>
      </dsp:nvSpPr>
      <dsp:spPr>
        <a:xfrm flipH="1">
          <a:off x="1996" y="2941846"/>
          <a:ext cx="4" cy="0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A2CBA7-15EA-485B-860A-F2B918B2D21C}">
      <dsp:nvSpPr>
        <dsp:cNvPr id="0" name=""/>
        <dsp:cNvSpPr/>
      </dsp:nvSpPr>
      <dsp:spPr>
        <a:xfrm>
          <a:off x="-1986" y="2055713"/>
          <a:ext cx="6616110" cy="1773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748" tIns="187748" rIns="187748" bIns="187748" numCol="1" spcCol="1270" anchor="ctr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People living in cars, or other highly transient street homeless that move from location to location.</a:t>
          </a:r>
        </a:p>
      </dsp:txBody>
      <dsp:txXfrm>
        <a:off x="-1986" y="2055713"/>
        <a:ext cx="6616110" cy="1773998"/>
      </dsp:txXfrm>
    </dsp:sp>
    <dsp:sp modelId="{78E0AD17-B9A5-4E61-B27D-B93ED3C8A2F4}">
      <dsp:nvSpPr>
        <dsp:cNvPr id="0" name=""/>
        <dsp:cNvSpPr/>
      </dsp:nvSpPr>
      <dsp:spPr>
        <a:xfrm>
          <a:off x="-1974" y="4102635"/>
          <a:ext cx="6613001" cy="17722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A6FEE-5D79-48C3-9B29-F7209E58C91D}">
      <dsp:nvSpPr>
        <dsp:cNvPr id="0" name=""/>
        <dsp:cNvSpPr/>
      </dsp:nvSpPr>
      <dsp:spPr>
        <a:xfrm flipH="1">
          <a:off x="-1986" y="4988768"/>
          <a:ext cx="49" cy="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64724-CAA8-4123-AADE-2D183B555313}">
      <dsp:nvSpPr>
        <dsp:cNvPr id="0" name=""/>
        <dsp:cNvSpPr/>
      </dsp:nvSpPr>
      <dsp:spPr>
        <a:xfrm>
          <a:off x="-1949" y="4102635"/>
          <a:ext cx="6608114" cy="1773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748" tIns="187748" rIns="187748" bIns="187748" numCol="1" spcCol="1270" anchor="ctr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People relocating from other regions and presenting as homeless here.</a:t>
          </a:r>
        </a:p>
      </dsp:txBody>
      <dsp:txXfrm>
        <a:off x="-1949" y="4102635"/>
        <a:ext cx="6608114" cy="1773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30EB223-FFC0-462A-A3B8-EAA7CE0F8CBD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C849E9A-41F7-4779-A581-48A7C374A2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51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718B7-7F68-4CC9-8291-332587FA3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1D6BB-0446-49E8-8677-EADF274E9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AEE24-534A-40F1-99E4-00B7D5FD9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94011-48FF-493D-8286-F62D34552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0EFCD-7E72-4882-86DC-2F371D7D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813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47D73-EDDA-49A6-BA12-1CA980DA9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89B82E-4CA1-47A5-B133-FBD4D8A83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A267F-D142-4D04-9F03-6CB099E6F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127CA-154D-4E90-B776-A2EE71F7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F0BA5-F4EE-4282-B111-76B869BE2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0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56E92A-52E0-4710-BDEF-0A1534685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240E1-5EB0-47FD-AA37-BF945D136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14243-F1E4-487A-ABEC-30516A01D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58244-98FD-472D-AB8C-075F71C1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98D5A-820D-4519-967F-33320971C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4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334F3-0709-471B-A734-C4B404F5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95016-AF78-4708-9C5F-21110C197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EA2D1-B124-4454-AFDC-EA60A14BA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58000-F9D7-4A53-A6C5-E5E815422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22AAD-0D08-4F47-8D5A-EFE29017E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4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6159-1280-4EE9-96D3-A56BD582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27A78-1874-488A-B215-7D763D338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BB3D1-3138-4B69-BF5D-4B1A21345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F90C5-31F4-4A22-AC00-3FB5ED291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F787E-B946-4091-ABC6-F9DB06BB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27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CAA11-CC97-44E5-AE4D-808FD741A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AB6CB-9460-4BCA-86C5-5F26357AB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AB0F6-401D-4BAF-A300-65AD684DF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61BBA-B185-4B45-B152-3D320E15F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1CD760-96AC-4821-A56B-0B805F2F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50665-D5B5-4D0B-B2F0-CB6B027CD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06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A47C3-C498-415A-A057-E19BCEB5F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6677F-2712-4810-A3AA-56FA75386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71B54A-6775-4978-8E19-32694C9B5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BA1303-B245-476D-BD02-A4E4A359F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8E898F-5B79-46F1-89C1-F827997CC4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417A4D-2EC9-4294-BFF4-EAE22EE10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50E317-3602-42A1-BB7F-0184072E8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CE2C97-E26C-4A8B-93A0-B01E2C7F4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69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F68FC-5755-447A-8D7F-9ADED3E99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B50287-81AA-46CA-8CB3-53A7F8313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1BA4AA-02C9-459E-9362-3DA60E3B5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2A2C8F-DBB4-4235-A67E-FB4039D9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9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ACAA5-F8E7-46E9-8BA7-A510948B6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F2DEE8-5654-4DCA-A8D0-D883E52B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179A5-4329-4057-9DEB-5B6E3AD11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9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1DA80-336B-4DBB-91A1-6E3E4B3C2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0D456-F0A3-4789-A310-A23F01B2E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8A8B05-7071-44D4-80F7-3E8191C9A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8562E-E6F1-449B-909C-98426BA8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47A9A-FB08-407B-A73A-0AC513F0F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F841F-796A-4FE6-B5E0-C8A49867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8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D474D-6779-4C23-BD3C-82F5DC3E3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21096C-E430-49C7-A801-21C0BD95DC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24828F-334F-4A50-850D-10684F245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293F4-2B70-4BB5-A982-219E4133E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9A86F-B378-4759-B50E-2E0BFAE62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A95BDC-FC58-4638-AA59-A3DA9931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33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80BC3B-525F-4038-9330-0729879F9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29186-93D7-46FA-AE02-36D942604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F1CEB-0530-4996-BAEF-2E6A04DAD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F21A4-E71B-4D3A-AF45-E989C23A7BB1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CFF3D-7353-4B4D-9E75-FA835E06E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2C8D6-8B0B-4982-9EE4-AA823C69C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0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dexchange.info/" TargetMode="External"/><Relationship Id="rId7" Type="http://schemas.openxmlformats.org/officeDocument/2006/relationships/hyperlink" Target="http://www.usich.gov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udexchange.info/programs/coc/system-performance-measures/#guidance" TargetMode="External"/><Relationship Id="rId5" Type="http://schemas.openxmlformats.org/officeDocument/2006/relationships/hyperlink" Target="http://www.hudexchange.info/programs/hmis/" TargetMode="External"/><Relationship Id="rId4" Type="http://schemas.openxmlformats.org/officeDocument/2006/relationships/hyperlink" Target="http://www.hudexchange.info/programs/coc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astamag.net/Logement-Les-gens-sont-dans-l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4D834D36-D981-4EDD-B062-077BAB9C7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31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6CFD523C-CC0D-41EB-B7F7-C615B5715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61AC0E-7195-4ACF-AA0A-5E2923A98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2338" y="5496310"/>
            <a:ext cx="4449540" cy="897281"/>
          </a:xfrm>
        </p:spPr>
        <p:txBody>
          <a:bodyPr anchor="t">
            <a:normAutofit/>
          </a:bodyPr>
          <a:lstStyle/>
          <a:p>
            <a:pPr algn="r"/>
            <a:r>
              <a:rPr lang="en-US" sz="1800" b="1" dirty="0">
                <a:solidFill>
                  <a:srgbClr val="000000"/>
                </a:solidFill>
                <a:latin typeface="Franklin Gothic Book" panose="020B0503020102020204" pitchFamily="34" charset="0"/>
                <a:cs typeface="Segoe UI" panose="020B0502040204020203" pitchFamily="34" charset="0"/>
              </a:rPr>
              <a:t>Wayne Scallon, HMIS Administrator, LICH</a:t>
            </a:r>
            <a:br>
              <a:rPr lang="en-US" sz="1800" b="1" dirty="0">
                <a:solidFill>
                  <a:srgbClr val="000000"/>
                </a:solidFill>
                <a:latin typeface="Franklin Gothic Book" panose="020B0503020102020204" pitchFamily="34" charset="0"/>
                <a:cs typeface="Segoe UI" panose="020B0502040204020203" pitchFamily="34" charset="0"/>
              </a:rPr>
            </a:br>
            <a:r>
              <a:rPr lang="en-US" sz="1800" b="1" dirty="0">
                <a:solidFill>
                  <a:srgbClr val="000000"/>
                </a:solidFill>
                <a:latin typeface="Franklin Gothic Book" panose="020B0503020102020204" pitchFamily="34" charset="0"/>
                <a:cs typeface="Segoe UI" panose="020B0502040204020203" pitchFamily="34" charset="0"/>
              </a:rPr>
              <a:t>Mike Giuffrida, Associate Director, LICH </a:t>
            </a:r>
            <a:br>
              <a:rPr lang="en-US" sz="1800" b="1" dirty="0">
                <a:solidFill>
                  <a:srgbClr val="000000"/>
                </a:solidFill>
                <a:latin typeface="Franklin Gothic Book" panose="020B0503020102020204" pitchFamily="34" charset="0"/>
                <a:cs typeface="Segoe UI" panose="020B0502040204020203" pitchFamily="34" charset="0"/>
              </a:rPr>
            </a:br>
            <a:endParaRPr lang="en-US" sz="1800" b="1" dirty="0">
              <a:solidFill>
                <a:srgbClr val="000000"/>
              </a:solidFill>
              <a:latin typeface="Franklin Gothic Book" panose="020B0503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4253EE-4FA2-4843-BE27-C7D5B08FF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9649" y="3851209"/>
            <a:ext cx="8047101" cy="897281"/>
          </a:xfrm>
        </p:spPr>
        <p:txBody>
          <a:bodyPr anchor="b">
            <a:normAutofit/>
          </a:bodyPr>
          <a:lstStyle/>
          <a:p>
            <a:r>
              <a:rPr lang="en-US" sz="2300" b="1" dirty="0">
                <a:solidFill>
                  <a:srgbClr val="000000"/>
                </a:solidFill>
              </a:rPr>
              <a:t>Using Data for Program and System Performance Improvement</a:t>
            </a:r>
            <a:endParaRPr lang="en-US" sz="2300" b="1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2" name="Freeform 68">
            <a:extLst>
              <a:ext uri="{FF2B5EF4-FFF2-40B4-BE49-F238E27FC236}">
                <a16:creationId xmlns:a16="http://schemas.microsoft.com/office/drawing/2014/main" id="{251BB4E6-C169-431D-9D53-2BBEBFFD1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9782" y="2"/>
            <a:ext cx="3614335" cy="2178813"/>
          </a:xfrm>
          <a:custGeom>
            <a:avLst/>
            <a:gdLst>
              <a:gd name="connsiteX0" fmla="*/ 38628 w 3614335"/>
              <a:gd name="connsiteY0" fmla="*/ 0 h 2178813"/>
              <a:gd name="connsiteX1" fmla="*/ 3575707 w 3614335"/>
              <a:gd name="connsiteY1" fmla="*/ 0 h 2178813"/>
              <a:gd name="connsiteX2" fmla="*/ 3577619 w 3614335"/>
              <a:gd name="connsiteY2" fmla="*/ 7439 h 2178813"/>
              <a:gd name="connsiteX3" fmla="*/ 3614335 w 3614335"/>
              <a:gd name="connsiteY3" fmla="*/ 371646 h 2178813"/>
              <a:gd name="connsiteX4" fmla="*/ 1807167 w 3614335"/>
              <a:gd name="connsiteY4" fmla="*/ 2178813 h 2178813"/>
              <a:gd name="connsiteX5" fmla="*/ 0 w 3614335"/>
              <a:gd name="connsiteY5" fmla="*/ 371646 h 2178813"/>
              <a:gd name="connsiteX6" fmla="*/ 36715 w 3614335"/>
              <a:gd name="connsiteY6" fmla="*/ 7439 h 21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4335" h="2178813">
                <a:moveTo>
                  <a:pt x="38628" y="0"/>
                </a:moveTo>
                <a:lnTo>
                  <a:pt x="3575707" y="0"/>
                </a:lnTo>
                <a:lnTo>
                  <a:pt x="3577619" y="7439"/>
                </a:lnTo>
                <a:cubicBezTo>
                  <a:pt x="3601692" y="125081"/>
                  <a:pt x="3614335" y="246887"/>
                  <a:pt x="3614335" y="371646"/>
                </a:cubicBezTo>
                <a:cubicBezTo>
                  <a:pt x="3614335" y="1369717"/>
                  <a:pt x="2805239" y="2178813"/>
                  <a:pt x="1807167" y="2178813"/>
                </a:cubicBezTo>
                <a:cubicBezTo>
                  <a:pt x="809097" y="2178813"/>
                  <a:pt x="0" y="1369717"/>
                  <a:pt x="0" y="371646"/>
                </a:cubicBezTo>
                <a:cubicBezTo>
                  <a:pt x="0" y="246887"/>
                  <a:pt x="12642" y="125081"/>
                  <a:pt x="36715" y="7439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Graphic 10" descr="Head with gears">
            <a:extLst>
              <a:ext uri="{FF2B5EF4-FFF2-40B4-BE49-F238E27FC236}">
                <a16:creationId xmlns:a16="http://schemas.microsoft.com/office/drawing/2014/main" id="{18A239E6-97C0-4A74-8E7A-C9FD39A8C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4247" y="127501"/>
            <a:ext cx="1525402" cy="1525402"/>
          </a:xfrm>
          <a:prstGeom prst="rect">
            <a:avLst/>
          </a:prstGeom>
        </p:spPr>
      </p:pic>
      <p:sp>
        <p:nvSpPr>
          <p:cNvPr id="54" name="Freeform 72">
            <a:extLst>
              <a:ext uri="{FF2B5EF4-FFF2-40B4-BE49-F238E27FC236}">
                <a16:creationId xmlns:a16="http://schemas.microsoft.com/office/drawing/2014/main" id="{5AFEC34A-0251-411C-A0C7-E1FB917E9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433009"/>
            <a:ext cx="3762321" cy="4434467"/>
          </a:xfrm>
          <a:custGeom>
            <a:avLst/>
            <a:gdLst>
              <a:gd name="connsiteX0" fmla="*/ 871484 w 3762321"/>
              <a:gd name="connsiteY0" fmla="*/ 0 h 4434467"/>
              <a:gd name="connsiteX1" fmla="*/ 3762321 w 3762321"/>
              <a:gd name="connsiteY1" fmla="*/ 2890836 h 4434467"/>
              <a:gd name="connsiteX2" fmla="*/ 3413413 w 3762321"/>
              <a:gd name="connsiteY2" fmla="*/ 4268781 h 4434467"/>
              <a:gd name="connsiteX3" fmla="*/ 3312756 w 3762321"/>
              <a:gd name="connsiteY3" fmla="*/ 4434467 h 4434467"/>
              <a:gd name="connsiteX4" fmla="*/ 0 w 3762321"/>
              <a:gd name="connsiteY4" fmla="*/ 4434467 h 4434467"/>
              <a:gd name="connsiteX5" fmla="*/ 0 w 3762321"/>
              <a:gd name="connsiteY5" fmla="*/ 134299 h 4434467"/>
              <a:gd name="connsiteX6" fmla="*/ 11838 w 3762321"/>
              <a:gd name="connsiteY6" fmla="*/ 129967 h 4434467"/>
              <a:gd name="connsiteX7" fmla="*/ 871484 w 3762321"/>
              <a:gd name="connsiteY7" fmla="*/ 0 h 443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2321" h="4434467">
                <a:moveTo>
                  <a:pt x="871484" y="0"/>
                </a:moveTo>
                <a:cubicBezTo>
                  <a:pt x="2468049" y="0"/>
                  <a:pt x="3762321" y="1294271"/>
                  <a:pt x="3762321" y="2890836"/>
                </a:cubicBezTo>
                <a:cubicBezTo>
                  <a:pt x="3762321" y="3389763"/>
                  <a:pt x="3635928" y="3859169"/>
                  <a:pt x="3413413" y="4268781"/>
                </a:cubicBezTo>
                <a:lnTo>
                  <a:pt x="3312756" y="4434467"/>
                </a:lnTo>
                <a:lnTo>
                  <a:pt x="0" y="4434467"/>
                </a:lnTo>
                <a:lnTo>
                  <a:pt x="0" y="134299"/>
                </a:lnTo>
                <a:lnTo>
                  <a:pt x="11838" y="129967"/>
                </a:lnTo>
                <a:cubicBezTo>
                  <a:pt x="283400" y="45502"/>
                  <a:pt x="572129" y="0"/>
                  <a:pt x="8714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9E9B1A9-F407-4A46-B721-26946A1A2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1460" y="460823"/>
            <a:ext cx="3245896" cy="324589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Monitor">
            <a:extLst>
              <a:ext uri="{FF2B5EF4-FFF2-40B4-BE49-F238E27FC236}">
                <a16:creationId xmlns:a16="http://schemas.microsoft.com/office/drawing/2014/main" id="{2696A1A4-8E43-47F6-A6DC-A9ADAB053D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1289" y="1047313"/>
            <a:ext cx="2006238" cy="2006238"/>
          </a:xfrm>
          <a:prstGeom prst="rect">
            <a:avLst/>
          </a:prstGeom>
        </p:spPr>
      </p:pic>
      <p:sp>
        <p:nvSpPr>
          <p:cNvPr id="58" name="Freeform 64">
            <a:extLst>
              <a:ext uri="{FF2B5EF4-FFF2-40B4-BE49-F238E27FC236}">
                <a16:creationId xmlns:a16="http://schemas.microsoft.com/office/drawing/2014/main" id="{B81747D3-9737-4919-8850-65DBC904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8288" y="1"/>
            <a:ext cx="3093713" cy="3406036"/>
          </a:xfrm>
          <a:custGeom>
            <a:avLst/>
            <a:gdLst>
              <a:gd name="connsiteX0" fmla="*/ 404583 w 3093713"/>
              <a:gd name="connsiteY0" fmla="*/ 0 h 3406036"/>
              <a:gd name="connsiteX1" fmla="*/ 3093713 w 3093713"/>
              <a:gd name="connsiteY1" fmla="*/ 0 h 3406036"/>
              <a:gd name="connsiteX2" fmla="*/ 3093713 w 3093713"/>
              <a:gd name="connsiteY2" fmla="*/ 3187362 h 3406036"/>
              <a:gd name="connsiteX3" fmla="*/ 2990991 w 3093713"/>
              <a:gd name="connsiteY3" fmla="*/ 3236846 h 3406036"/>
              <a:gd name="connsiteX4" fmla="*/ 2152961 w 3093713"/>
              <a:gd name="connsiteY4" fmla="*/ 3406036 h 3406036"/>
              <a:gd name="connsiteX5" fmla="*/ 0 w 3093713"/>
              <a:gd name="connsiteY5" fmla="*/ 1253075 h 3406036"/>
              <a:gd name="connsiteX6" fmla="*/ 367692 w 3093713"/>
              <a:gd name="connsiteY6" fmla="*/ 49334 h 340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3713" h="3406036">
                <a:moveTo>
                  <a:pt x="404583" y="0"/>
                </a:moveTo>
                <a:lnTo>
                  <a:pt x="3093713" y="0"/>
                </a:lnTo>
                <a:lnTo>
                  <a:pt x="3093713" y="3187362"/>
                </a:lnTo>
                <a:lnTo>
                  <a:pt x="2990991" y="3236846"/>
                </a:lnTo>
                <a:cubicBezTo>
                  <a:pt x="2733414" y="3345792"/>
                  <a:pt x="2450223" y="3406036"/>
                  <a:pt x="2152961" y="3406036"/>
                </a:cubicBezTo>
                <a:cubicBezTo>
                  <a:pt x="963913" y="3406036"/>
                  <a:pt x="0" y="2442123"/>
                  <a:pt x="0" y="1253075"/>
                </a:cubicBezTo>
                <a:cubicBezTo>
                  <a:pt x="0" y="807182"/>
                  <a:pt x="135550" y="392949"/>
                  <a:pt x="367692" y="4933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 descr="House">
            <a:extLst>
              <a:ext uri="{FF2B5EF4-FFF2-40B4-BE49-F238E27FC236}">
                <a16:creationId xmlns:a16="http://schemas.microsoft.com/office/drawing/2014/main" id="{EB71843F-0A0B-4317-B205-4B0A0B97C0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67753" y="332463"/>
            <a:ext cx="2227506" cy="2227506"/>
          </a:xfrm>
          <a:prstGeom prst="rect">
            <a:avLst/>
          </a:prstGeom>
        </p:spPr>
      </p:pic>
      <p:pic>
        <p:nvPicPr>
          <p:cNvPr id="9" name="Graphic 8" descr="Family with two children">
            <a:extLst>
              <a:ext uri="{FF2B5EF4-FFF2-40B4-BE49-F238E27FC236}">
                <a16:creationId xmlns:a16="http://schemas.microsoft.com/office/drawing/2014/main" id="{93E427C7-0218-4592-82DA-2431E4BF87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2495" y="3691781"/>
            <a:ext cx="2639607" cy="263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8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4000">
              <a:schemeClr val="accent1">
                <a:lumMod val="45000"/>
                <a:lumOff val="5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ADF96-23AD-45DD-9D32-A78E9CBDD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62" y="266330"/>
            <a:ext cx="4030462" cy="1964122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latin typeface="+mj-lt"/>
                <a:ea typeface="+mj-ea"/>
                <a:cs typeface="+mj-cs"/>
              </a:rPr>
              <a:t>SPM</a:t>
            </a:r>
            <a:br>
              <a:rPr lang="en-US" sz="2300" kern="1200" dirty="0">
                <a:latin typeface="+mj-lt"/>
                <a:ea typeface="+mj-ea"/>
                <a:cs typeface="+mj-cs"/>
              </a:rPr>
            </a:br>
            <a:r>
              <a:rPr lang="en-US" sz="2300" kern="1200" dirty="0">
                <a:latin typeface="+mj-lt"/>
                <a:ea typeface="+mj-ea"/>
                <a:cs typeface="+mj-cs"/>
              </a:rPr>
              <a:t>System Performance Measures</a:t>
            </a:r>
            <a:r>
              <a:rPr lang="en-US" sz="2200" kern="1200" dirty="0">
                <a:latin typeface="+mj-lt"/>
                <a:ea typeface="+mj-ea"/>
                <a:cs typeface="+mj-cs"/>
              </a:rPr>
              <a:t>:</a:t>
            </a:r>
            <a:br>
              <a:rPr lang="en-US" sz="2200" kern="1200" dirty="0">
                <a:latin typeface="+mj-lt"/>
                <a:ea typeface="+mj-ea"/>
                <a:cs typeface="+mj-cs"/>
              </a:rPr>
            </a:br>
            <a:r>
              <a:rPr lang="en-US" sz="2000" kern="1200" dirty="0">
                <a:latin typeface="+mj-lt"/>
                <a:ea typeface="+mj-ea"/>
                <a:cs typeface="+mj-cs"/>
              </a:rPr>
              <a:t>Helping us understand the effectiveness of our system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258BC0-1F21-402B-9087-A1267612D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1" y="2638043"/>
            <a:ext cx="4030461" cy="3415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Big 3: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Measure 1 – Length of time homeless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Measure 2 – Returns to homelessness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Measure 7 – Successful placement and retention of housing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24C632-846C-4B94-93E0-304CB2392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934207"/>
            <a:ext cx="6250769" cy="482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79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DF96-23AD-45DD-9D32-A78E9CBDD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360780"/>
            <a:ext cx="7327684" cy="158411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b="1" kern="1200" dirty="0">
                <a:latin typeface="+mn-lt"/>
                <a:ea typeface="+mj-ea"/>
                <a:cs typeface="+mj-cs"/>
              </a:rPr>
              <a:t>SPM</a:t>
            </a:r>
            <a:br>
              <a:rPr lang="en-US" sz="2800" b="1" kern="1200" dirty="0">
                <a:latin typeface="+mn-lt"/>
                <a:ea typeface="+mj-ea"/>
                <a:cs typeface="+mj-cs"/>
              </a:rPr>
            </a:br>
            <a:r>
              <a:rPr lang="en-US" sz="3600" b="1" kern="1200" dirty="0">
                <a:latin typeface="+mn-lt"/>
                <a:ea typeface="+mj-ea"/>
                <a:cs typeface="+mj-cs"/>
              </a:rPr>
              <a:t>System Performance Measures</a:t>
            </a:r>
            <a:br>
              <a:rPr lang="en-US" sz="2100" b="1" kern="1200" dirty="0">
                <a:latin typeface="+mn-lt"/>
                <a:ea typeface="+mj-ea"/>
                <a:cs typeface="+mj-cs"/>
              </a:rPr>
            </a:br>
            <a:r>
              <a:rPr lang="en-US" sz="2900" b="1" kern="1200" dirty="0">
                <a:latin typeface="+mn-lt"/>
                <a:ea typeface="+mj-ea"/>
                <a:cs typeface="+mj-cs"/>
              </a:rPr>
              <a:t>Measure 1:  Length of time people remain homeless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24C632-846C-4B94-93E0-304CB2392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3809" y="169513"/>
            <a:ext cx="2638827" cy="196664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258BC0-1F21-402B-9087-A1267612D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2672711"/>
            <a:ext cx="6031543" cy="39120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Goal: </a:t>
            </a:r>
          </a:p>
          <a:p>
            <a:pPr marL="0" indent="0">
              <a:buNone/>
            </a:pPr>
            <a:r>
              <a:rPr lang="en-US" sz="2400" dirty="0"/>
              <a:t>Reduce the average and median length of time that clients remain homeless in ES, SH, TH.</a:t>
            </a:r>
          </a:p>
          <a:p>
            <a:pPr marL="0" indent="0">
              <a:buNone/>
            </a:pPr>
            <a:r>
              <a:rPr lang="en-US" b="1" dirty="0"/>
              <a:t>Data Quality Assessment:</a:t>
            </a:r>
          </a:p>
          <a:p>
            <a:pPr marL="0" indent="0">
              <a:buNone/>
            </a:pPr>
            <a:r>
              <a:rPr lang="en-US" sz="2400" dirty="0"/>
              <a:t>Failing to exit clients will have the biggest negative impact on this measure.</a:t>
            </a:r>
          </a:p>
          <a:p>
            <a:pPr marL="0" indent="0">
              <a:buNone/>
            </a:pPr>
            <a:r>
              <a:rPr lang="en-US" sz="2400" dirty="0"/>
              <a:t>Inaccurate entry of ‘</a:t>
            </a:r>
            <a:r>
              <a:rPr lang="en-US" sz="2400" dirty="0" err="1"/>
              <a:t>Approx</a:t>
            </a:r>
            <a:r>
              <a:rPr lang="en-US" sz="2400" dirty="0"/>
              <a:t> Date Homelessness Started’ information can significantly impact this measure.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DFF019-542E-42EB-8DBC-3C73F04C3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439" y="2385036"/>
            <a:ext cx="5110486" cy="441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09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DF96-23AD-45DD-9D32-A78E9CBDD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360780"/>
            <a:ext cx="7327684" cy="15841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>
                <a:latin typeface="+mn-lt"/>
                <a:ea typeface="+mj-ea"/>
                <a:cs typeface="+mj-cs"/>
              </a:rPr>
              <a:t>SPM</a:t>
            </a:r>
            <a:br>
              <a:rPr lang="en-US" sz="2800" b="1" kern="1200" dirty="0">
                <a:latin typeface="+mn-lt"/>
                <a:ea typeface="+mj-ea"/>
                <a:cs typeface="+mj-cs"/>
              </a:rPr>
            </a:br>
            <a:r>
              <a:rPr lang="en-US" sz="3200" b="1" kern="1200" dirty="0">
                <a:latin typeface="+mn-lt"/>
                <a:ea typeface="+mj-ea"/>
                <a:cs typeface="+mj-cs"/>
              </a:rPr>
              <a:t>System Performance Measures</a:t>
            </a:r>
            <a:br>
              <a:rPr lang="en-US" sz="2100" b="1" kern="1200" dirty="0">
                <a:latin typeface="+mn-lt"/>
                <a:ea typeface="+mj-ea"/>
                <a:cs typeface="+mj-cs"/>
              </a:rPr>
            </a:br>
            <a:r>
              <a:rPr lang="en-US" sz="2900" b="1" kern="1200" dirty="0">
                <a:latin typeface="+mn-lt"/>
                <a:ea typeface="+mj-ea"/>
                <a:cs typeface="+mj-cs"/>
              </a:rPr>
              <a:t>Measure 2:  Returns to homelessness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24C632-846C-4B94-93E0-304CB2392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3809" y="169513"/>
            <a:ext cx="2638827" cy="196664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258BC0-1F21-402B-9087-A1267612D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2672711"/>
            <a:ext cx="6031543" cy="39120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Goal: </a:t>
            </a:r>
          </a:p>
          <a:p>
            <a:pPr marL="0" indent="0">
              <a:buNone/>
            </a:pPr>
            <a:r>
              <a:rPr lang="en-US" sz="2400" dirty="0"/>
              <a:t>Reduce the % of returns to homelessness after exits to permanent housing destinations.</a:t>
            </a:r>
          </a:p>
          <a:p>
            <a:pPr marL="0" indent="0">
              <a:buNone/>
            </a:pPr>
            <a:r>
              <a:rPr lang="en-US" b="1" dirty="0"/>
              <a:t>Data Quality Assessment:</a:t>
            </a:r>
          </a:p>
          <a:p>
            <a:pPr marL="0" indent="0">
              <a:buNone/>
            </a:pPr>
            <a:r>
              <a:rPr lang="en-US" sz="2400" dirty="0"/>
              <a:t>Misidentifying exit destinations as permanent can have a negative impact on this measure.</a:t>
            </a:r>
          </a:p>
          <a:p>
            <a:pPr marL="0" indent="0">
              <a:buNone/>
            </a:pPr>
            <a:r>
              <a:rPr lang="en-US" sz="2400" dirty="0"/>
              <a:t>Failure to enter entry and exit dates accurately can impact this measure.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53D32D-70FD-4A7B-9780-1BBD8BBCE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1" y="2373210"/>
            <a:ext cx="5095874" cy="443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0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DF96-23AD-45DD-9D32-A78E9CBDD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360780"/>
            <a:ext cx="7327684" cy="15841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>
                <a:latin typeface="+mn-lt"/>
                <a:ea typeface="+mj-ea"/>
                <a:cs typeface="+mj-cs"/>
              </a:rPr>
              <a:t>SPM</a:t>
            </a:r>
            <a:br>
              <a:rPr lang="en-US" sz="2800" b="1" kern="1200" dirty="0">
                <a:latin typeface="+mn-lt"/>
                <a:ea typeface="+mj-ea"/>
                <a:cs typeface="+mj-cs"/>
              </a:rPr>
            </a:br>
            <a:r>
              <a:rPr lang="en-US" sz="3200" b="1" kern="1200" dirty="0">
                <a:latin typeface="+mn-lt"/>
                <a:ea typeface="+mj-ea"/>
                <a:cs typeface="+mj-cs"/>
              </a:rPr>
              <a:t>System Performance Measures</a:t>
            </a:r>
            <a:br>
              <a:rPr lang="en-US" sz="2100" b="1" kern="1200" dirty="0">
                <a:latin typeface="+mn-lt"/>
                <a:ea typeface="+mj-ea"/>
                <a:cs typeface="+mj-cs"/>
              </a:rPr>
            </a:br>
            <a:r>
              <a:rPr lang="en-US" sz="2900" b="1" kern="1200" dirty="0">
                <a:latin typeface="+mn-lt"/>
                <a:ea typeface="+mj-ea"/>
                <a:cs typeface="+mj-cs"/>
              </a:rPr>
              <a:t>Measure 7:  Successful placement/retention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24C632-846C-4B94-93E0-304CB2392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3809" y="169513"/>
            <a:ext cx="2638827" cy="196664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258BC0-1F21-402B-9087-A1267612D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2725448"/>
            <a:ext cx="6031543" cy="38592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Goal: </a:t>
            </a:r>
          </a:p>
          <a:p>
            <a:pPr marL="0" indent="0">
              <a:buNone/>
            </a:pPr>
            <a:r>
              <a:rPr lang="en-US" sz="2400" dirty="0"/>
              <a:t>Increase the % of people who exit to a sheltered or permanent destination, or stay in permanent housing.</a:t>
            </a:r>
          </a:p>
          <a:p>
            <a:pPr marL="0" indent="0">
              <a:buNone/>
            </a:pPr>
            <a:r>
              <a:rPr lang="en-US" b="1" dirty="0"/>
              <a:t>Data Quality Assessment:</a:t>
            </a:r>
          </a:p>
          <a:p>
            <a:pPr marL="0" indent="0">
              <a:buNone/>
            </a:pPr>
            <a:r>
              <a:rPr lang="en-US" sz="2400" dirty="0"/>
              <a:t>Misidentifying exit destinations will have a negative impact on this measure.</a:t>
            </a:r>
          </a:p>
          <a:p>
            <a:pPr marL="0" indent="0">
              <a:buNone/>
            </a:pPr>
            <a:r>
              <a:rPr lang="en-US" sz="2400" dirty="0"/>
              <a:t>HUD recognizes that certain project types will have greater success in moving people to permanent destinations than others.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38EF28-E40F-4207-B715-EC56B77D4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928" y="2393914"/>
            <a:ext cx="5173239" cy="440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55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03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85C88E-0164-493B-A2ED-9D5DDF43D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</a:rPr>
              <a:t>System Improvement Strategies for the 3 Key SPMs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F10A83-7D18-4236-8825-04AB5A397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408374"/>
            <a:ext cx="8188911" cy="52023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BDBA9-2724-48F5-B859-835E0E02E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5814874"/>
            <a:ext cx="8188911" cy="94991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sz="1800" b="1" dirty="0"/>
              <a:t>Fully implement Coordinated Entry.</a:t>
            </a:r>
          </a:p>
          <a:p>
            <a:pPr>
              <a:spcBef>
                <a:spcPts val="600"/>
              </a:spcBef>
            </a:pPr>
            <a:r>
              <a:rPr lang="en-US" sz="1800" b="1" dirty="0"/>
              <a:t>Provide immediate supports to solve housing crises and promote housing stability.</a:t>
            </a:r>
          </a:p>
          <a:p>
            <a:pPr>
              <a:spcBef>
                <a:spcPts val="600"/>
              </a:spcBef>
            </a:pPr>
            <a:r>
              <a:rPr lang="en-US" sz="1800" b="1" dirty="0"/>
              <a:t>Optimize local resources and expand permanent housing options.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56459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2402B8-243C-4640-AB20-7EA30CEA6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625475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Local Trends Related to Data Tracking/Performance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B7477-A724-4A64-87DA-172C92EE3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" y="1569085"/>
            <a:ext cx="10829924" cy="4657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The good…</a:t>
            </a:r>
          </a:p>
          <a:p>
            <a:r>
              <a:rPr lang="en-US" sz="2000" dirty="0"/>
              <a:t>Veterans, youth, families with children, domestic violence, street homeless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400" b="1" dirty="0"/>
              <a:t>The bad…</a:t>
            </a:r>
          </a:p>
          <a:p>
            <a:r>
              <a:rPr lang="en-US" sz="2000" dirty="0"/>
              <a:t>Aging adults, single females, re-entry, motel stayers, first-time homeless, relocating from other areas, at-risk of homelessness</a:t>
            </a:r>
          </a:p>
          <a:p>
            <a:endParaRPr lang="en-US" sz="1700" dirty="0"/>
          </a:p>
          <a:p>
            <a:pPr marL="0" indent="0">
              <a:buNone/>
            </a:pPr>
            <a:r>
              <a:rPr lang="en-US" sz="2400" b="1" dirty="0"/>
              <a:t>The ugly…</a:t>
            </a:r>
          </a:p>
          <a:p>
            <a:r>
              <a:rPr lang="en-US" sz="2000" dirty="0"/>
              <a:t>Average length of time people experience homelessness (trauma)</a:t>
            </a:r>
          </a:p>
          <a:p>
            <a:r>
              <a:rPr lang="en-US" sz="2000" dirty="0"/>
              <a:t>Retention rates of Vietnam-era veterans and severely disabled street homeless</a:t>
            </a:r>
          </a:p>
          <a:p>
            <a:r>
              <a:rPr lang="en-US" sz="2000" dirty="0"/>
              <a:t>Acceptance of housing/services (street, motel stayers)</a:t>
            </a:r>
          </a:p>
        </p:txBody>
      </p:sp>
    </p:spTree>
    <p:extLst>
      <p:ext uri="{BB962C8B-B14F-4D97-AF65-F5344CB8AC3E}">
        <p14:creationId xmlns:p14="http://schemas.microsoft.com/office/powerpoint/2010/main" val="2741687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3">
                <a:lumMod val="5000"/>
                <a:lumOff val="95000"/>
              </a:schemeClr>
            </a:gs>
            <a:gs pos="98000">
              <a:schemeClr val="bg2"/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1EC2D-6B1D-404D-8B33-D7B15A76B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67471"/>
            <a:ext cx="10372709" cy="8777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Measuring Outcomes </a:t>
            </a:r>
            <a:br>
              <a:rPr lang="en-US" sz="4000" b="1" dirty="0"/>
            </a:br>
            <a:r>
              <a:rPr lang="en-US" sz="4000" b="1" dirty="0"/>
              <a:t>(Veterans and Chronic Homeless)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FD472E-7B44-42ED-912A-BEB064299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1"/>
            <a:ext cx="4744266" cy="458355"/>
          </a:xfrm>
        </p:spPr>
        <p:txBody>
          <a:bodyPr>
            <a:noAutofit/>
          </a:bodyPr>
          <a:lstStyle/>
          <a:p>
            <a:r>
              <a:rPr lang="en-US" sz="3200" u="sng" dirty="0">
                <a:solidFill>
                  <a:srgbClr val="FF0000"/>
                </a:solidFill>
              </a:rPr>
              <a:t>INFLOW (monthly)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C448B-5BF3-4E1F-B210-01832AD7F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2963" y="2425175"/>
            <a:ext cx="5561337" cy="4233078"/>
          </a:xfrm>
        </p:spPr>
        <p:txBody>
          <a:bodyPr>
            <a:normAutofit fontScale="62500" lnSpcReduction="20000"/>
          </a:bodyPr>
          <a:lstStyle/>
          <a:p>
            <a:r>
              <a:rPr lang="en-US" sz="3400" dirty="0"/>
              <a:t>People becoming homeless for the first time</a:t>
            </a:r>
          </a:p>
          <a:p>
            <a:endParaRPr lang="en-US" sz="3400" dirty="0"/>
          </a:p>
          <a:p>
            <a:r>
              <a:rPr lang="en-US" sz="3400" dirty="0"/>
              <a:t>People returning to homelessness after temporary institutional stay</a:t>
            </a:r>
          </a:p>
          <a:p>
            <a:endParaRPr lang="en-US" sz="3400" dirty="0"/>
          </a:p>
          <a:p>
            <a:r>
              <a:rPr lang="en-US" sz="3400" dirty="0"/>
              <a:t>People returning to homelessness after being permanently housed</a:t>
            </a:r>
          </a:p>
          <a:p>
            <a:endParaRPr lang="en-US" sz="3400" dirty="0"/>
          </a:p>
          <a:p>
            <a:r>
              <a:rPr lang="en-US" sz="3400" dirty="0"/>
              <a:t>People that were missing but now found to be still homeless, or became homeless again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CA5945-A67D-4FF0-8BB3-97DC83369A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13737" y="1627896"/>
            <a:ext cx="3850689" cy="564887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rgbClr val="00B050"/>
                </a:solidFill>
              </a:rPr>
              <a:t>OUTFLOW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A22C0E-F708-4FDB-8E6D-C96B5851B8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3322" y="2425175"/>
            <a:ext cx="5395404" cy="4314548"/>
          </a:xfrm>
        </p:spPr>
        <p:txBody>
          <a:bodyPr>
            <a:normAutofit fontScale="62500" lnSpcReduction="20000"/>
          </a:bodyPr>
          <a:lstStyle/>
          <a:p>
            <a:pPr marL="285750" indent="-285750"/>
            <a:r>
              <a:rPr lang="en-US" sz="3100" dirty="0"/>
              <a:t>People exiting homelessness through a program referral or intervention</a:t>
            </a:r>
          </a:p>
          <a:p>
            <a:pPr marL="285750" indent="-285750"/>
            <a:endParaRPr lang="en-US" sz="3100" dirty="0"/>
          </a:p>
          <a:p>
            <a:pPr marL="285750" indent="-285750"/>
            <a:r>
              <a:rPr lang="en-US" sz="3100" dirty="0"/>
              <a:t>People exiting homelessness on their own (most commonly to live with family/friends)</a:t>
            </a:r>
          </a:p>
          <a:p>
            <a:pPr marL="285750" indent="-285750"/>
            <a:endParaRPr lang="en-US" sz="3100" dirty="0"/>
          </a:p>
          <a:p>
            <a:pPr marL="285750" indent="-285750"/>
            <a:r>
              <a:rPr lang="en-US" sz="3100" dirty="0"/>
              <a:t>People entering an institution for extended periods of time (i.e. 6 year prison sentence)</a:t>
            </a:r>
          </a:p>
          <a:p>
            <a:pPr marL="285750" indent="-285750"/>
            <a:endParaRPr lang="en-US" sz="3100" dirty="0"/>
          </a:p>
          <a:p>
            <a:pPr marL="285750" indent="-285750"/>
            <a:r>
              <a:rPr lang="en-US" sz="3100" dirty="0"/>
              <a:t>People becoming inactive/missing after 90 days of unknown whereabouts</a:t>
            </a:r>
          </a:p>
          <a:p>
            <a:pPr marL="285750" indent="-285750"/>
            <a:endParaRPr lang="en-US" sz="3100" dirty="0"/>
          </a:p>
          <a:p>
            <a:pPr marL="285750" indent="-285750"/>
            <a:r>
              <a:rPr lang="en-US" sz="3100" dirty="0"/>
              <a:t>“Functional Zero” (veterans, chronic homeless)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945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2402B8-243C-4640-AB20-7EA30CEA6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62547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990033"/>
                </a:solidFill>
                <a:latin typeface="Arial Rounded MT Bold" panose="020F0704030504030204" pitchFamily="34" charset="0"/>
              </a:rPr>
              <a:t>INFLOW </a:t>
            </a:r>
            <a:r>
              <a:rPr lang="en-US" sz="4000" b="1" dirty="0">
                <a:solidFill>
                  <a:srgbClr val="990033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 OUTFLOW TRACKING</a:t>
            </a:r>
            <a:endParaRPr lang="en-US" sz="4000" b="1" dirty="0">
              <a:solidFill>
                <a:srgbClr val="990033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CB5D00-5791-45C4-97B7-74E5DDA95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847" y="1473694"/>
            <a:ext cx="10918330" cy="475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68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85C88E-0164-493B-A2ED-9D5DDF43D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7" y="736847"/>
            <a:ext cx="9833548" cy="1514697"/>
          </a:xfrm>
          <a:prstGeom prst="ellipse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System vs. Project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2700" b="1" dirty="0">
                <a:solidFill>
                  <a:srgbClr val="FFFFFF"/>
                </a:solidFill>
                <a:latin typeface="+mn-lt"/>
              </a:rPr>
              <a:t>Performance Evaluation at Macro and Micro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BDBA9-2724-48F5-B859-835E0E02E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726501"/>
            <a:ext cx="9833548" cy="36565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Understanding system performance is a broader task than the </a:t>
            </a:r>
            <a:r>
              <a:rPr lang="en-US" sz="2400" dirty="0" err="1"/>
              <a:t>CoC</a:t>
            </a:r>
            <a:r>
              <a:rPr lang="en-US" sz="2400" dirty="0"/>
              <a:t> merely running a SPM report annually.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 </a:t>
            </a:r>
            <a:r>
              <a:rPr lang="en-US" sz="2400" dirty="0" err="1"/>
              <a:t>CoC</a:t>
            </a:r>
            <a:r>
              <a:rPr lang="en-US" sz="2400" dirty="0"/>
              <a:t> must regularly evaluate project-level performance by looking at individual outcomes such as exits to and retention of permanent housing, length of stay in the project, length of time to housing move-in, increases in income, and of course, overall HMIS data quality.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Assessing performance at the system level is important and necessary, but to identify what needs improvement, communities must continue to evaluate project performance. 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20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191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85C88E-0164-493B-A2ED-9D5DDF43D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1487272"/>
            <a:ext cx="2803863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 b="1" dirty="0">
                <a:solidFill>
                  <a:srgbClr val="FFFFFF"/>
                </a:solidFill>
              </a:rPr>
              <a:t>HMIS Project Level Assessment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E97E6E-C01C-41A1-BFCF-D1D99C627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594" y="1121197"/>
            <a:ext cx="8817006" cy="545105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BDBA9-2724-48F5-B859-835E0E02E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/>
          </a:bodyPr>
          <a:lstStyle/>
          <a:p>
            <a:endParaRPr lang="en-US" sz="1800"/>
          </a:p>
          <a:p>
            <a:endParaRPr lang="en-US" sz="1800"/>
          </a:p>
          <a:p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F3282A-13DD-44A2-8D65-22C748E76F96}"/>
              </a:ext>
            </a:extLst>
          </p:cNvPr>
          <p:cNvSpPr txBox="1"/>
          <p:nvPr/>
        </p:nvSpPr>
        <p:spPr>
          <a:xfrm>
            <a:off x="4101484" y="496371"/>
            <a:ext cx="7125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Evaluating HMIS Data for Improved System Outcomes</a:t>
            </a:r>
          </a:p>
        </p:txBody>
      </p:sp>
    </p:spTree>
    <p:extLst>
      <p:ext uri="{BB962C8B-B14F-4D97-AF65-F5344CB8AC3E}">
        <p14:creationId xmlns:p14="http://schemas.microsoft.com/office/powerpoint/2010/main" val="2190278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14A588-57DB-4014-A1A2-1A60FD8A8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05" y="2196516"/>
            <a:ext cx="3331846" cy="189923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a “</a:t>
            </a:r>
            <a:r>
              <a:rPr lang="en-US" sz="6000" dirty="0">
                <a:solidFill>
                  <a:srgbClr val="FFFFFF"/>
                </a:solidFill>
              </a:rPr>
              <a:t>s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ystem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”</a:t>
            </a:r>
            <a:b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of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C14D4-56C4-4FB0-89A4-94B584D3029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70485" y="816746"/>
            <a:ext cx="5886210" cy="521575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200" i="1" dirty="0"/>
              <a:t>An organizational philosophy and framework that involves collaboration across agencies and community stakeholders for the purpose of improving and expanding the array of coordinated community-based services and access to these services. </a:t>
            </a:r>
          </a:p>
          <a:p>
            <a:pPr marL="0" indent="0">
              <a:buNone/>
            </a:pPr>
            <a:endParaRPr lang="en-US" sz="2000" b="1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2600" dirty="0"/>
              <a:t>A “Systems” Approach to Homelessness:</a:t>
            </a:r>
          </a:p>
          <a:p>
            <a:pPr marL="0" indent="0">
              <a:buNone/>
            </a:pPr>
            <a:r>
              <a:rPr lang="en-US" sz="2400" dirty="0"/>
              <a:t>To end </a:t>
            </a:r>
            <a:r>
              <a:rPr lang="en-US" sz="2400" b="1" dirty="0"/>
              <a:t>homelessness</a:t>
            </a:r>
            <a:r>
              <a:rPr lang="en-US" sz="2400" dirty="0"/>
              <a:t>, a coordinated </a:t>
            </a:r>
            <a:r>
              <a:rPr lang="en-US" sz="2400" b="1" dirty="0"/>
              <a:t>systems approach</a:t>
            </a:r>
            <a:r>
              <a:rPr lang="en-US" sz="2400" dirty="0"/>
              <a:t> is needed. </a:t>
            </a:r>
          </a:p>
          <a:p>
            <a:pPr marL="0" indent="0">
              <a:buNone/>
            </a:pPr>
            <a:r>
              <a:rPr lang="en-US" sz="2400" dirty="0"/>
              <a:t>This </a:t>
            </a:r>
            <a:r>
              <a:rPr lang="en-US" sz="2400" b="1" dirty="0"/>
              <a:t>approach</a:t>
            </a:r>
            <a:r>
              <a:rPr lang="en-US" sz="2400" dirty="0"/>
              <a:t> requires using local data to inform decisions about how to most effectively allocate resources, services, and programs to best address the needs of those experiencing </a:t>
            </a:r>
            <a:r>
              <a:rPr lang="en-US" sz="2400" b="1" dirty="0"/>
              <a:t>homelessness</a:t>
            </a:r>
            <a:r>
              <a:rPr lang="en-US" sz="2400" dirty="0"/>
              <a:t> in the community.</a:t>
            </a:r>
          </a:p>
          <a:p>
            <a:pPr marL="0" indent="0">
              <a:buNone/>
            </a:pPr>
            <a:endParaRPr lang="en-US" sz="1900" b="1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140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85C88E-0164-493B-A2ED-9D5DDF43D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en-US" sz="4400" b="1">
                <a:solidFill>
                  <a:srgbClr val="000000"/>
                </a:solidFill>
              </a:rPr>
              <a:t>Questions?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168EEBE9-AB6B-46B1-AC59-C6208744B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BDBA9-2724-48F5-B859-835E0E02E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>
              <a:solidFill>
                <a:srgbClr val="000000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39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85C88E-0164-493B-A2ED-9D5DDF43D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en-US" sz="4100" b="1" dirty="0">
                <a:solidFill>
                  <a:srgbClr val="FFFFFF"/>
                </a:solidFill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BDBA9-2724-48F5-B859-835E0E02E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C9F8C-6774-4B4B-B725-5DA1EBEF1955}"/>
              </a:ext>
            </a:extLst>
          </p:cNvPr>
          <p:cNvSpPr txBox="1"/>
          <p:nvPr/>
        </p:nvSpPr>
        <p:spPr>
          <a:xfrm>
            <a:off x="6263539" y="346230"/>
            <a:ext cx="553079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HUD Exchange</a:t>
            </a:r>
          </a:p>
          <a:p>
            <a:r>
              <a:rPr lang="en-US" sz="2400" dirty="0">
                <a:hlinkClick r:id="rId3"/>
              </a:rPr>
              <a:t>www.hudexchange.info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HUD Continuum of Care Program</a:t>
            </a:r>
          </a:p>
          <a:p>
            <a:r>
              <a:rPr lang="en-US" sz="2400" dirty="0">
                <a:hlinkClick r:id="rId4"/>
              </a:rPr>
              <a:t>www.hudexchange.info/programs/coc/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HUD Homeless Management Information System (HMIS)</a:t>
            </a:r>
          </a:p>
          <a:p>
            <a:r>
              <a:rPr lang="en-US" sz="2400" dirty="0">
                <a:hlinkClick r:id="rId5"/>
              </a:rPr>
              <a:t>www.hudexchange.info/programs/hmis/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HUD System Performance Measures</a:t>
            </a:r>
          </a:p>
          <a:p>
            <a:r>
              <a:rPr lang="en-US" sz="2400" dirty="0">
                <a:hlinkClick r:id="rId6"/>
              </a:rPr>
              <a:t>www.hudexchange.info/programs/coc/system-performance-measures/#guidance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United States Interagency Council on Homelessness</a:t>
            </a:r>
          </a:p>
          <a:p>
            <a:r>
              <a:rPr lang="en-US" sz="2400" dirty="0">
                <a:hlinkClick r:id="rId7"/>
              </a:rPr>
              <a:t>www.usich.gov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7732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9197C5-E515-46D2-BE06-34AFB8043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8" y="1012004"/>
            <a:ext cx="3540295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Coordinated Systems Approach - Key Elements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B6C5F6E-EFE2-4574-9CD6-D1A755B4BA70}"/>
              </a:ext>
            </a:extLst>
          </p:cNvPr>
          <p:cNvGrpSpPr/>
          <p:nvPr/>
        </p:nvGrpSpPr>
        <p:grpSpPr>
          <a:xfrm>
            <a:off x="5024762" y="346444"/>
            <a:ext cx="6420122" cy="6303145"/>
            <a:chOff x="5194300" y="471425"/>
            <a:chExt cx="6533659" cy="588442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FC88221-E230-4C4B-9D52-69B7C6D55B2C}"/>
                </a:ext>
              </a:extLst>
            </p:cNvPr>
            <p:cNvSpPr/>
            <p:nvPr/>
          </p:nvSpPr>
          <p:spPr>
            <a:xfrm>
              <a:off x="5194300" y="471425"/>
              <a:ext cx="6513603" cy="100027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pPr algn="ctr"/>
              <a:r>
                <a:rPr lang="en-US" b="1" dirty="0"/>
                <a:t>To address homelessness, communities have moved from a collection of individual programs, to a community-wide response that is strategic and data-driven.</a:t>
              </a:r>
            </a:p>
            <a:p>
              <a:endParaRPr lang="en-US" sz="1600" dirty="0">
                <a:solidFill>
                  <a:schemeClr val="bg1">
                    <a:hueOff val="0"/>
                    <a:satOff val="0"/>
                    <a:lumOff val="0"/>
                    <a:alphaOff val="0"/>
                  </a:schemeClr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BF63A08-FDBA-4DF8-875F-4DD0677CC96B}"/>
                </a:ext>
              </a:extLst>
            </p:cNvPr>
            <p:cNvSpPr/>
            <p:nvPr/>
          </p:nvSpPr>
          <p:spPr>
            <a:xfrm>
              <a:off x="5993888" y="471426"/>
              <a:ext cx="5714015" cy="692284"/>
            </a:xfrm>
            <a:custGeom>
              <a:avLst/>
              <a:gdLst>
                <a:gd name="connsiteX0" fmla="*/ 0 w 5714015"/>
                <a:gd name="connsiteY0" fmla="*/ 0 h 692284"/>
                <a:gd name="connsiteX1" fmla="*/ 5714015 w 5714015"/>
                <a:gd name="connsiteY1" fmla="*/ 0 h 692284"/>
                <a:gd name="connsiteX2" fmla="*/ 5714015 w 5714015"/>
                <a:gd name="connsiteY2" fmla="*/ 692284 h 692284"/>
                <a:gd name="connsiteX3" fmla="*/ 0 w 5714015"/>
                <a:gd name="connsiteY3" fmla="*/ 692284 h 692284"/>
                <a:gd name="connsiteX4" fmla="*/ 0 w 5714015"/>
                <a:gd name="connsiteY4" fmla="*/ 0 h 69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4015" h="692284">
                  <a:moveTo>
                    <a:pt x="0" y="0"/>
                  </a:moveTo>
                  <a:lnTo>
                    <a:pt x="5714015" y="0"/>
                  </a:lnTo>
                  <a:lnTo>
                    <a:pt x="5714015" y="692284"/>
                  </a:lnTo>
                  <a:lnTo>
                    <a:pt x="0" y="6922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267" tIns="73267" rIns="73267" bIns="73267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F9EFFA7-5575-429E-905E-3A53DFB7A1F7}"/>
                </a:ext>
              </a:extLst>
            </p:cNvPr>
            <p:cNvSpPr/>
            <p:nvPr/>
          </p:nvSpPr>
          <p:spPr>
            <a:xfrm>
              <a:off x="5194300" y="1692659"/>
              <a:ext cx="6513603" cy="61793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CE6A3F-FA00-4993-B439-3A8CF9DE1D34}"/>
                </a:ext>
              </a:extLst>
            </p:cNvPr>
            <p:cNvSpPr/>
            <p:nvPr/>
          </p:nvSpPr>
          <p:spPr>
            <a:xfrm>
              <a:off x="5981135" y="1699036"/>
              <a:ext cx="5714015" cy="508696"/>
            </a:xfrm>
            <a:custGeom>
              <a:avLst/>
              <a:gdLst>
                <a:gd name="connsiteX0" fmla="*/ 0 w 5714015"/>
                <a:gd name="connsiteY0" fmla="*/ 0 h 692284"/>
                <a:gd name="connsiteX1" fmla="*/ 5714015 w 5714015"/>
                <a:gd name="connsiteY1" fmla="*/ 0 h 692284"/>
                <a:gd name="connsiteX2" fmla="*/ 5714015 w 5714015"/>
                <a:gd name="connsiteY2" fmla="*/ 692284 h 692284"/>
                <a:gd name="connsiteX3" fmla="*/ 0 w 5714015"/>
                <a:gd name="connsiteY3" fmla="*/ 692284 h 692284"/>
                <a:gd name="connsiteX4" fmla="*/ 0 w 5714015"/>
                <a:gd name="connsiteY4" fmla="*/ 0 h 69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4015" h="692284">
                  <a:moveTo>
                    <a:pt x="0" y="0"/>
                  </a:moveTo>
                  <a:lnTo>
                    <a:pt x="5714015" y="0"/>
                  </a:lnTo>
                  <a:lnTo>
                    <a:pt x="5714015" y="692284"/>
                  </a:lnTo>
                  <a:lnTo>
                    <a:pt x="0" y="6922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267" tIns="73267" rIns="73267" bIns="73267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/>
                <a:t>Coordinated Entry – Identify and move those in greatest need to housing faster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77D9EF2-30A6-412E-A156-F33A0E238E32}"/>
                </a:ext>
              </a:extLst>
            </p:cNvPr>
            <p:cNvSpPr/>
            <p:nvPr/>
          </p:nvSpPr>
          <p:spPr>
            <a:xfrm>
              <a:off x="5214355" y="2476433"/>
              <a:ext cx="6513604" cy="63403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D55676C-9E41-4E1D-976F-DAFB96FCD3FA}"/>
                </a:ext>
              </a:extLst>
            </p:cNvPr>
            <p:cNvSpPr/>
            <p:nvPr/>
          </p:nvSpPr>
          <p:spPr>
            <a:xfrm>
              <a:off x="5981135" y="2533395"/>
              <a:ext cx="5607076" cy="514016"/>
            </a:xfrm>
            <a:custGeom>
              <a:avLst/>
              <a:gdLst>
                <a:gd name="connsiteX0" fmla="*/ 0 w 5714015"/>
                <a:gd name="connsiteY0" fmla="*/ 0 h 692284"/>
                <a:gd name="connsiteX1" fmla="*/ 5714015 w 5714015"/>
                <a:gd name="connsiteY1" fmla="*/ 0 h 692284"/>
                <a:gd name="connsiteX2" fmla="*/ 5714015 w 5714015"/>
                <a:gd name="connsiteY2" fmla="*/ 692284 h 692284"/>
                <a:gd name="connsiteX3" fmla="*/ 0 w 5714015"/>
                <a:gd name="connsiteY3" fmla="*/ 692284 h 692284"/>
                <a:gd name="connsiteX4" fmla="*/ 0 w 5714015"/>
                <a:gd name="connsiteY4" fmla="*/ 0 h 69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4015" h="692284">
                  <a:moveTo>
                    <a:pt x="0" y="0"/>
                  </a:moveTo>
                  <a:lnTo>
                    <a:pt x="5714015" y="0"/>
                  </a:lnTo>
                  <a:lnTo>
                    <a:pt x="5714015" y="692284"/>
                  </a:lnTo>
                  <a:lnTo>
                    <a:pt x="0" y="6922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267" tIns="73267" rIns="73267" bIns="73267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/>
                <a:t>Planning – Bring providers, </a:t>
              </a:r>
              <a:r>
                <a:rPr lang="en-US" sz="1600" b="1" kern="1200" dirty="0" err="1"/>
                <a:t>CoC</a:t>
              </a:r>
              <a:r>
                <a:rPr lang="en-US" sz="1600" b="1" kern="1200" dirty="0"/>
                <a:t> lead, local government, and funders together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0C86368-FD76-4948-A1A8-7886CB21C9B7}"/>
                </a:ext>
              </a:extLst>
            </p:cNvPr>
            <p:cNvSpPr/>
            <p:nvPr/>
          </p:nvSpPr>
          <p:spPr>
            <a:xfrm>
              <a:off x="5194300" y="3281447"/>
              <a:ext cx="6513603" cy="63274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763934F-94E4-4CEC-968E-5B185D04070D}"/>
                </a:ext>
              </a:extLst>
            </p:cNvPr>
            <p:cNvSpPr/>
            <p:nvPr/>
          </p:nvSpPr>
          <p:spPr>
            <a:xfrm>
              <a:off x="5946795" y="3411554"/>
              <a:ext cx="5701260" cy="344071"/>
            </a:xfrm>
            <a:custGeom>
              <a:avLst/>
              <a:gdLst>
                <a:gd name="connsiteX0" fmla="*/ 0 w 5714015"/>
                <a:gd name="connsiteY0" fmla="*/ 0 h 692284"/>
                <a:gd name="connsiteX1" fmla="*/ 5714015 w 5714015"/>
                <a:gd name="connsiteY1" fmla="*/ 0 h 692284"/>
                <a:gd name="connsiteX2" fmla="*/ 5714015 w 5714015"/>
                <a:gd name="connsiteY2" fmla="*/ 692284 h 692284"/>
                <a:gd name="connsiteX3" fmla="*/ 0 w 5714015"/>
                <a:gd name="connsiteY3" fmla="*/ 692284 h 692284"/>
                <a:gd name="connsiteX4" fmla="*/ 0 w 5714015"/>
                <a:gd name="connsiteY4" fmla="*/ 0 h 69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4015" h="692284">
                  <a:moveTo>
                    <a:pt x="0" y="0"/>
                  </a:moveTo>
                  <a:lnTo>
                    <a:pt x="5714015" y="0"/>
                  </a:lnTo>
                  <a:lnTo>
                    <a:pt x="5714015" y="692284"/>
                  </a:lnTo>
                  <a:lnTo>
                    <a:pt x="0" y="6922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267" tIns="73267" rIns="73267" bIns="73267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/>
                <a:t>Shared Data System – Benefit from a common data system (HMIS)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96C076C-C438-4894-87D8-ED9A08B66BEB}"/>
                </a:ext>
              </a:extLst>
            </p:cNvPr>
            <p:cNvSpPr/>
            <p:nvPr/>
          </p:nvSpPr>
          <p:spPr>
            <a:xfrm>
              <a:off x="5194300" y="4028683"/>
              <a:ext cx="6513603" cy="52395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DA582D6-BAEC-4325-8649-B5808BB9208B}"/>
                </a:ext>
              </a:extLst>
            </p:cNvPr>
            <p:cNvSpPr/>
            <p:nvPr/>
          </p:nvSpPr>
          <p:spPr>
            <a:xfrm>
              <a:off x="5940416" y="4099242"/>
              <a:ext cx="5714015" cy="352875"/>
            </a:xfrm>
            <a:custGeom>
              <a:avLst/>
              <a:gdLst>
                <a:gd name="connsiteX0" fmla="*/ 0 w 5714015"/>
                <a:gd name="connsiteY0" fmla="*/ 0 h 692284"/>
                <a:gd name="connsiteX1" fmla="*/ 5714015 w 5714015"/>
                <a:gd name="connsiteY1" fmla="*/ 0 h 692284"/>
                <a:gd name="connsiteX2" fmla="*/ 5714015 w 5714015"/>
                <a:gd name="connsiteY2" fmla="*/ 692284 h 692284"/>
                <a:gd name="connsiteX3" fmla="*/ 0 w 5714015"/>
                <a:gd name="connsiteY3" fmla="*/ 692284 h 692284"/>
                <a:gd name="connsiteX4" fmla="*/ 0 w 5714015"/>
                <a:gd name="connsiteY4" fmla="*/ 0 h 69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4015" h="692284">
                  <a:moveTo>
                    <a:pt x="0" y="0"/>
                  </a:moveTo>
                  <a:lnTo>
                    <a:pt x="5714015" y="0"/>
                  </a:lnTo>
                  <a:lnTo>
                    <a:pt x="5714015" y="692284"/>
                  </a:lnTo>
                  <a:lnTo>
                    <a:pt x="0" y="6922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267" tIns="73267" rIns="73267" bIns="73267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/>
                <a:t>Collect and Examine Local Data to Inform Decision-Making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88FE61A-2F74-4057-BE07-A9941551E854}"/>
                </a:ext>
              </a:extLst>
            </p:cNvPr>
            <p:cNvSpPr/>
            <p:nvPr/>
          </p:nvSpPr>
          <p:spPr>
            <a:xfrm>
              <a:off x="5194300" y="4725492"/>
              <a:ext cx="6513603" cy="547760"/>
            </a:xfrm>
            <a:prstGeom prst="roundRect">
              <a:avLst>
                <a:gd name="adj" fmla="val 10295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D0CAF7E-A380-4414-BEE3-F8DA90AB95EE}"/>
                </a:ext>
              </a:extLst>
            </p:cNvPr>
            <p:cNvSpPr/>
            <p:nvPr/>
          </p:nvSpPr>
          <p:spPr>
            <a:xfrm>
              <a:off x="5993889" y="4785964"/>
              <a:ext cx="5714014" cy="704526"/>
            </a:xfrm>
            <a:custGeom>
              <a:avLst/>
              <a:gdLst>
                <a:gd name="connsiteX0" fmla="*/ 0 w 5714015"/>
                <a:gd name="connsiteY0" fmla="*/ 0 h 692284"/>
                <a:gd name="connsiteX1" fmla="*/ 5714015 w 5714015"/>
                <a:gd name="connsiteY1" fmla="*/ 0 h 692284"/>
                <a:gd name="connsiteX2" fmla="*/ 5714015 w 5714015"/>
                <a:gd name="connsiteY2" fmla="*/ 692284 h 692284"/>
                <a:gd name="connsiteX3" fmla="*/ 0 w 5714015"/>
                <a:gd name="connsiteY3" fmla="*/ 692284 h 692284"/>
                <a:gd name="connsiteX4" fmla="*/ 0 w 5714015"/>
                <a:gd name="connsiteY4" fmla="*/ 0 h 69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4015" h="692284">
                  <a:moveTo>
                    <a:pt x="0" y="0"/>
                  </a:moveTo>
                  <a:lnTo>
                    <a:pt x="5714015" y="0"/>
                  </a:lnTo>
                  <a:lnTo>
                    <a:pt x="5714015" y="692284"/>
                  </a:lnTo>
                  <a:lnTo>
                    <a:pt x="0" y="6922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267" tIns="73267" rIns="73267" bIns="73267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01FB7BA5-B107-44A9-99C7-BA177E9539A0}"/>
                </a:ext>
              </a:extLst>
            </p:cNvPr>
            <p:cNvSpPr/>
            <p:nvPr/>
          </p:nvSpPr>
          <p:spPr>
            <a:xfrm>
              <a:off x="5194300" y="5387742"/>
              <a:ext cx="6513603" cy="96810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pPr algn="ctr"/>
              <a:r>
                <a:rPr lang="en-US" b="1" dirty="0"/>
                <a:t>Many communities that have adopted this approach have found that coordination and the use of local data have had a positive impact in their efforts to prevent and end homelessness.</a:t>
              </a: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1679451-D3E9-48A0-9888-3303BB3D1849}"/>
                </a:ext>
              </a:extLst>
            </p:cNvPr>
            <p:cNvSpPr/>
            <p:nvPr/>
          </p:nvSpPr>
          <p:spPr>
            <a:xfrm>
              <a:off x="5993888" y="5663562"/>
              <a:ext cx="5714015" cy="692284"/>
            </a:xfrm>
            <a:custGeom>
              <a:avLst/>
              <a:gdLst>
                <a:gd name="connsiteX0" fmla="*/ 0 w 5714015"/>
                <a:gd name="connsiteY0" fmla="*/ 0 h 692284"/>
                <a:gd name="connsiteX1" fmla="*/ 5714015 w 5714015"/>
                <a:gd name="connsiteY1" fmla="*/ 0 h 692284"/>
                <a:gd name="connsiteX2" fmla="*/ 5714015 w 5714015"/>
                <a:gd name="connsiteY2" fmla="*/ 692284 h 692284"/>
                <a:gd name="connsiteX3" fmla="*/ 0 w 5714015"/>
                <a:gd name="connsiteY3" fmla="*/ 692284 h 692284"/>
                <a:gd name="connsiteX4" fmla="*/ 0 w 5714015"/>
                <a:gd name="connsiteY4" fmla="*/ 0 h 69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4015" h="692284">
                  <a:moveTo>
                    <a:pt x="0" y="0"/>
                  </a:moveTo>
                  <a:lnTo>
                    <a:pt x="5714015" y="0"/>
                  </a:lnTo>
                  <a:lnTo>
                    <a:pt x="5714015" y="692284"/>
                  </a:lnTo>
                  <a:lnTo>
                    <a:pt x="0" y="6922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267" tIns="73267" rIns="73267" bIns="73267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</p:txBody>
        </p:sp>
      </p:grpSp>
      <p:sp>
        <p:nvSpPr>
          <p:cNvPr id="33" name="Rectangle 32" descr="Presentation with Checklist">
            <a:extLst>
              <a:ext uri="{FF2B5EF4-FFF2-40B4-BE49-F238E27FC236}">
                <a16:creationId xmlns:a16="http://schemas.microsoft.com/office/drawing/2014/main" id="{8E203BDE-CEF4-4134-8336-C431910C5ECC}"/>
              </a:ext>
            </a:extLst>
          </p:cNvPr>
          <p:cNvSpPr/>
          <p:nvPr/>
        </p:nvSpPr>
        <p:spPr>
          <a:xfrm>
            <a:off x="5186358" y="5025859"/>
            <a:ext cx="380756" cy="380756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93F912F-3224-43C3-8CCF-19966736DA19}"/>
              </a:ext>
            </a:extLst>
          </p:cNvPr>
          <p:cNvSpPr/>
          <p:nvPr/>
        </p:nvSpPr>
        <p:spPr>
          <a:xfrm>
            <a:off x="5764179" y="4956873"/>
            <a:ext cx="4960993" cy="451619"/>
          </a:xfrm>
          <a:custGeom>
            <a:avLst/>
            <a:gdLst>
              <a:gd name="connsiteX0" fmla="*/ 0 w 5714015"/>
              <a:gd name="connsiteY0" fmla="*/ 0 h 692284"/>
              <a:gd name="connsiteX1" fmla="*/ 5714015 w 5714015"/>
              <a:gd name="connsiteY1" fmla="*/ 0 h 692284"/>
              <a:gd name="connsiteX2" fmla="*/ 5714015 w 5714015"/>
              <a:gd name="connsiteY2" fmla="*/ 692284 h 692284"/>
              <a:gd name="connsiteX3" fmla="*/ 0 w 5714015"/>
              <a:gd name="connsiteY3" fmla="*/ 692284 h 692284"/>
              <a:gd name="connsiteX4" fmla="*/ 0 w 5714015"/>
              <a:gd name="connsiteY4" fmla="*/ 0 h 69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4015" h="692284">
                <a:moveTo>
                  <a:pt x="0" y="0"/>
                </a:moveTo>
                <a:lnTo>
                  <a:pt x="5714015" y="0"/>
                </a:lnTo>
                <a:lnTo>
                  <a:pt x="5714015" y="692284"/>
                </a:lnTo>
                <a:lnTo>
                  <a:pt x="0" y="6922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267" tIns="73267" rIns="73267" bIns="73267" numCol="1" spcCol="1270" anchor="ctr" anchorCtr="0">
            <a:noAutofit/>
          </a:bodyPr>
          <a:lstStyle/>
          <a:p>
            <a:pPr marL="0" lvl="0" indent="0" algn="l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/>
              <a:t>Performance Measurement and Evaluation - SPMs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3C2D417-AE28-4575-A5ED-1B05893C1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745" y="4246686"/>
            <a:ext cx="365792" cy="3779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2A6EC2B-D46D-4D0A-A436-BD64B5A418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5475" y="3472339"/>
            <a:ext cx="377768" cy="39697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D9CFA9C-BB92-4E99-9151-3FC882669F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4689" y="2660887"/>
            <a:ext cx="405925" cy="41945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76ED733-A072-4E6E-A4D3-8158332475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4689" y="1713066"/>
            <a:ext cx="420552" cy="44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55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F411253-EC4F-4D6F-A261-688CE3C32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7309" y="285751"/>
            <a:ext cx="7196091" cy="886101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HUD’s Vision for Data and Performance Success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8380D0-3A05-4BEA-AC81-A8D5901A02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3314" r="5029" b="-1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67E12-72E3-4694-9DDE-51B1204D0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1233995"/>
            <a:ext cx="6438900" cy="533825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600" b="1" u="sng" dirty="0">
                <a:solidFill>
                  <a:srgbClr val="000000"/>
                </a:solidFill>
              </a:rPr>
              <a:t>Goals to Improve Data and Performance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Communities use their data to optimize systems of care through making ongoing system performance improvements and determining optimal resource allocation. </a:t>
            </a:r>
          </a:p>
          <a:p>
            <a:pPr marL="457200" indent="-457200">
              <a:buFont typeface="+mj-lt"/>
              <a:buAutoNum type="arabicPeriod"/>
            </a:pPr>
            <a:endParaRPr lang="en-US" sz="2000" b="1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Communities operate data systems that allow for accurate, comprehensive and timely data collection, usage and reporting. </a:t>
            </a:r>
          </a:p>
          <a:p>
            <a:pPr marL="457200" indent="-457200">
              <a:buFont typeface="+mj-lt"/>
              <a:buAutoNum type="arabicPeriod"/>
            </a:pPr>
            <a:endParaRPr lang="en-US" sz="2000" b="1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Federal government coordinates to receive and use data to make informed decisions in coordination with other data sets, across and within agencies.</a:t>
            </a:r>
            <a:endParaRPr lang="en-US" sz="1700" b="1" dirty="0">
              <a:solidFill>
                <a:srgbClr val="000000"/>
              </a:solidFill>
            </a:endParaRPr>
          </a:p>
          <a:p>
            <a:endParaRPr lang="en-US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59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4000">
              <a:schemeClr val="accent1">
                <a:lumMod val="45000"/>
                <a:lumOff val="5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ECD52-D300-4736-A8B2-CA1BA2629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990" y="167614"/>
            <a:ext cx="2512381" cy="400558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+mn-lt"/>
              </a:rPr>
              <a:t>STRATEGY 1: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7308B-4C08-4DB9-9E53-C04B7EA2F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990" y="649757"/>
            <a:ext cx="9898140" cy="3107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i="1" dirty="0"/>
              <a:t>Improve the capacity of people setting up, operating, and benefitting from data 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853BC1-63EB-4636-B478-4F3DD9A47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90" y="1042062"/>
            <a:ext cx="10608816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24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4000">
              <a:schemeClr val="accent1">
                <a:lumMod val="45000"/>
                <a:lumOff val="5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ECD52-D300-4736-A8B2-CA1BA2629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990" y="167614"/>
            <a:ext cx="2512381" cy="400558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+mn-lt"/>
              </a:rPr>
              <a:t>STRATEGY 2: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7308B-4C08-4DB9-9E53-C04B7EA2F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990" y="649757"/>
            <a:ext cx="9898140" cy="3107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i="1" dirty="0"/>
              <a:t>Data systems collect accurate, comprehensive and timely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162268-F9BE-4652-B340-FF0FB8BBE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1243012"/>
            <a:ext cx="10610849" cy="479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3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4000">
              <a:schemeClr val="accent1">
                <a:lumMod val="45000"/>
                <a:lumOff val="5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ECD52-D300-4736-A8B2-CA1BA2629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990" y="167614"/>
            <a:ext cx="2512381" cy="400558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+mn-lt"/>
              </a:rPr>
              <a:t>STRATEGY 3: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7308B-4C08-4DB9-9E53-C04B7EA2F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990" y="649757"/>
            <a:ext cx="9898140" cy="3107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i="1" dirty="0"/>
              <a:t>Continuums and stakeholders use data to improve efforts to end homelessness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B84A32-EE4B-49D0-B3A6-BA481F2B9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46" y="1034870"/>
            <a:ext cx="10466772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74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9C0441-7E44-444E-A3AE-542520444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Using a Regional By-Name List as a System Driver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42E1A2-59C1-4531-A94C-CB8FCF75AF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739515"/>
              </p:ext>
            </p:extLst>
          </p:nvPr>
        </p:nvGraphicFramePr>
        <p:xfrm>
          <a:off x="5194299" y="470924"/>
          <a:ext cx="6613001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6796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9C0441-7E44-444E-A3AE-542520444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FF"/>
                </a:solidFill>
              </a:rPr>
              <a:t>Difficult to Track Populations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42E1A2-59C1-4531-A94C-CB8FCF75AF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425758"/>
              </p:ext>
            </p:extLst>
          </p:nvPr>
        </p:nvGraphicFramePr>
        <p:xfrm>
          <a:off x="5194299" y="470924"/>
          <a:ext cx="6613001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4750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earch Presentation.potx" id="{56FA722C-F846-4CAB-B731-AD623A5E3E2F}" vid="{D64B6417-52F1-44C8-A69F-2D9066A046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B4BDF1F1524947BA2FCB5BA4ECBC51" ma:contentTypeVersion="9" ma:contentTypeDescription="Create a new document." ma:contentTypeScope="" ma:versionID="197c0ff8600d0c7d2ce5fb3622a59965">
  <xsd:schema xmlns:xsd="http://www.w3.org/2001/XMLSchema" xmlns:xs="http://www.w3.org/2001/XMLSchema" xmlns:p="http://schemas.microsoft.com/office/2006/metadata/properties" xmlns:ns2="0c408069-27ef-456c-b32e-53750250f17c" xmlns:ns3="a2d4b7a3-f851-41e8-99d5-1619c4311944" targetNamespace="http://schemas.microsoft.com/office/2006/metadata/properties" ma:root="true" ma:fieldsID="eac985771f89ddc7db7fd6878e9240cf" ns2:_="" ns3:_="">
    <xsd:import namespace="0c408069-27ef-456c-b32e-53750250f17c"/>
    <xsd:import namespace="a2d4b7a3-f851-41e8-99d5-1619c431194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408069-27ef-456c-b32e-53750250f17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4b7a3-f851-41e8-99d5-1619c43119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69E492-E5DF-48E0-876D-D906C348C7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408069-27ef-456c-b32e-53750250f17c"/>
    <ds:schemaRef ds:uri="a2d4b7a3-f851-41e8-99d5-1619c43119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79C74D-5EBF-4397-A60F-8E52861BAE02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0c408069-27ef-456c-b32e-53750250f17c"/>
    <ds:schemaRef ds:uri="http://purl.org/dc/terms/"/>
    <ds:schemaRef ds:uri="a2d4b7a3-f851-41e8-99d5-1619c431194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138127-0546-4995-9770-54F2C7B217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1061</Words>
  <Application>Microsoft Office PowerPoint</Application>
  <PresentationFormat>Widescreen</PresentationFormat>
  <Paragraphs>124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Rounded MT Bold</vt:lpstr>
      <vt:lpstr>Calibri</vt:lpstr>
      <vt:lpstr>Calibri Light</vt:lpstr>
      <vt:lpstr>Franklin Gothic Book</vt:lpstr>
      <vt:lpstr>Office Theme</vt:lpstr>
      <vt:lpstr>Wayne Scallon, HMIS Administrator, LICH Mike Giuffrida, Associate Director, LICH  </vt:lpstr>
      <vt:lpstr>What is a “system” of care?</vt:lpstr>
      <vt:lpstr>A Coordinated Systems Approach - Key Elements</vt:lpstr>
      <vt:lpstr>HUD’s Vision for Data and Performance Success</vt:lpstr>
      <vt:lpstr>STRATEGY 1:</vt:lpstr>
      <vt:lpstr>STRATEGY 2:</vt:lpstr>
      <vt:lpstr>STRATEGY 3:</vt:lpstr>
      <vt:lpstr>Using a Regional By-Name List as a System Driver</vt:lpstr>
      <vt:lpstr>Difficult to Track Populations</vt:lpstr>
      <vt:lpstr>SPM System Performance Measures: Helping us understand the effectiveness of our system</vt:lpstr>
      <vt:lpstr>SPM System Performance Measures Measure 1:  Length of time people remain homeless</vt:lpstr>
      <vt:lpstr>SPM System Performance Measures Measure 2:  Returns to homelessness</vt:lpstr>
      <vt:lpstr>SPM System Performance Measures Measure 7:  Successful placement/retention</vt:lpstr>
      <vt:lpstr>System Improvement Strategies for the 3 Key SPMs</vt:lpstr>
      <vt:lpstr>Local Trends Related to Data Tracking/Performance</vt:lpstr>
      <vt:lpstr>Measuring Outcomes  (Veterans and Chronic Homeless)</vt:lpstr>
      <vt:lpstr>INFLOW  OUTFLOW TRACKING</vt:lpstr>
      <vt:lpstr>System vs. Project Performance Evaluation at Macro and Micro Level</vt:lpstr>
      <vt:lpstr>HMIS Project Level Assessment</vt:lpstr>
      <vt:lpstr>Questions?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Wayne Scallon, HMIS Administrator, LICH Mike Giuffrida, Associate Director, LICH</dc:title>
  <dc:creator>Wayne Scallon</dc:creator>
  <cp:lastModifiedBy>Wayne Scallon</cp:lastModifiedBy>
  <cp:revision>20</cp:revision>
  <cp:lastPrinted>2019-10-30T20:59:09Z</cp:lastPrinted>
  <dcterms:created xsi:type="dcterms:W3CDTF">2019-10-30T13:57:25Z</dcterms:created>
  <dcterms:modified xsi:type="dcterms:W3CDTF">2019-10-31T15:10:15Z</dcterms:modified>
</cp:coreProperties>
</file>