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sldIdLst>
    <p:sldId id="256" r:id="rId5"/>
    <p:sldId id="268" r:id="rId6"/>
    <p:sldId id="274" r:id="rId7"/>
    <p:sldId id="271" r:id="rId8"/>
    <p:sldId id="257" r:id="rId9"/>
    <p:sldId id="261" r:id="rId10"/>
    <p:sldId id="258" r:id="rId11"/>
    <p:sldId id="272" r:id="rId12"/>
    <p:sldId id="262" r:id="rId13"/>
    <p:sldId id="260" r:id="rId14"/>
    <p:sldId id="263" r:id="rId15"/>
    <p:sldId id="267" r:id="rId16"/>
    <p:sldId id="264" r:id="rId17"/>
    <p:sldId id="265" r:id="rId18"/>
    <p:sldId id="266" r:id="rId19"/>
    <p:sldId id="25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e Brennan" initials="VB" lastIdx="11" clrIdx="0">
    <p:extLst>
      <p:ext uri="{19B8F6BF-5375-455C-9EA6-DF929625EA0E}">
        <p15:presenceInfo xmlns:p15="http://schemas.microsoft.com/office/powerpoint/2012/main" userId="Valerie Brenn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8" autoAdjust="0"/>
    <p:restoredTop sz="71385" autoAdjust="0"/>
  </p:normalViewPr>
  <p:slideViewPr>
    <p:cSldViewPr snapToGrid="0" snapToObjects="1">
      <p:cViewPr varScale="1">
        <p:scale>
          <a:sx n="39" d="100"/>
          <a:sy n="39" d="100"/>
        </p:scale>
        <p:origin x="2386"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A4502-BDAA-4246-B8B4-50E72F3B4F85}" type="datetimeFigureOut">
              <a:rPr lang="en-US" smtClean="0"/>
              <a:t>11/13/2020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CF877-649E-4FE6-863E-A80A8D29543D}" type="slidenum">
              <a:rPr lang="en-US" smtClean="0"/>
              <a:t>‹#›</a:t>
            </a:fld>
            <a:endParaRPr lang="en-US"/>
          </a:p>
        </p:txBody>
      </p:sp>
    </p:spTree>
    <p:extLst>
      <p:ext uri="{BB962C8B-B14F-4D97-AF65-F5344CB8AC3E}">
        <p14:creationId xmlns:p14="http://schemas.microsoft.com/office/powerpoint/2010/main" val="149718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NYAIL leads statewide Independent Living Center efforts to eliminate physical and attitudinal barriers to all aspects of life and to fight for the civil rights and full independence of all people with disabilities.</a:t>
            </a:r>
          </a:p>
          <a:p>
            <a:endParaRPr lang="en-US" sz="1200" b="0" i="0" kern="1200" dirty="0">
              <a:solidFill>
                <a:schemeClr val="tx1"/>
              </a:solidFill>
              <a:effectLst/>
              <a:latin typeface="+mn-lt"/>
              <a:ea typeface="+mn-ea"/>
              <a:cs typeface="+mn-cs"/>
            </a:endParaRPr>
          </a:p>
          <a:p>
            <a:pPr marL="342900" indent="-342900">
              <a:buFont typeface="Arial" panose="020B0604020202020204" pitchFamily="34" charset="0"/>
              <a:buChar char="•"/>
            </a:pPr>
            <a:r>
              <a:rPr lang="en-US" sz="2000" dirty="0"/>
              <a:t>ILCs are community-based nonprofits provide vital services, advocacy, and supports to individuals </a:t>
            </a:r>
          </a:p>
          <a:p>
            <a:pPr marL="800100" lvl="1" indent="-342900">
              <a:buFont typeface="Arial" panose="020B0604020202020204" pitchFamily="34" charset="0"/>
              <a:buChar char="•"/>
            </a:pPr>
            <a:r>
              <a:rPr lang="en-US" sz="2000" dirty="0"/>
              <a:t>Run by, and for people with disabilities – serve people with all disabilities and of all ages</a:t>
            </a:r>
          </a:p>
          <a:p>
            <a:pPr marL="342900" lvl="0" indent="-342900">
              <a:buFont typeface="Arial" panose="020B0604020202020204" pitchFamily="34" charset="0"/>
              <a:buChar char="•"/>
            </a:pPr>
            <a:r>
              <a:rPr lang="en-US" altLang="en-US" sz="2000" dirty="0"/>
              <a:t>Services focused on helping people living independently in the community-</a:t>
            </a:r>
          </a:p>
          <a:p>
            <a:pPr marL="342900" indent="-342900">
              <a:buFont typeface="Arial" panose="020B0604020202020204" pitchFamily="34" charset="0"/>
              <a:buChar char="•"/>
            </a:pPr>
            <a:r>
              <a:rPr lang="en-US" altLang="en-US" sz="2000" dirty="0"/>
              <a:t>Core services such as benefits counseling, info &amp; referral, housing assistance, peer counseling</a:t>
            </a:r>
          </a:p>
          <a:p>
            <a:pPr marL="342900" indent="-342900">
              <a:buFont typeface="Arial" panose="020B0604020202020204" pitchFamily="34" charset="0"/>
              <a:buChar char="•"/>
            </a:pPr>
            <a:r>
              <a:rPr lang="en-US" altLang="en-US" sz="2000" dirty="0"/>
              <a:t>Other services vary per center and communities needs – many MA funded services, OPWDD, OMH</a:t>
            </a:r>
          </a:p>
          <a:p>
            <a:endParaRPr lang="en-US" sz="1200" b="0" i="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2</a:t>
            </a:fld>
            <a:endParaRPr lang="en-US"/>
          </a:p>
        </p:txBody>
      </p:sp>
    </p:spTree>
    <p:extLst>
      <p:ext uri="{BB962C8B-B14F-4D97-AF65-F5344CB8AC3E}">
        <p14:creationId xmlns:p14="http://schemas.microsoft.com/office/powerpoint/2010/main" val="167584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Complete intake, collect forms</a:t>
            </a:r>
          </a:p>
          <a:p>
            <a:pPr marL="285750" indent="-285750">
              <a:buFont typeface="Arial" panose="020B0604020202020204" pitchFamily="34" charset="0"/>
              <a:buChar char="•"/>
            </a:pPr>
            <a:r>
              <a:rPr lang="en-US" sz="1200" dirty="0"/>
              <a:t>Determine eligibility</a:t>
            </a:r>
          </a:p>
          <a:p>
            <a:pPr marL="285750" indent="-285750">
              <a:buFont typeface="Arial" panose="020B0604020202020204" pitchFamily="34" charset="0"/>
              <a:buChar char="•"/>
            </a:pPr>
            <a:r>
              <a:rPr lang="en-US" sz="1200" dirty="0"/>
              <a:t>Locate and secure units, complete inspection</a:t>
            </a:r>
          </a:p>
          <a:p>
            <a:pPr marL="285750" indent="-285750">
              <a:buFont typeface="Arial" panose="020B0604020202020204" pitchFamily="34" charset="0"/>
              <a:buChar char="•"/>
            </a:pPr>
            <a:r>
              <a:rPr lang="en-US" sz="1200" dirty="0"/>
              <a:t>Units to be located are to be within FMR (Fair Market Rent) for the area they are moving to.</a:t>
            </a:r>
          </a:p>
          <a:p>
            <a:pPr marL="285750" indent="-285750">
              <a:buFont typeface="Arial" panose="020B0604020202020204" pitchFamily="34" charset="0"/>
              <a:buChar char="•"/>
            </a:pPr>
            <a:r>
              <a:rPr lang="en-US" sz="1200" dirty="0"/>
              <a:t>Provide needed items (security, 1st month rent, Community Transition Service dollars)</a:t>
            </a:r>
          </a:p>
          <a:p>
            <a:pPr marL="285750" indent="-285750">
              <a:buFont typeface="Arial" panose="020B0604020202020204" pitchFamily="34" charset="0"/>
              <a:buChar char="•"/>
            </a:pPr>
            <a:r>
              <a:rPr lang="en-US" sz="1200" dirty="0"/>
              <a:t>Maintain monthly contact</a:t>
            </a:r>
          </a:p>
          <a:p>
            <a:pPr marL="285750" indent="-285750">
              <a:buFont typeface="Arial" panose="020B0604020202020204" pitchFamily="34" charset="0"/>
              <a:buChar char="•"/>
            </a:pPr>
            <a:r>
              <a:rPr lang="en-US" sz="1200" dirty="0"/>
              <a:t>Annual unit inspection</a:t>
            </a:r>
          </a:p>
          <a:p>
            <a:pPr marL="285750" indent="-285750">
              <a:buFont typeface="Arial" panose="020B0604020202020204" pitchFamily="34" charset="0"/>
              <a:buChar char="•"/>
            </a:pPr>
            <a:r>
              <a:rPr lang="en-US" sz="1200" dirty="0"/>
              <a:t>Assist with solving barriers</a:t>
            </a:r>
          </a:p>
          <a:p>
            <a:pPr marL="285750" indent="-285750">
              <a:buFont typeface="Arial" panose="020B0604020202020204" pitchFamily="34" charset="0"/>
              <a:buChar char="•"/>
            </a:pPr>
            <a:r>
              <a:rPr lang="en-US" sz="1200" dirty="0"/>
              <a:t>Linkages within the community for services</a:t>
            </a:r>
          </a:p>
          <a:p>
            <a:pPr marL="285750" indent="-285750">
              <a:buFont typeface="Arial" panose="020B0604020202020204" pitchFamily="34" charset="0"/>
              <a:buChar char="•"/>
            </a:pPr>
            <a:r>
              <a:rPr lang="en-US" sz="1200" dirty="0"/>
              <a:t>Maintain the database</a:t>
            </a:r>
          </a:p>
          <a:p>
            <a:pPr marL="285750" indent="-285750">
              <a:buFont typeface="Arial" panose="020B0604020202020204" pitchFamily="34" charset="0"/>
              <a:buChar char="•"/>
            </a:pPr>
            <a:r>
              <a:rPr lang="en-US" sz="1200" dirty="0"/>
              <a:t>Resource for Landlords</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13</a:t>
            </a:fld>
            <a:endParaRPr lang="en-US"/>
          </a:p>
        </p:txBody>
      </p:sp>
    </p:spTree>
    <p:extLst>
      <p:ext uri="{BB962C8B-B14F-4D97-AF65-F5344CB8AC3E}">
        <p14:creationId xmlns:p14="http://schemas.microsoft.com/office/powerpoint/2010/main" val="208411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Work collaboratively with applicant’s Discharge Planner, Care Manager and/or Service Coordinator to ensure the necessary services and supports are available to safely serve the individual in the community with RTH.</a:t>
            </a:r>
          </a:p>
          <a:p>
            <a:pPr marL="285750" indent="-285750">
              <a:buFont typeface="Arial" panose="020B0604020202020204" pitchFamily="34" charset="0"/>
              <a:buChar char="•"/>
            </a:pPr>
            <a:r>
              <a:rPr lang="en-US" sz="1200" dirty="0"/>
              <a:t>Prior to discharge, work with individuals to develop an individualized service plan (ISP). </a:t>
            </a:r>
          </a:p>
          <a:p>
            <a:pPr marL="285750" indent="-285750">
              <a:buFont typeface="Arial" panose="020B0604020202020204" pitchFamily="34" charset="0"/>
              <a:buChar char="•"/>
            </a:pPr>
            <a:r>
              <a:rPr lang="en-US" sz="1200" dirty="0"/>
              <a:t>Ensure services are in place for participants</a:t>
            </a:r>
          </a:p>
          <a:p>
            <a:pPr marL="285750" indent="-285750">
              <a:buFont typeface="Arial" panose="020B0604020202020204" pitchFamily="34" charset="0"/>
              <a:buChar char="•"/>
            </a:pPr>
            <a:r>
              <a:rPr lang="en-US" sz="1200" dirty="0"/>
              <a:t>Establish monthly contact to ensure participants have the needed service in place</a:t>
            </a:r>
          </a:p>
          <a:p>
            <a:pPr marL="285750" indent="-285750">
              <a:buFont typeface="Arial" panose="020B0604020202020204" pitchFamily="34" charset="0"/>
              <a:buChar char="•"/>
            </a:pPr>
            <a:r>
              <a:rPr lang="en-US" sz="1200" dirty="0"/>
              <a:t>Provide independent living skills training, individual advocacy and other ongoing services and supports as needed.</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14</a:t>
            </a:fld>
            <a:endParaRPr lang="en-US"/>
          </a:p>
        </p:txBody>
      </p:sp>
    </p:spTree>
    <p:extLst>
      <p:ext uri="{BB962C8B-B14F-4D97-AF65-F5344CB8AC3E}">
        <p14:creationId xmlns:p14="http://schemas.microsoft.com/office/powerpoint/2010/main" val="22996237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a:t>The cost of moving essential furniture and other belongings through a licensed, certified (by NYS Dept. of Transportation) moving company.</a:t>
            </a:r>
          </a:p>
          <a:p>
            <a:pPr marL="285750" indent="-285750">
              <a:buFont typeface="Arial" panose="020B0604020202020204" pitchFamily="34" charset="0"/>
              <a:buChar char="•"/>
            </a:pPr>
            <a:r>
              <a:rPr lang="en-US" sz="1200" dirty="0"/>
              <a:t>Security deposits, broker’s fees, application fees, and redecorating fees required to obtain a lease on a unit.</a:t>
            </a:r>
          </a:p>
          <a:p>
            <a:pPr marL="285750" indent="-285750">
              <a:buFont typeface="Arial" panose="020B0604020202020204" pitchFamily="34" charset="0"/>
              <a:buChar char="•"/>
            </a:pPr>
            <a:r>
              <a:rPr lang="en-US" sz="1200" dirty="0"/>
              <a:t>Grab bars, portable ramps, and minor accessibility modifications.</a:t>
            </a:r>
          </a:p>
          <a:p>
            <a:pPr marL="285750" indent="-285750">
              <a:buFont typeface="Arial" panose="020B0604020202020204" pitchFamily="34" charset="0"/>
              <a:buChar char="•"/>
            </a:pPr>
            <a:r>
              <a:rPr lang="en-US" sz="1200" dirty="0"/>
              <a:t>Set-up fees or deposits for utility or service access (e.g. telephone, electricity, heating). </a:t>
            </a:r>
          </a:p>
          <a:p>
            <a:pPr marL="285750" indent="-285750">
              <a:buFont typeface="Arial" panose="020B0604020202020204" pitchFamily="34" charset="0"/>
              <a:buChar char="•"/>
            </a:pPr>
            <a:r>
              <a:rPr lang="en-US" sz="1200" dirty="0"/>
              <a:t>Basic essential furnishings (e.g. bed, table, chairs, essential food preparation items and eating utensils; including delivery and assembly)</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15</a:t>
            </a:fld>
            <a:endParaRPr lang="en-US"/>
          </a:p>
        </p:txBody>
      </p:sp>
    </p:spTree>
    <p:extLst>
      <p:ext uri="{BB962C8B-B14F-4D97-AF65-F5344CB8AC3E}">
        <p14:creationId xmlns:p14="http://schemas.microsoft.com/office/powerpoint/2010/main" val="1223492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42 ILCs across NYS with over 50 offices</a:t>
            </a:r>
          </a:p>
        </p:txBody>
      </p:sp>
      <p:sp>
        <p:nvSpPr>
          <p:cNvPr id="4" name="Slide Number Placeholder 3"/>
          <p:cNvSpPr>
            <a:spLocks noGrp="1"/>
          </p:cNvSpPr>
          <p:nvPr>
            <p:ph type="sldNum" sz="quarter" idx="5"/>
          </p:nvPr>
        </p:nvSpPr>
        <p:spPr/>
        <p:txBody>
          <a:bodyPr/>
          <a:lstStyle/>
          <a:p>
            <a:fld id="{4B1CF877-649E-4FE6-863E-A80A8D29543D}" type="slidenum">
              <a:rPr lang="en-US" smtClean="0"/>
              <a:t>3</a:t>
            </a:fld>
            <a:endParaRPr lang="en-US"/>
          </a:p>
        </p:txBody>
      </p:sp>
    </p:spTree>
    <p:extLst>
      <p:ext uri="{BB962C8B-B14F-4D97-AF65-F5344CB8AC3E}">
        <p14:creationId xmlns:p14="http://schemas.microsoft.com/office/powerpoint/2010/main" val="157712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York Association of Independent Living administers several statewide and regional programs in collaboration with its member ILCs, all of which are focused on helping people with disabilities live independently in the community.</a:t>
            </a:r>
          </a:p>
          <a:p>
            <a:endParaRPr lang="en-US" dirty="0"/>
          </a:p>
          <a:p>
            <a:pPr marL="228600" indent="-228600">
              <a:buAutoNum type="arabicPeriod"/>
            </a:pPr>
            <a:r>
              <a:rPr lang="en-US" sz="1200" b="0" i="0" kern="1200" dirty="0">
                <a:solidFill>
                  <a:schemeClr val="tx1"/>
                </a:solidFill>
                <a:effectLst/>
                <a:latin typeface="+mn-lt"/>
                <a:ea typeface="+mn-ea"/>
                <a:cs typeface="+mn-cs"/>
              </a:rPr>
              <a:t>Open Doors (Money Follows People, MFP) - In 2014, NYAIL was selected by the Department of Health to coordinate the Open Doors Transition Center Project and Peer Outreach and Referral Program as part of State's Money Follows the Person (MFP) program. The programs are funded through the MFP Federal Rebalancing Demonstration Grant.</a:t>
            </a:r>
          </a:p>
          <a:p>
            <a:pPr marL="228600" indent="-228600">
              <a:buAutoNum type="arabicPeriod"/>
            </a:pPr>
            <a:r>
              <a:rPr lang="en-US" sz="1200" b="0" i="0" kern="1200" dirty="0">
                <a:solidFill>
                  <a:schemeClr val="tx1"/>
                </a:solidFill>
                <a:effectLst/>
                <a:latin typeface="+mn-lt"/>
                <a:ea typeface="+mn-ea"/>
                <a:cs typeface="+mn-cs"/>
              </a:rPr>
              <a:t>Olmstead Housing Subsidy (OHS) - Olmstead Housing Subsidy (OHS) is a statewide rental subsidy and transitional housing support service program for high-need Medicaid beneficiaries. NYAIL administers the program and partners with member ILCs to staff housing specialists across the state to provide outreach to and assist eligible individuals with OHS program enrollment.</a:t>
            </a:r>
          </a:p>
          <a:p>
            <a:pPr marL="228600" indent="-228600">
              <a:buAutoNum type="arabicPeriod"/>
            </a:pPr>
            <a:r>
              <a:rPr lang="en-US" sz="1200" b="0" i="0" kern="1200" dirty="0">
                <a:solidFill>
                  <a:schemeClr val="tx1"/>
                </a:solidFill>
                <a:effectLst/>
                <a:latin typeface="+mn-lt"/>
                <a:ea typeface="+mn-ea"/>
                <a:cs typeface="+mn-cs"/>
              </a:rPr>
              <a:t>Rapid Transition Housing Program (RTHP) - The Rapid Transition Housing Program (RTHP) is a rental subsidy and support services program for homeless, high-need Medicaid beneficiaries. NYAIL administers the Rapid Transition Housing Program in collaboration with its member ILCs in four areas of the state: Long Island, Syracuse, New York City and Rochester.</a:t>
            </a:r>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4</a:t>
            </a:fld>
            <a:endParaRPr lang="en-US"/>
          </a:p>
        </p:txBody>
      </p:sp>
    </p:spTree>
    <p:extLst>
      <p:ext uri="{BB962C8B-B14F-4D97-AF65-F5344CB8AC3E}">
        <p14:creationId xmlns:p14="http://schemas.microsoft.com/office/powerpoint/2010/main" val="81858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Housing Specialist’s assist participants with locating units and communicating with landlords.</a:t>
            </a:r>
          </a:p>
          <a:p>
            <a:pPr marL="171450" indent="-171450">
              <a:buFont typeface="Arial" panose="020B0604020202020204" pitchFamily="34" charset="0"/>
              <a:buChar char="•"/>
            </a:pPr>
            <a:r>
              <a:rPr lang="en-US" dirty="0"/>
              <a:t>Independent Living Specialist’s assist them with getting services put in place for when the participant is in their new home. Independent Living Specialists work with developing individualized services for individuals coming into the program.</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5</a:t>
            </a:fld>
            <a:endParaRPr lang="en-US"/>
          </a:p>
        </p:txBody>
      </p:sp>
    </p:spTree>
    <p:extLst>
      <p:ext uri="{BB962C8B-B14F-4D97-AF65-F5344CB8AC3E}">
        <p14:creationId xmlns:p14="http://schemas.microsoft.com/office/powerpoint/2010/main" val="292195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RTHP provides ongoing rental subsidy to individuals who qualify.  This ensures that they are in a safe, sanitary, sustainable, and accessible living environment</a:t>
            </a:r>
          </a:p>
          <a:p>
            <a:pPr marL="171450" indent="-171450">
              <a:buFont typeface="Arial" panose="020B0604020202020204" pitchFamily="34" charset="0"/>
              <a:buChar char="•"/>
            </a:pPr>
            <a:r>
              <a:rPr lang="en-US" dirty="0"/>
              <a:t>Housing Specialists (HS) work with participants to locate units that are at or below FMR (Fair Market Rate) set by HUD (Housing and Urban Development)</a:t>
            </a:r>
          </a:p>
          <a:p>
            <a:pPr marL="171450" indent="-171450">
              <a:buFont typeface="Arial" panose="020B0604020202020204" pitchFamily="34" charset="0"/>
              <a:buChar char="•"/>
            </a:pPr>
            <a:r>
              <a:rPr lang="en-US" dirty="0"/>
              <a:t>Participants are required to pay 30% of their income and utilities (if utilities are not included in the cost of rent)</a:t>
            </a:r>
          </a:p>
          <a:p>
            <a:pPr marL="171450" indent="-171450">
              <a:buFont typeface="Arial" panose="020B0604020202020204" pitchFamily="34" charset="0"/>
              <a:buChar char="•"/>
            </a:pPr>
            <a:r>
              <a:rPr lang="en-US" dirty="0"/>
              <a:t>Income must be at Extremely-Low Income as determined by HUD Annually</a:t>
            </a:r>
          </a:p>
          <a:p>
            <a:pPr marL="171450" indent="-171450">
              <a:buFont typeface="Arial" panose="020B0604020202020204" pitchFamily="34" charset="0"/>
              <a:buChar char="•"/>
            </a:pPr>
            <a:r>
              <a:rPr lang="en-US" dirty="0"/>
              <a:t>Community Transition Services (CTS) are available to pay for furniture, essential household furnishing, small e-mods</a:t>
            </a:r>
          </a:p>
          <a:p>
            <a:pPr marL="171450" indent="-171450">
              <a:buFont typeface="Arial" panose="020B0604020202020204" pitchFamily="34" charset="0"/>
              <a:buChar char="•"/>
            </a:pPr>
            <a:r>
              <a:rPr lang="en-US" dirty="0"/>
              <a:t>Independent Living Specialists (ILS’s) provide wrap around services to ensure participants are connected to providers/resources</a:t>
            </a:r>
          </a:p>
        </p:txBody>
      </p:sp>
      <p:sp>
        <p:nvSpPr>
          <p:cNvPr id="4" name="Slide Number Placeholder 3"/>
          <p:cNvSpPr>
            <a:spLocks noGrp="1"/>
          </p:cNvSpPr>
          <p:nvPr>
            <p:ph type="sldNum" sz="quarter" idx="5"/>
          </p:nvPr>
        </p:nvSpPr>
        <p:spPr/>
        <p:txBody>
          <a:bodyPr/>
          <a:lstStyle/>
          <a:p>
            <a:fld id="{4B1CF877-649E-4FE6-863E-A80A8D29543D}" type="slidenum">
              <a:rPr lang="en-US" smtClean="0"/>
              <a:t>6</a:t>
            </a:fld>
            <a:endParaRPr lang="en-US"/>
          </a:p>
        </p:txBody>
      </p:sp>
    </p:spTree>
    <p:extLst>
      <p:ext uri="{BB962C8B-B14F-4D97-AF65-F5344CB8AC3E}">
        <p14:creationId xmlns:p14="http://schemas.microsoft.com/office/powerpoint/2010/main" val="392082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Long Island and Syracuse previously had RTHP through different organizations. </a:t>
            </a:r>
          </a:p>
          <a:p>
            <a:r>
              <a:rPr lang="en-US" dirty="0"/>
              <a:t>Rochester and NYC are brand new to the program.</a:t>
            </a:r>
          </a:p>
        </p:txBody>
      </p:sp>
      <p:sp>
        <p:nvSpPr>
          <p:cNvPr id="4" name="Slide Number Placeholder 3"/>
          <p:cNvSpPr>
            <a:spLocks noGrp="1"/>
          </p:cNvSpPr>
          <p:nvPr>
            <p:ph type="sldNum" sz="quarter" idx="5"/>
          </p:nvPr>
        </p:nvSpPr>
        <p:spPr/>
        <p:txBody>
          <a:bodyPr/>
          <a:lstStyle/>
          <a:p>
            <a:fld id="{4B1CF877-649E-4FE6-863E-A80A8D29543D}" type="slidenum">
              <a:rPr lang="en-US" smtClean="0"/>
              <a:t>7</a:t>
            </a:fld>
            <a:endParaRPr lang="en-US"/>
          </a:p>
        </p:txBody>
      </p:sp>
    </p:spTree>
    <p:extLst>
      <p:ext uri="{BB962C8B-B14F-4D97-AF65-F5344CB8AC3E}">
        <p14:creationId xmlns:p14="http://schemas.microsoft.com/office/powerpoint/2010/main" val="236627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 high-utilizers are defined as:</a:t>
            </a:r>
          </a:p>
          <a:p>
            <a:r>
              <a:rPr lang="en-US" dirty="0"/>
              <a:t>Having two or more inpatient stays in the past 12 months or</a:t>
            </a:r>
          </a:p>
          <a:p>
            <a:r>
              <a:rPr lang="en-US" dirty="0"/>
              <a:t>Having five or more emergency department (ED) visits in the past 12 months or</a:t>
            </a:r>
          </a:p>
          <a:p>
            <a:r>
              <a:rPr lang="en-US" dirty="0"/>
              <a:t>Having four or more ED visits and one or more inpatient stay in the past 12 months or</a:t>
            </a:r>
          </a:p>
          <a:p>
            <a:r>
              <a:rPr lang="en-US" dirty="0"/>
              <a:t>Be within the top 20% of Medicaid recipients’ spending relative to the county of fiscal responsibility and target population parameters.</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9</a:t>
            </a:fld>
            <a:endParaRPr lang="en-US"/>
          </a:p>
        </p:txBody>
      </p:sp>
    </p:spTree>
    <p:extLst>
      <p:ext uri="{BB962C8B-B14F-4D97-AF65-F5344CB8AC3E}">
        <p14:creationId xmlns:p14="http://schemas.microsoft.com/office/powerpoint/2010/main" val="457575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Written Verification from Doctor/hospital discharge paperwork/health home/MMCO of:</a:t>
            </a:r>
          </a:p>
          <a:p>
            <a:pPr marL="628650" lvl="1" indent="-171450">
              <a:buFont typeface="Arial" panose="020B0604020202020204" pitchFamily="34" charset="0"/>
              <a:buChar char="•"/>
            </a:pPr>
            <a:r>
              <a:rPr lang="en-US" dirty="0"/>
              <a:t>Chronic Physical Disability</a:t>
            </a:r>
          </a:p>
          <a:p>
            <a:pPr marL="628650" lvl="1" indent="-171450">
              <a:buFont typeface="Arial" panose="020B0604020202020204" pitchFamily="34" charset="0"/>
              <a:buChar char="•"/>
            </a:pPr>
            <a:r>
              <a:rPr lang="en-US" dirty="0"/>
              <a:t>1st Chronic Disease</a:t>
            </a:r>
          </a:p>
          <a:p>
            <a:pPr marL="628650" lvl="1" indent="-171450">
              <a:buFont typeface="Arial" panose="020B0604020202020204" pitchFamily="34" charset="0"/>
              <a:buChar char="•"/>
            </a:pPr>
            <a:r>
              <a:rPr lang="en-US" dirty="0"/>
              <a:t>2nd Chronic Disease</a:t>
            </a:r>
          </a:p>
          <a:p>
            <a:pPr marL="171450" indent="-171450">
              <a:buFont typeface="Arial" panose="020B0604020202020204" pitchFamily="34" charset="0"/>
              <a:buChar char="•"/>
            </a:pPr>
            <a:r>
              <a:rPr lang="en-US" dirty="0"/>
              <a:t>Written Verification from hospital, MCO, medical respite, PPS, SNF of:</a:t>
            </a:r>
          </a:p>
          <a:p>
            <a:pPr marL="628650" lvl="1" indent="-171450">
              <a:buFont typeface="Arial" panose="020B0604020202020204" pitchFamily="34" charset="0"/>
              <a:buChar char="•"/>
            </a:pPr>
            <a:r>
              <a:rPr lang="en-US" dirty="0"/>
              <a:t>2 or more Inpatient Stays in Past 12 Months; or</a:t>
            </a:r>
          </a:p>
          <a:p>
            <a:pPr marL="628650" lvl="1" indent="-171450">
              <a:buFont typeface="Arial" panose="020B0604020202020204" pitchFamily="34" charset="0"/>
              <a:buChar char="•"/>
            </a:pPr>
            <a:r>
              <a:rPr lang="en-US" dirty="0"/>
              <a:t>5 or more ED Visits in Past 12 Months; or</a:t>
            </a:r>
          </a:p>
          <a:p>
            <a:pPr marL="628650" lvl="1" indent="-171450">
              <a:buFont typeface="Arial" panose="020B0604020202020204" pitchFamily="34" charset="0"/>
              <a:buChar char="•"/>
            </a:pPr>
            <a:r>
              <a:rPr lang="en-US" dirty="0"/>
              <a:t>4 or more ED Visits and 1 or more Inpatient Stays in Past 12 Months; or</a:t>
            </a:r>
          </a:p>
          <a:p>
            <a:pPr marL="171450" indent="-171450">
              <a:buFont typeface="Arial" panose="020B0604020202020204" pitchFamily="34" charset="0"/>
              <a:buChar char="•"/>
            </a:pPr>
            <a:r>
              <a:rPr lang="en-US" dirty="0"/>
              <a:t>Proof of identity (driver’s license, state-issued non-driver identification card, Medicaid card with picture, or notarized letter from the nursing home establishing identification)</a:t>
            </a:r>
          </a:p>
          <a:p>
            <a:pPr marL="171450" indent="-171450">
              <a:buFont typeface="Arial" panose="020B0604020202020204" pitchFamily="34" charset="0"/>
              <a:buChar char="•"/>
            </a:pPr>
            <a:r>
              <a:rPr lang="en-US" dirty="0"/>
              <a:t>Proof of age (driver’s license, state-issued non-driver identification card, Medicaid card with picture, notarized letter from the nursing home establishing identification, or birth certificate)</a:t>
            </a:r>
          </a:p>
          <a:p>
            <a:endParaRPr lang="en-US" dirty="0"/>
          </a:p>
        </p:txBody>
      </p:sp>
      <p:sp>
        <p:nvSpPr>
          <p:cNvPr id="4" name="Slide Number Placeholder 3"/>
          <p:cNvSpPr>
            <a:spLocks noGrp="1"/>
          </p:cNvSpPr>
          <p:nvPr>
            <p:ph type="sldNum" sz="quarter" idx="5"/>
          </p:nvPr>
        </p:nvSpPr>
        <p:spPr/>
        <p:txBody>
          <a:bodyPr/>
          <a:lstStyle/>
          <a:p>
            <a:fld id="{4B1CF877-649E-4FE6-863E-A80A8D29543D}" type="slidenum">
              <a:rPr lang="en-US" smtClean="0"/>
              <a:t>11</a:t>
            </a:fld>
            <a:endParaRPr lang="en-US"/>
          </a:p>
        </p:txBody>
      </p:sp>
    </p:spTree>
    <p:extLst>
      <p:ext uri="{BB962C8B-B14F-4D97-AF65-F5344CB8AC3E}">
        <p14:creationId xmlns:p14="http://schemas.microsoft.com/office/powerpoint/2010/main" val="154757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Verification of current Medicaid enrollment (</a:t>
            </a:r>
            <a:r>
              <a:rPr lang="en-US" dirty="0" err="1"/>
              <a:t>ePACES</a:t>
            </a:r>
            <a:r>
              <a:rPr lang="en-US" dirty="0"/>
              <a:t> check), and documentation from local DSS office showing spenddown amount (if applicable)</a:t>
            </a:r>
          </a:p>
          <a:p>
            <a:pPr marL="171450" indent="-171450">
              <a:buFont typeface="Arial" panose="020B0604020202020204" pitchFamily="34" charset="0"/>
              <a:buChar char="•"/>
            </a:pPr>
            <a:r>
              <a:rPr lang="en-US" dirty="0"/>
              <a:t>Income documentation (e.g. Social Security Administration (SSA) award letters, income statements, etc.</a:t>
            </a:r>
          </a:p>
          <a:p>
            <a:pPr marL="171450" indent="-171450">
              <a:buFont typeface="Arial" panose="020B0604020202020204" pitchFamily="34" charset="0"/>
              <a:buChar char="•"/>
            </a:pPr>
            <a:r>
              <a:rPr lang="en-US" dirty="0"/>
              <a:t>Verification participant’s name was run through state and federal sex offender registries:</a:t>
            </a:r>
          </a:p>
          <a:p>
            <a:pPr marL="171450" indent="-171450">
              <a:buFont typeface="Arial" panose="020B0604020202020204" pitchFamily="34" charset="0"/>
              <a:buChar char="•"/>
            </a:pPr>
            <a:r>
              <a:rPr lang="en-US" dirty="0"/>
              <a:t>Verification participant’s name was run through NYS Inmate Population Information Search</a:t>
            </a:r>
          </a:p>
          <a:p>
            <a:pPr marL="171450" indent="-171450">
              <a:buFont typeface="Arial" panose="020B0604020202020204" pitchFamily="34" charset="0"/>
              <a:buChar char="•"/>
            </a:pPr>
            <a:r>
              <a:rPr lang="en-US" dirty="0"/>
              <a:t>Written description of the circumstances by which the participant needs RTHP assistance, including evidence of participant’s current housing, or evidence of participant’s living situation prior to program entry, through one of the following:</a:t>
            </a:r>
          </a:p>
          <a:p>
            <a:r>
              <a:rPr lang="en-US" dirty="0"/>
              <a:t>	a. Nursing home/hospital discharge plan; or</a:t>
            </a:r>
          </a:p>
          <a:p>
            <a:r>
              <a:rPr lang="en-US" dirty="0"/>
              <a:t>	b. Attestation by other community organization that participant is homeless, including the name of the shelter or location where person has been observed to sleep and the number of days the participant has been observed to be homeless</a:t>
            </a:r>
          </a:p>
          <a:p>
            <a:endParaRPr lang="en-US" dirty="0"/>
          </a:p>
          <a:p>
            <a:endParaRPr lang="en-US" dirty="0"/>
          </a:p>
          <a:p>
            <a:endParaRPr lang="en-US" dirty="0"/>
          </a:p>
          <a:p>
            <a:r>
              <a:rPr lang="en-US" dirty="0"/>
              <a:t>Once participants meet the eligibility for the program, they will be referred by the HS to begin working with an ILS. </a:t>
            </a:r>
          </a:p>
        </p:txBody>
      </p:sp>
      <p:sp>
        <p:nvSpPr>
          <p:cNvPr id="4" name="Slide Number Placeholder 3"/>
          <p:cNvSpPr>
            <a:spLocks noGrp="1"/>
          </p:cNvSpPr>
          <p:nvPr>
            <p:ph type="sldNum" sz="quarter" idx="5"/>
          </p:nvPr>
        </p:nvSpPr>
        <p:spPr/>
        <p:txBody>
          <a:bodyPr/>
          <a:lstStyle/>
          <a:p>
            <a:fld id="{4B1CF877-649E-4FE6-863E-A80A8D29543D}" type="slidenum">
              <a:rPr lang="en-US" smtClean="0"/>
              <a:t>12</a:t>
            </a:fld>
            <a:endParaRPr lang="en-US"/>
          </a:p>
        </p:txBody>
      </p:sp>
    </p:spTree>
    <p:extLst>
      <p:ext uri="{BB962C8B-B14F-4D97-AF65-F5344CB8AC3E}">
        <p14:creationId xmlns:p14="http://schemas.microsoft.com/office/powerpoint/2010/main" val="3386829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3E5DF4-6DF5-214B-8DD8-E39A9B578CF4}"/>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20638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7758E8-E107-B440-A25B-686138730D9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405156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67758E8-E107-B440-A25B-686138730D9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1436979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758E8-E107-B440-A25B-686138730D9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12568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7758E8-E107-B440-A25B-686138730D9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1651057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1AF2B84-C9E5-A342-ACFC-72025C00420C}"/>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8791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C0A0C8-318B-9948-82E1-5160D013CD45}"/>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1744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FF21B8-D35A-C143-9BA0-AF44101B7F3A}"/>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44113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7758E8-E107-B440-A25B-686138730D90}"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1469396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67758E8-E107-B440-A25B-686138730D90}"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70718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67758E8-E107-B440-A25B-686138730D90}"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454977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67758E8-E107-B440-A25B-686138730D90}"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91485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7758E8-E107-B440-A25B-686138730D90}"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CA1ECD-76D7-C24B-9210-9FC45D161275}" type="slidenum">
              <a:rPr lang="en-US" smtClean="0"/>
              <a:t>‹#›</a:t>
            </a:fld>
            <a:endParaRPr lang="en-US"/>
          </a:p>
        </p:txBody>
      </p:sp>
    </p:spTree>
    <p:extLst>
      <p:ext uri="{BB962C8B-B14F-4D97-AF65-F5344CB8AC3E}">
        <p14:creationId xmlns:p14="http://schemas.microsoft.com/office/powerpoint/2010/main" val="325784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758E8-E107-B440-A25B-686138730D90}" type="datetimeFigureOut">
              <a:rPr lang="en-US" smtClean="0"/>
              <a:t>11/13/2020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CA1ECD-76D7-C24B-9210-9FC45D161275}" type="slidenum">
              <a:rPr lang="en-US" smtClean="0"/>
              <a:t>‹#›</a:t>
            </a:fld>
            <a:endParaRPr lang="en-US"/>
          </a:p>
        </p:txBody>
      </p:sp>
    </p:spTree>
    <p:extLst>
      <p:ext uri="{BB962C8B-B14F-4D97-AF65-F5344CB8AC3E}">
        <p14:creationId xmlns:p14="http://schemas.microsoft.com/office/powerpoint/2010/main" val="400772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73"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lny.us/programs/rapid-transition-housin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297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C0F3AA-1AD1-4C1B-B0F8-17CEF4ACD74E}"/>
              </a:ext>
            </a:extLst>
          </p:cNvPr>
          <p:cNvSpPr txBox="1"/>
          <p:nvPr/>
        </p:nvSpPr>
        <p:spPr>
          <a:xfrm>
            <a:off x="1722268" y="1606858"/>
            <a:ext cx="5443642"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t>Who can make referrals:</a:t>
            </a:r>
          </a:p>
          <a:p>
            <a:pPr marL="742950" lvl="1" indent="-285750">
              <a:buFont typeface="Arial" panose="020B0604020202020204" pitchFamily="34" charset="0"/>
              <a:buChar char="•"/>
            </a:pPr>
            <a:r>
              <a:rPr lang="en-US" sz="2000" dirty="0"/>
              <a:t>Hospitals</a:t>
            </a:r>
          </a:p>
          <a:p>
            <a:pPr marL="742950" lvl="1" indent="-285750">
              <a:buFont typeface="Arial" panose="020B0604020202020204" pitchFamily="34" charset="0"/>
              <a:buChar char="•"/>
            </a:pPr>
            <a:r>
              <a:rPr lang="en-US" sz="2000" dirty="0"/>
              <a:t>Managed Care Organizations (MCO)</a:t>
            </a:r>
          </a:p>
          <a:p>
            <a:pPr marL="742950" lvl="1" indent="-285750">
              <a:buFont typeface="Arial" panose="020B0604020202020204" pitchFamily="34" charset="0"/>
              <a:buChar char="•"/>
            </a:pPr>
            <a:r>
              <a:rPr lang="en-US" sz="2000" dirty="0"/>
              <a:t>Medical Respite</a:t>
            </a:r>
          </a:p>
          <a:p>
            <a:pPr marL="742950" lvl="1" indent="-285750">
              <a:buFont typeface="Arial" panose="020B0604020202020204" pitchFamily="34" charset="0"/>
              <a:buChar char="•"/>
            </a:pPr>
            <a:r>
              <a:rPr lang="en-US" sz="2000" dirty="0"/>
              <a:t>Performing Provider System (PPS)</a:t>
            </a:r>
          </a:p>
          <a:p>
            <a:pPr marL="742950" lvl="1" indent="-285750">
              <a:buFont typeface="Arial" panose="020B0604020202020204" pitchFamily="34" charset="0"/>
              <a:buChar char="•"/>
            </a:pPr>
            <a:r>
              <a:rPr lang="en-US" sz="2000" dirty="0"/>
              <a:t>Skilled Nursing Facility (SNF)</a:t>
            </a:r>
          </a:p>
          <a:p>
            <a:pPr lvl="1"/>
            <a:endParaRPr lang="en-US" sz="2000" dirty="0"/>
          </a:p>
          <a:p>
            <a:pPr lvl="1"/>
            <a:r>
              <a:rPr lang="en-US" sz="2000" dirty="0"/>
              <a:t>Referral forms are on our website at: </a:t>
            </a:r>
            <a:r>
              <a:rPr lang="en-US" sz="2000" dirty="0">
                <a:hlinkClick r:id="rId2"/>
              </a:rPr>
              <a:t>https://ilny.us/programs/rapid-transition-housing</a:t>
            </a:r>
            <a:r>
              <a:rPr lang="en-US" sz="2000" dirty="0"/>
              <a:t>.</a:t>
            </a:r>
          </a:p>
        </p:txBody>
      </p:sp>
      <p:sp>
        <p:nvSpPr>
          <p:cNvPr id="3" name="TextBox 2">
            <a:extLst>
              <a:ext uri="{FF2B5EF4-FFF2-40B4-BE49-F238E27FC236}">
                <a16:creationId xmlns:a16="http://schemas.microsoft.com/office/drawing/2014/main" id="{2FEBA192-2A91-4D45-BACF-700D73B5BF29}"/>
              </a:ext>
            </a:extLst>
          </p:cNvPr>
          <p:cNvSpPr txBox="1"/>
          <p:nvPr/>
        </p:nvSpPr>
        <p:spPr>
          <a:xfrm>
            <a:off x="1722268" y="692458"/>
            <a:ext cx="5299969" cy="584775"/>
          </a:xfrm>
          <a:prstGeom prst="rect">
            <a:avLst/>
          </a:prstGeom>
          <a:noFill/>
        </p:spPr>
        <p:txBody>
          <a:bodyPr wrap="square" rtlCol="0">
            <a:spAutoFit/>
          </a:bodyPr>
          <a:lstStyle/>
          <a:p>
            <a:pPr algn="ctr"/>
            <a:r>
              <a:rPr lang="en-US" sz="3200" dirty="0"/>
              <a:t>RTHP Referrals</a:t>
            </a:r>
          </a:p>
        </p:txBody>
      </p:sp>
    </p:spTree>
    <p:extLst>
      <p:ext uri="{BB962C8B-B14F-4D97-AF65-F5344CB8AC3E}">
        <p14:creationId xmlns:p14="http://schemas.microsoft.com/office/powerpoint/2010/main" val="1136139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52059A-C9ED-4671-B288-F09F8D794E14}"/>
              </a:ext>
            </a:extLst>
          </p:cNvPr>
          <p:cNvSpPr txBox="1"/>
          <p:nvPr/>
        </p:nvSpPr>
        <p:spPr>
          <a:xfrm>
            <a:off x="942975" y="412534"/>
            <a:ext cx="6886575" cy="1077218"/>
          </a:xfrm>
          <a:prstGeom prst="rect">
            <a:avLst/>
          </a:prstGeom>
          <a:noFill/>
        </p:spPr>
        <p:txBody>
          <a:bodyPr wrap="square" rtlCol="0">
            <a:spAutoFit/>
          </a:bodyPr>
          <a:lstStyle/>
          <a:p>
            <a:pPr algn="ctr"/>
            <a:r>
              <a:rPr lang="en-US" sz="3200" dirty="0"/>
              <a:t>RTHP: Information Needed to Determine Eligibility</a:t>
            </a:r>
          </a:p>
        </p:txBody>
      </p:sp>
      <p:sp>
        <p:nvSpPr>
          <p:cNvPr id="4" name="TextBox 3">
            <a:extLst>
              <a:ext uri="{FF2B5EF4-FFF2-40B4-BE49-F238E27FC236}">
                <a16:creationId xmlns:a16="http://schemas.microsoft.com/office/drawing/2014/main" id="{5943F653-5D8B-4335-90CE-5EAC6FCFB7E9}"/>
              </a:ext>
            </a:extLst>
          </p:cNvPr>
          <p:cNvSpPr txBox="1"/>
          <p:nvPr/>
        </p:nvSpPr>
        <p:spPr>
          <a:xfrm>
            <a:off x="1369727" y="1529050"/>
            <a:ext cx="6033070" cy="4093428"/>
          </a:xfrm>
          <a:prstGeom prst="rect">
            <a:avLst/>
          </a:prstGeom>
          <a:noFill/>
        </p:spPr>
        <p:txBody>
          <a:bodyPr wrap="square" rtlCol="0">
            <a:spAutoFit/>
          </a:bodyPr>
          <a:lstStyle/>
          <a:p>
            <a:pPr marL="171450" lvl="0" indent="-171450">
              <a:buFont typeface="Arial" panose="020B0604020202020204" pitchFamily="34" charset="0"/>
              <a:buChar char="•"/>
            </a:pPr>
            <a:r>
              <a:rPr lang="en-US" sz="2000" b="1" dirty="0">
                <a:solidFill>
                  <a:prstClr val="black"/>
                </a:solidFill>
              </a:rPr>
              <a:t>Written Verification </a:t>
            </a:r>
            <a:r>
              <a:rPr lang="en-US" sz="2000" dirty="0">
                <a:solidFill>
                  <a:prstClr val="black"/>
                </a:solidFill>
              </a:rPr>
              <a:t>from </a:t>
            </a:r>
            <a:r>
              <a:rPr lang="en-US" sz="2000" b="1" dirty="0">
                <a:solidFill>
                  <a:prstClr val="black"/>
                </a:solidFill>
              </a:rPr>
              <a:t>Doctor/hospital </a:t>
            </a:r>
            <a:r>
              <a:rPr lang="en-US" sz="2000" dirty="0">
                <a:solidFill>
                  <a:prstClr val="black"/>
                </a:solidFill>
              </a:rPr>
              <a:t>discharge paperwork/health home/MMCO of:</a:t>
            </a:r>
          </a:p>
          <a:p>
            <a:pPr marL="628650" lvl="1" indent="-171450">
              <a:buFont typeface="Arial" panose="020B0604020202020204" pitchFamily="34" charset="0"/>
              <a:buChar char="•"/>
            </a:pPr>
            <a:r>
              <a:rPr lang="en-US" sz="2000" dirty="0">
                <a:solidFill>
                  <a:prstClr val="black"/>
                </a:solidFill>
              </a:rPr>
              <a:t>Chronic Physical Disability</a:t>
            </a:r>
          </a:p>
          <a:p>
            <a:pPr marL="628650" lvl="1" indent="-171450">
              <a:buFont typeface="Arial" panose="020B0604020202020204" pitchFamily="34" charset="0"/>
              <a:buChar char="•"/>
            </a:pPr>
            <a:r>
              <a:rPr lang="en-US" sz="2000" dirty="0">
                <a:solidFill>
                  <a:prstClr val="black"/>
                </a:solidFill>
              </a:rPr>
              <a:t>1st Chronic Disease</a:t>
            </a:r>
          </a:p>
          <a:p>
            <a:pPr marL="628650" lvl="1" indent="-171450">
              <a:buFont typeface="Arial" panose="020B0604020202020204" pitchFamily="34" charset="0"/>
              <a:buChar char="•"/>
            </a:pPr>
            <a:r>
              <a:rPr lang="en-US" sz="2000" dirty="0">
                <a:solidFill>
                  <a:prstClr val="black"/>
                </a:solidFill>
              </a:rPr>
              <a:t>2nd Chronic Disease</a:t>
            </a:r>
          </a:p>
          <a:p>
            <a:pPr marL="171450" lvl="0" indent="-171450">
              <a:buFont typeface="Arial" panose="020B0604020202020204" pitchFamily="34" charset="0"/>
              <a:buChar char="•"/>
            </a:pPr>
            <a:r>
              <a:rPr lang="en-US" sz="2000" b="1" dirty="0">
                <a:solidFill>
                  <a:prstClr val="black"/>
                </a:solidFill>
              </a:rPr>
              <a:t>Written Verification </a:t>
            </a:r>
            <a:r>
              <a:rPr lang="en-US" sz="2000" dirty="0">
                <a:solidFill>
                  <a:prstClr val="black"/>
                </a:solidFill>
              </a:rPr>
              <a:t>from hospital, MCO, medical respite, PPS, SNF of:</a:t>
            </a:r>
          </a:p>
          <a:p>
            <a:pPr marL="628650" lvl="1" indent="-171450">
              <a:buFont typeface="Arial" panose="020B0604020202020204" pitchFamily="34" charset="0"/>
              <a:buChar char="•"/>
            </a:pPr>
            <a:r>
              <a:rPr lang="en-US" sz="2000" dirty="0">
                <a:solidFill>
                  <a:prstClr val="black"/>
                </a:solidFill>
              </a:rPr>
              <a:t>2 or more Inpatient Stays in Past 12 Months; or</a:t>
            </a:r>
          </a:p>
          <a:p>
            <a:pPr marL="628650" lvl="1" indent="-171450">
              <a:buFont typeface="Arial" panose="020B0604020202020204" pitchFamily="34" charset="0"/>
              <a:buChar char="•"/>
            </a:pPr>
            <a:r>
              <a:rPr lang="en-US" sz="2000" dirty="0">
                <a:solidFill>
                  <a:prstClr val="black"/>
                </a:solidFill>
              </a:rPr>
              <a:t>5 or more ED Visits in Past 12 Months; or</a:t>
            </a:r>
          </a:p>
          <a:p>
            <a:pPr marL="628650" lvl="1" indent="-171450">
              <a:buFont typeface="Arial" panose="020B0604020202020204" pitchFamily="34" charset="0"/>
              <a:buChar char="•"/>
            </a:pPr>
            <a:r>
              <a:rPr lang="en-US" sz="2000" dirty="0">
                <a:solidFill>
                  <a:prstClr val="black"/>
                </a:solidFill>
              </a:rPr>
              <a:t>4 or more ED Visits and 1 or more Inpatient Stays in Past 12 Months; or</a:t>
            </a:r>
          </a:p>
          <a:p>
            <a:pPr marL="171450" lvl="0" indent="-171450">
              <a:buFont typeface="Arial" panose="020B0604020202020204" pitchFamily="34" charset="0"/>
              <a:buChar char="•"/>
            </a:pPr>
            <a:r>
              <a:rPr lang="en-US" sz="2000" b="1" dirty="0">
                <a:solidFill>
                  <a:prstClr val="black"/>
                </a:solidFill>
              </a:rPr>
              <a:t>Proof of Identity </a:t>
            </a:r>
          </a:p>
          <a:p>
            <a:pPr marL="171450" lvl="0" indent="-171450">
              <a:buFont typeface="Arial" panose="020B0604020202020204" pitchFamily="34" charset="0"/>
              <a:buChar char="•"/>
            </a:pPr>
            <a:r>
              <a:rPr lang="en-US" sz="2000" b="1" dirty="0">
                <a:solidFill>
                  <a:prstClr val="black"/>
                </a:solidFill>
              </a:rPr>
              <a:t>Proof of Age</a:t>
            </a:r>
          </a:p>
        </p:txBody>
      </p:sp>
    </p:spTree>
    <p:extLst>
      <p:ext uri="{BB962C8B-B14F-4D97-AF65-F5344CB8AC3E}">
        <p14:creationId xmlns:p14="http://schemas.microsoft.com/office/powerpoint/2010/main" val="1399021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C7C012-BCF7-483D-8910-C19A6763A96A}"/>
              </a:ext>
            </a:extLst>
          </p:cNvPr>
          <p:cNvSpPr txBox="1"/>
          <p:nvPr/>
        </p:nvSpPr>
        <p:spPr>
          <a:xfrm>
            <a:off x="998377" y="843677"/>
            <a:ext cx="6988628" cy="5324535"/>
          </a:xfrm>
          <a:prstGeom prst="rect">
            <a:avLst/>
          </a:prstGeom>
          <a:noFill/>
        </p:spPr>
        <p:txBody>
          <a:bodyPr wrap="square" rtlCol="0">
            <a:spAutoFit/>
          </a:bodyPr>
          <a:lstStyle/>
          <a:p>
            <a:pPr marL="285750" indent="-285750">
              <a:buFont typeface="Arial" panose="020B0604020202020204" pitchFamily="34" charset="0"/>
              <a:buChar char="•"/>
            </a:pPr>
            <a:r>
              <a:rPr lang="en-US" sz="2000" b="1" dirty="0"/>
              <a:t>Verify Medicaid enrollment</a:t>
            </a:r>
            <a:r>
              <a:rPr lang="en-US" sz="2000" dirty="0"/>
              <a:t>, documentation from local DSS office </a:t>
            </a:r>
          </a:p>
          <a:p>
            <a:pPr marL="285750" indent="-285750">
              <a:buFont typeface="Arial" panose="020B0604020202020204" pitchFamily="34" charset="0"/>
              <a:buChar char="•"/>
            </a:pPr>
            <a:r>
              <a:rPr lang="en-US" sz="2000" b="1" dirty="0"/>
              <a:t>Income documentation</a:t>
            </a:r>
          </a:p>
          <a:p>
            <a:pPr marL="285750" indent="-285750">
              <a:buFont typeface="Arial" panose="020B0604020202020204" pitchFamily="34" charset="0"/>
              <a:buChar char="•"/>
            </a:pPr>
            <a:r>
              <a:rPr lang="en-US" sz="2000" b="1" dirty="0"/>
              <a:t>Verify</a:t>
            </a:r>
            <a:r>
              <a:rPr lang="en-US" sz="2000" dirty="0"/>
              <a:t> participant run through </a:t>
            </a:r>
            <a:r>
              <a:rPr lang="en-US" sz="2000" b="1" dirty="0"/>
              <a:t>state and federal sex offender registries</a:t>
            </a:r>
          </a:p>
          <a:p>
            <a:pPr marL="285750" indent="-285750">
              <a:buFont typeface="Arial" panose="020B0604020202020204" pitchFamily="34" charset="0"/>
              <a:buChar char="•"/>
            </a:pPr>
            <a:r>
              <a:rPr lang="en-US" sz="2000" b="1" dirty="0"/>
              <a:t>Verify</a:t>
            </a:r>
            <a:r>
              <a:rPr lang="en-US" sz="2000" dirty="0"/>
              <a:t> participant run through </a:t>
            </a:r>
            <a:r>
              <a:rPr lang="en-US" sz="2000" b="1" dirty="0"/>
              <a:t>NYS Inmate Population Information Search</a:t>
            </a:r>
          </a:p>
          <a:p>
            <a:pPr marL="285750" indent="-285750">
              <a:buFont typeface="Arial" panose="020B0604020202020204" pitchFamily="34" charset="0"/>
              <a:buChar char="•"/>
            </a:pPr>
            <a:r>
              <a:rPr lang="en-US" sz="2000" b="1" dirty="0"/>
              <a:t>Written description </a:t>
            </a:r>
            <a:r>
              <a:rPr lang="en-US" sz="2000" dirty="0"/>
              <a:t>of why the participant needs RTHP assistance.</a:t>
            </a:r>
          </a:p>
          <a:p>
            <a:pPr marL="285750" indent="-285750">
              <a:buFont typeface="Arial" panose="020B0604020202020204" pitchFamily="34" charset="0"/>
              <a:buChar char="•"/>
            </a:pPr>
            <a:r>
              <a:rPr lang="en-US" sz="2000" dirty="0"/>
              <a:t>Include </a:t>
            </a:r>
            <a:r>
              <a:rPr lang="en-US" sz="2000" b="1" dirty="0"/>
              <a:t>evidence of participant’s current housing</a:t>
            </a:r>
            <a:r>
              <a:rPr lang="en-US" sz="2000" dirty="0"/>
              <a:t>, or </a:t>
            </a:r>
            <a:r>
              <a:rPr lang="en-US" sz="2000" b="1" dirty="0"/>
              <a:t>evidence of participant’s living situation</a:t>
            </a:r>
            <a:r>
              <a:rPr lang="en-US" sz="2000" dirty="0"/>
              <a:t> prior to program entry:</a:t>
            </a:r>
          </a:p>
          <a:p>
            <a:pPr marL="1257300" lvl="2" indent="-342900">
              <a:buFont typeface="+mj-lt"/>
              <a:buAutoNum type="arabicPeriod"/>
            </a:pPr>
            <a:r>
              <a:rPr lang="en-US" sz="2000" dirty="0"/>
              <a:t>Nursing home/hospital </a:t>
            </a:r>
            <a:r>
              <a:rPr lang="en-US" sz="2000" b="1" dirty="0"/>
              <a:t>discharge plan</a:t>
            </a:r>
            <a:r>
              <a:rPr lang="en-US" sz="2000" dirty="0"/>
              <a:t>; or</a:t>
            </a:r>
          </a:p>
          <a:p>
            <a:pPr marL="1257300" lvl="2" indent="-342900">
              <a:buFont typeface="+mj-lt"/>
              <a:buAutoNum type="arabicPeriod"/>
            </a:pPr>
            <a:r>
              <a:rPr lang="en-US" sz="2000" dirty="0"/>
              <a:t>Attestation by other community organizations that participant is homeless, </a:t>
            </a:r>
            <a:r>
              <a:rPr lang="en-US" sz="2000" b="1" dirty="0"/>
              <a:t>include the name of the shelter or location where person has been observed to sleep </a:t>
            </a:r>
            <a:r>
              <a:rPr lang="en-US" sz="2000" dirty="0"/>
              <a:t>and the number of days the participant has been observed to be homeless</a:t>
            </a:r>
          </a:p>
        </p:txBody>
      </p:sp>
      <p:sp>
        <p:nvSpPr>
          <p:cNvPr id="3" name="TextBox 2">
            <a:extLst>
              <a:ext uri="{FF2B5EF4-FFF2-40B4-BE49-F238E27FC236}">
                <a16:creationId xmlns:a16="http://schemas.microsoft.com/office/drawing/2014/main" id="{66261ED1-A5C7-4004-9F76-C9E8DA287397}"/>
              </a:ext>
            </a:extLst>
          </p:cNvPr>
          <p:cNvSpPr txBox="1"/>
          <p:nvPr/>
        </p:nvSpPr>
        <p:spPr>
          <a:xfrm>
            <a:off x="2308194" y="275208"/>
            <a:ext cx="3888420" cy="584775"/>
          </a:xfrm>
          <a:prstGeom prst="rect">
            <a:avLst/>
          </a:prstGeom>
          <a:noFill/>
        </p:spPr>
        <p:txBody>
          <a:bodyPr wrap="square" rtlCol="0">
            <a:spAutoFit/>
          </a:bodyPr>
          <a:lstStyle/>
          <a:p>
            <a:pPr algn="ctr"/>
            <a:r>
              <a:rPr lang="en-US" sz="3200" dirty="0"/>
              <a:t>Eligibility continued…</a:t>
            </a:r>
          </a:p>
        </p:txBody>
      </p:sp>
    </p:spTree>
    <p:extLst>
      <p:ext uri="{BB962C8B-B14F-4D97-AF65-F5344CB8AC3E}">
        <p14:creationId xmlns:p14="http://schemas.microsoft.com/office/powerpoint/2010/main" val="505661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0D210D-85E1-4C7E-9155-06CA921AD6DD}"/>
              </a:ext>
            </a:extLst>
          </p:cNvPr>
          <p:cNvSpPr txBox="1"/>
          <p:nvPr/>
        </p:nvSpPr>
        <p:spPr>
          <a:xfrm>
            <a:off x="1347786" y="467409"/>
            <a:ext cx="6172200" cy="584775"/>
          </a:xfrm>
          <a:prstGeom prst="rect">
            <a:avLst/>
          </a:prstGeom>
          <a:noFill/>
        </p:spPr>
        <p:txBody>
          <a:bodyPr wrap="square" rtlCol="0">
            <a:spAutoFit/>
          </a:bodyPr>
          <a:lstStyle/>
          <a:p>
            <a:pPr algn="ctr"/>
            <a:r>
              <a:rPr lang="en-US" sz="3200" dirty="0"/>
              <a:t>RTHP Housing Specialist Role</a:t>
            </a:r>
          </a:p>
        </p:txBody>
      </p:sp>
      <p:sp>
        <p:nvSpPr>
          <p:cNvPr id="3" name="TextBox 2">
            <a:extLst>
              <a:ext uri="{FF2B5EF4-FFF2-40B4-BE49-F238E27FC236}">
                <a16:creationId xmlns:a16="http://schemas.microsoft.com/office/drawing/2014/main" id="{8C98BCE7-6FFF-499D-A47D-2EB45BC8416B}"/>
              </a:ext>
            </a:extLst>
          </p:cNvPr>
          <p:cNvSpPr txBox="1"/>
          <p:nvPr/>
        </p:nvSpPr>
        <p:spPr>
          <a:xfrm>
            <a:off x="1685924" y="1465481"/>
            <a:ext cx="5495925" cy="3785652"/>
          </a:xfrm>
          <a:prstGeom prst="rect">
            <a:avLst/>
          </a:prstGeom>
          <a:noFill/>
        </p:spPr>
        <p:txBody>
          <a:bodyPr wrap="square" rtlCol="0">
            <a:spAutoFit/>
          </a:bodyPr>
          <a:lstStyle/>
          <a:p>
            <a:pPr marL="342900" indent="-342900">
              <a:buFont typeface="Arial" panose="020B0604020202020204" pitchFamily="34" charset="0"/>
              <a:buChar char="•"/>
            </a:pPr>
            <a:r>
              <a:rPr lang="en-US" sz="2000" dirty="0"/>
              <a:t>Complete intake</a:t>
            </a:r>
          </a:p>
          <a:p>
            <a:pPr marL="342900" indent="-342900">
              <a:buFont typeface="Arial" panose="020B0604020202020204" pitchFamily="34" charset="0"/>
              <a:buChar char="•"/>
            </a:pPr>
            <a:r>
              <a:rPr lang="en-US" sz="2000" dirty="0"/>
              <a:t>Determine eligibility</a:t>
            </a:r>
          </a:p>
          <a:p>
            <a:pPr marL="342900" indent="-342900">
              <a:buFont typeface="Arial" panose="020B0604020202020204" pitchFamily="34" charset="0"/>
              <a:buChar char="•"/>
            </a:pPr>
            <a:r>
              <a:rPr lang="en-US" sz="2000" dirty="0"/>
              <a:t>Locate and secure units, inspection: units are to be within FMR (Fair Market Rent) for the area </a:t>
            </a:r>
          </a:p>
          <a:p>
            <a:pPr marL="342900" indent="-342900">
              <a:buFont typeface="Arial" panose="020B0604020202020204" pitchFamily="34" charset="0"/>
              <a:buChar char="•"/>
            </a:pPr>
            <a:r>
              <a:rPr lang="en-US" sz="2000" dirty="0"/>
              <a:t>Provide needed items (deposit, 1</a:t>
            </a:r>
            <a:r>
              <a:rPr lang="en-US" sz="2000" baseline="30000" dirty="0"/>
              <a:t>st</a:t>
            </a:r>
            <a:r>
              <a:rPr lang="en-US" sz="2000" dirty="0"/>
              <a:t> month rent, CTS dollars)</a:t>
            </a:r>
          </a:p>
          <a:p>
            <a:pPr marL="342900" indent="-342900">
              <a:buFont typeface="Arial" panose="020B0604020202020204" pitchFamily="34" charset="0"/>
              <a:buChar char="•"/>
            </a:pPr>
            <a:r>
              <a:rPr lang="en-US" sz="2000" dirty="0"/>
              <a:t>Maintain monthly contact</a:t>
            </a:r>
          </a:p>
          <a:p>
            <a:pPr marL="342900" indent="-342900">
              <a:buFont typeface="Arial" panose="020B0604020202020204" pitchFamily="34" charset="0"/>
              <a:buChar char="•"/>
            </a:pPr>
            <a:r>
              <a:rPr lang="en-US" sz="2000" dirty="0"/>
              <a:t>Annual unit inspection</a:t>
            </a:r>
          </a:p>
          <a:p>
            <a:pPr marL="342900" indent="-342900">
              <a:buFont typeface="Arial" panose="020B0604020202020204" pitchFamily="34" charset="0"/>
              <a:buChar char="•"/>
            </a:pPr>
            <a:r>
              <a:rPr lang="en-US" sz="2000" dirty="0"/>
              <a:t>Assist with problem solving</a:t>
            </a:r>
          </a:p>
          <a:p>
            <a:pPr marL="342900" indent="-342900">
              <a:buFont typeface="Arial" panose="020B0604020202020204" pitchFamily="34" charset="0"/>
              <a:buChar char="•"/>
            </a:pPr>
            <a:r>
              <a:rPr lang="en-US" sz="2000" dirty="0"/>
              <a:t>Links within community for services</a:t>
            </a:r>
          </a:p>
          <a:p>
            <a:pPr marL="342900" indent="-342900">
              <a:buFont typeface="Arial" panose="020B0604020202020204" pitchFamily="34" charset="0"/>
              <a:buChar char="•"/>
            </a:pPr>
            <a:r>
              <a:rPr lang="en-US" sz="2000" dirty="0"/>
              <a:t>Maintain program database</a:t>
            </a:r>
          </a:p>
          <a:p>
            <a:pPr marL="342900" indent="-342900">
              <a:buFont typeface="Arial" panose="020B0604020202020204" pitchFamily="34" charset="0"/>
              <a:buChar char="•"/>
            </a:pPr>
            <a:r>
              <a:rPr lang="en-US" sz="2000" dirty="0"/>
              <a:t>Resource for Landlords</a:t>
            </a:r>
          </a:p>
        </p:txBody>
      </p:sp>
    </p:spTree>
    <p:extLst>
      <p:ext uri="{BB962C8B-B14F-4D97-AF65-F5344CB8AC3E}">
        <p14:creationId xmlns:p14="http://schemas.microsoft.com/office/powerpoint/2010/main" val="3168029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88254-A797-463D-BEA6-A1180DD2616D}"/>
              </a:ext>
            </a:extLst>
          </p:cNvPr>
          <p:cNvSpPr txBox="1"/>
          <p:nvPr/>
        </p:nvSpPr>
        <p:spPr>
          <a:xfrm>
            <a:off x="1026367" y="781049"/>
            <a:ext cx="6857999" cy="584775"/>
          </a:xfrm>
          <a:prstGeom prst="rect">
            <a:avLst/>
          </a:prstGeom>
          <a:noFill/>
        </p:spPr>
        <p:txBody>
          <a:bodyPr wrap="square" rtlCol="0">
            <a:spAutoFit/>
          </a:bodyPr>
          <a:lstStyle/>
          <a:p>
            <a:pPr algn="ctr"/>
            <a:r>
              <a:rPr lang="en-US" sz="3200" dirty="0"/>
              <a:t>RTHP Independent Living Specialist Role</a:t>
            </a:r>
          </a:p>
        </p:txBody>
      </p:sp>
      <p:sp>
        <p:nvSpPr>
          <p:cNvPr id="4" name="TextBox 3">
            <a:extLst>
              <a:ext uri="{FF2B5EF4-FFF2-40B4-BE49-F238E27FC236}">
                <a16:creationId xmlns:a16="http://schemas.microsoft.com/office/drawing/2014/main" id="{47697060-CBF9-4CDF-ABA9-3BBC47CA2EBB}"/>
              </a:ext>
            </a:extLst>
          </p:cNvPr>
          <p:cNvSpPr txBox="1"/>
          <p:nvPr/>
        </p:nvSpPr>
        <p:spPr>
          <a:xfrm>
            <a:off x="1378210" y="1661129"/>
            <a:ext cx="6646117" cy="3139321"/>
          </a:xfrm>
          <a:prstGeom prst="rect">
            <a:avLst/>
          </a:prstGeom>
          <a:noFill/>
        </p:spPr>
        <p:txBody>
          <a:bodyPr wrap="square" rtlCol="0">
            <a:spAutoFit/>
          </a:bodyPr>
          <a:lstStyle/>
          <a:p>
            <a:pPr marL="285750" indent="-285750">
              <a:buFont typeface="Arial" panose="020B0604020202020204" pitchFamily="34" charset="0"/>
              <a:buChar char="•"/>
            </a:pPr>
            <a:r>
              <a:rPr lang="en-US" sz="2000" b="1" dirty="0"/>
              <a:t>Collaborate</a:t>
            </a:r>
            <a:r>
              <a:rPr lang="en-US" sz="2000" dirty="0"/>
              <a:t> with applicant’s </a:t>
            </a:r>
            <a:r>
              <a:rPr lang="en-US" sz="2000" b="1" dirty="0"/>
              <a:t>Discharge Planner</a:t>
            </a:r>
            <a:r>
              <a:rPr lang="en-US" sz="2000" dirty="0"/>
              <a:t>, </a:t>
            </a:r>
            <a:r>
              <a:rPr lang="en-US" sz="2000" b="1" dirty="0"/>
              <a:t>Care Manager and/or Service Coordinator </a:t>
            </a:r>
            <a:r>
              <a:rPr lang="en-US" sz="2000" dirty="0"/>
              <a:t>to ensure services and supports are available to serve the individual</a:t>
            </a:r>
          </a:p>
          <a:p>
            <a:pPr marL="285750" indent="-285750">
              <a:buFont typeface="Arial" panose="020B0604020202020204" pitchFamily="34" charset="0"/>
              <a:buChar char="•"/>
            </a:pPr>
            <a:r>
              <a:rPr lang="en-US" sz="2000" dirty="0"/>
              <a:t>Prior to discharge, work with individuals to </a:t>
            </a:r>
            <a:r>
              <a:rPr lang="en-US" sz="2000" b="1" dirty="0"/>
              <a:t>develop an Individualized Service Plan </a:t>
            </a:r>
            <a:r>
              <a:rPr lang="en-US" sz="2000" dirty="0"/>
              <a:t>(ISP). </a:t>
            </a:r>
          </a:p>
          <a:p>
            <a:pPr marL="285750" indent="-285750">
              <a:buFont typeface="Arial" panose="020B0604020202020204" pitchFamily="34" charset="0"/>
              <a:buChar char="•"/>
            </a:pPr>
            <a:r>
              <a:rPr lang="en-US" sz="2000" b="1" dirty="0"/>
              <a:t>Establish monthly contact</a:t>
            </a:r>
            <a:r>
              <a:rPr lang="en-US" sz="2000" dirty="0"/>
              <a:t> to ensure participants have the needed service in place and are working.</a:t>
            </a:r>
          </a:p>
          <a:p>
            <a:pPr marL="285750" indent="-285750">
              <a:buFont typeface="Arial" panose="020B0604020202020204" pitchFamily="34" charset="0"/>
              <a:buChar char="•"/>
            </a:pPr>
            <a:r>
              <a:rPr lang="en-US" sz="2000" b="1" dirty="0"/>
              <a:t>Provide independent living skills training</a:t>
            </a:r>
            <a:r>
              <a:rPr lang="en-US" sz="2000" dirty="0"/>
              <a:t>, individual advocacy and other ongoing services as needed.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90967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065F99A-B537-4B41-B605-A61709525CF1}"/>
              </a:ext>
            </a:extLst>
          </p:cNvPr>
          <p:cNvSpPr txBox="1"/>
          <p:nvPr/>
        </p:nvSpPr>
        <p:spPr>
          <a:xfrm>
            <a:off x="971549" y="534880"/>
            <a:ext cx="7370017" cy="1077218"/>
          </a:xfrm>
          <a:prstGeom prst="rect">
            <a:avLst/>
          </a:prstGeom>
          <a:noFill/>
        </p:spPr>
        <p:txBody>
          <a:bodyPr wrap="square" rtlCol="0">
            <a:spAutoFit/>
          </a:bodyPr>
          <a:lstStyle/>
          <a:p>
            <a:pPr algn="ctr"/>
            <a:r>
              <a:rPr lang="en-US" sz="3200" dirty="0"/>
              <a:t>Community Transition Service Dollars (CTS):  What’s Covered</a:t>
            </a:r>
          </a:p>
        </p:txBody>
      </p:sp>
      <p:sp>
        <p:nvSpPr>
          <p:cNvPr id="3" name="TextBox 2">
            <a:extLst>
              <a:ext uri="{FF2B5EF4-FFF2-40B4-BE49-F238E27FC236}">
                <a16:creationId xmlns:a16="http://schemas.microsoft.com/office/drawing/2014/main" id="{A807ACBD-3E37-4E1D-9236-D329DB6D7294}"/>
              </a:ext>
            </a:extLst>
          </p:cNvPr>
          <p:cNvSpPr txBox="1"/>
          <p:nvPr/>
        </p:nvSpPr>
        <p:spPr>
          <a:xfrm>
            <a:off x="1571625" y="1706472"/>
            <a:ext cx="6010275"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t>The cost of moving </a:t>
            </a:r>
            <a:r>
              <a:rPr lang="en-US" sz="2000" dirty="0"/>
              <a:t>essential furniture and other belongings through a licensed, certified (by NYS Dept. of Transportation) moving company.</a:t>
            </a:r>
          </a:p>
          <a:p>
            <a:pPr marL="285750" indent="-285750">
              <a:buFont typeface="Arial" panose="020B0604020202020204" pitchFamily="34" charset="0"/>
              <a:buChar char="•"/>
            </a:pPr>
            <a:r>
              <a:rPr lang="en-US" sz="2000" b="1" dirty="0"/>
              <a:t>Security deposits, broker’s fees, application fees</a:t>
            </a:r>
            <a:r>
              <a:rPr lang="en-US" sz="2000" dirty="0"/>
              <a:t>, and redecorating fees required to obtain a lease on a unit.</a:t>
            </a:r>
          </a:p>
          <a:p>
            <a:pPr marL="285750" indent="-285750">
              <a:buFont typeface="Arial" panose="020B0604020202020204" pitchFamily="34" charset="0"/>
              <a:buChar char="•"/>
            </a:pPr>
            <a:r>
              <a:rPr lang="en-US" sz="2000" dirty="0"/>
              <a:t>Grab bars, portable ramps, and </a:t>
            </a:r>
            <a:r>
              <a:rPr lang="en-US" sz="2000" b="1" dirty="0"/>
              <a:t>minor accessibility modifications.</a:t>
            </a:r>
          </a:p>
          <a:p>
            <a:pPr marL="285750" indent="-285750">
              <a:buFont typeface="Arial" panose="020B0604020202020204" pitchFamily="34" charset="0"/>
              <a:buChar char="•"/>
            </a:pPr>
            <a:r>
              <a:rPr lang="en-US" sz="2000" dirty="0"/>
              <a:t>Set-up </a:t>
            </a:r>
            <a:r>
              <a:rPr lang="en-US" sz="2000" b="1" dirty="0"/>
              <a:t>fees or deposits for utility </a:t>
            </a:r>
            <a:r>
              <a:rPr lang="en-US" sz="2000" dirty="0"/>
              <a:t>or </a:t>
            </a:r>
            <a:r>
              <a:rPr lang="en-US" sz="2000" b="1" dirty="0"/>
              <a:t>service access</a:t>
            </a:r>
            <a:r>
              <a:rPr lang="en-US" sz="2000" dirty="0"/>
              <a:t> (e.g. telephone, electricity, heating). </a:t>
            </a:r>
          </a:p>
          <a:p>
            <a:pPr marL="285750" indent="-285750">
              <a:buFont typeface="Arial" panose="020B0604020202020204" pitchFamily="34" charset="0"/>
              <a:buChar char="•"/>
            </a:pPr>
            <a:r>
              <a:rPr lang="en-US" sz="2000" b="1" dirty="0"/>
              <a:t>Basic essential furnishings </a:t>
            </a:r>
            <a:r>
              <a:rPr lang="en-US" sz="2000" dirty="0"/>
              <a:t>(e.g. bed, table, chairs, essential food preparation items and eating utensils; including delivery and assembly)</a:t>
            </a:r>
          </a:p>
        </p:txBody>
      </p:sp>
    </p:spTree>
    <p:extLst>
      <p:ext uri="{BB962C8B-B14F-4D97-AF65-F5344CB8AC3E}">
        <p14:creationId xmlns:p14="http://schemas.microsoft.com/office/powerpoint/2010/main" val="1115066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1CFB58-07FD-2244-A8CB-1F6DFF68D3F1}"/>
              </a:ext>
            </a:extLst>
          </p:cNvPr>
          <p:cNvSpPr txBox="1"/>
          <p:nvPr/>
        </p:nvSpPr>
        <p:spPr>
          <a:xfrm>
            <a:off x="1105231" y="588397"/>
            <a:ext cx="7195930" cy="553998"/>
          </a:xfrm>
          <a:prstGeom prst="rect">
            <a:avLst/>
          </a:prstGeom>
          <a:noFill/>
        </p:spPr>
        <p:txBody>
          <a:bodyPr wrap="square" rtlCol="0">
            <a:spAutoFit/>
          </a:bodyPr>
          <a:lstStyle/>
          <a:p>
            <a:r>
              <a:rPr lang="en-US" sz="3000" dirty="0">
                <a:solidFill>
                  <a:schemeClr val="bg1"/>
                </a:solidFill>
              </a:rPr>
              <a:t>New York Association on Independent Living</a:t>
            </a:r>
          </a:p>
        </p:txBody>
      </p:sp>
      <p:sp>
        <p:nvSpPr>
          <p:cNvPr id="3" name="TextBox 2">
            <a:extLst>
              <a:ext uri="{FF2B5EF4-FFF2-40B4-BE49-F238E27FC236}">
                <a16:creationId xmlns:a16="http://schemas.microsoft.com/office/drawing/2014/main" id="{30A8E0CC-859C-F44C-A00B-C5C379A93B8A}"/>
              </a:ext>
            </a:extLst>
          </p:cNvPr>
          <p:cNvSpPr txBox="1"/>
          <p:nvPr/>
        </p:nvSpPr>
        <p:spPr>
          <a:xfrm>
            <a:off x="1105231" y="2207696"/>
            <a:ext cx="7195930" cy="4555093"/>
          </a:xfrm>
          <a:prstGeom prst="rect">
            <a:avLst/>
          </a:prstGeom>
          <a:noFill/>
        </p:spPr>
        <p:txBody>
          <a:bodyPr wrap="square" rtlCol="0">
            <a:spAutoFit/>
          </a:bodyPr>
          <a:lstStyle/>
          <a:p>
            <a:pPr algn="ctr"/>
            <a:r>
              <a:rPr lang="en-US" b="1" dirty="0">
                <a:solidFill>
                  <a:schemeClr val="bg1"/>
                </a:solidFill>
              </a:rPr>
              <a:t>Rapid Transition Housing Program Contact Information</a:t>
            </a:r>
            <a:r>
              <a:rPr lang="en-US" dirty="0">
                <a:solidFill>
                  <a:schemeClr val="bg1"/>
                </a:solidFill>
              </a:rPr>
              <a:t> </a:t>
            </a:r>
          </a:p>
          <a:p>
            <a:pPr algn="ctr"/>
            <a:r>
              <a:rPr lang="en-US" sz="1600" dirty="0">
                <a:solidFill>
                  <a:schemeClr val="bg1"/>
                </a:solidFill>
              </a:rPr>
              <a:t>Phone: 518-465-4650</a:t>
            </a:r>
          </a:p>
          <a:p>
            <a:pPr algn="ctr"/>
            <a:r>
              <a:rPr lang="en-US" sz="1600" dirty="0">
                <a:solidFill>
                  <a:schemeClr val="bg1"/>
                </a:solidFill>
              </a:rPr>
              <a:t>Fax: 518-465-4625</a:t>
            </a:r>
          </a:p>
          <a:p>
            <a:pPr algn="ctr"/>
            <a:endParaRPr lang="en-US" sz="1600" dirty="0">
              <a:solidFill>
                <a:schemeClr val="bg1"/>
              </a:solidFill>
            </a:endParaRPr>
          </a:p>
          <a:p>
            <a:pPr algn="ctr"/>
            <a:r>
              <a:rPr lang="en-US" dirty="0">
                <a:solidFill>
                  <a:schemeClr val="bg1"/>
                </a:solidFill>
              </a:rPr>
              <a:t>Director of Housing Programs: </a:t>
            </a:r>
            <a:r>
              <a:rPr lang="en-US" sz="1600" dirty="0">
                <a:solidFill>
                  <a:schemeClr val="bg1"/>
                </a:solidFill>
              </a:rPr>
              <a:t>Valerie Brennan</a:t>
            </a:r>
          </a:p>
          <a:p>
            <a:pPr algn="ctr"/>
            <a:endParaRPr lang="en-US" sz="1600" dirty="0">
              <a:solidFill>
                <a:schemeClr val="bg1"/>
              </a:solidFill>
            </a:endParaRPr>
          </a:p>
          <a:p>
            <a:pPr algn="ctr"/>
            <a:r>
              <a:rPr lang="en-US" dirty="0">
                <a:solidFill>
                  <a:schemeClr val="bg1"/>
                </a:solidFill>
              </a:rPr>
              <a:t>Program Coordinator: </a:t>
            </a:r>
            <a:r>
              <a:rPr lang="en-US" sz="1600" dirty="0">
                <a:solidFill>
                  <a:schemeClr val="bg1"/>
                </a:solidFill>
              </a:rPr>
              <a:t>Vincent Negri</a:t>
            </a:r>
          </a:p>
          <a:p>
            <a:pPr algn="ctr"/>
            <a:endParaRPr lang="en-US" sz="1600" dirty="0">
              <a:solidFill>
                <a:schemeClr val="bg1"/>
              </a:solidFill>
            </a:endParaRPr>
          </a:p>
          <a:p>
            <a:pPr algn="ctr"/>
            <a:r>
              <a:rPr lang="en-US" dirty="0">
                <a:solidFill>
                  <a:schemeClr val="bg1"/>
                </a:solidFill>
              </a:rPr>
              <a:t>Support Service Coordinator:  </a:t>
            </a:r>
            <a:r>
              <a:rPr lang="en-US" sz="1600" dirty="0">
                <a:solidFill>
                  <a:schemeClr val="bg1"/>
                </a:solidFill>
              </a:rPr>
              <a:t>Krystina Rodriguez </a:t>
            </a:r>
          </a:p>
          <a:p>
            <a:pPr algn="ctr"/>
            <a:endParaRPr lang="en-US" sz="1600" dirty="0">
              <a:solidFill>
                <a:schemeClr val="bg1"/>
              </a:solidFill>
            </a:endParaRPr>
          </a:p>
          <a:p>
            <a:pPr algn="ctr"/>
            <a:r>
              <a:rPr lang="en-US" sz="1600">
                <a:solidFill>
                  <a:schemeClr val="bg1"/>
                </a:solidFill>
              </a:rPr>
              <a:t>Program Assistant: Renee Mayer</a:t>
            </a:r>
            <a:endParaRPr lang="en-US" sz="1600" dirty="0">
              <a:solidFill>
                <a:schemeClr val="bg1"/>
              </a:solidFill>
            </a:endParaRPr>
          </a:p>
          <a:p>
            <a:pPr algn="ctr"/>
            <a:endParaRPr lang="en-US" sz="1600" dirty="0">
              <a:solidFill>
                <a:schemeClr val="bg1"/>
              </a:solidFill>
            </a:endParaRPr>
          </a:p>
          <a:p>
            <a:pPr algn="ctr"/>
            <a:r>
              <a:rPr lang="en-US" sz="1600" dirty="0">
                <a:solidFill>
                  <a:schemeClr val="bg1"/>
                </a:solidFill>
              </a:rPr>
              <a:t>Visit our website at www.ilny.org </a:t>
            </a:r>
          </a:p>
          <a:p>
            <a:pPr algn="ctr"/>
            <a:r>
              <a:rPr lang="en-US" sz="1600" dirty="0">
                <a:solidFill>
                  <a:schemeClr val="bg1"/>
                </a:solidFill>
              </a:rPr>
              <a:t>Like us on Facebook!</a:t>
            </a:r>
          </a:p>
          <a:p>
            <a:pPr algn="ctr"/>
            <a:r>
              <a:rPr lang="en-US" sz="1600" dirty="0">
                <a:solidFill>
                  <a:schemeClr val="bg1"/>
                </a:solidFill>
              </a:rPr>
              <a:t>https://www.facebook.com/#!/NYAIndependentLiving</a:t>
            </a:r>
          </a:p>
          <a:p>
            <a:pPr algn="ctr"/>
            <a:endParaRPr lang="en-US" sz="1400" dirty="0">
              <a:solidFill>
                <a:schemeClr val="bg1"/>
              </a:solidFill>
            </a:endParaRPr>
          </a:p>
          <a:p>
            <a:pPr algn="ctr"/>
            <a:endParaRPr lang="en-US" sz="1400" dirty="0">
              <a:solidFill>
                <a:schemeClr val="bg1"/>
              </a:solidFill>
            </a:endParaRPr>
          </a:p>
          <a:p>
            <a:pPr algn="ctr"/>
            <a:endParaRPr lang="en-US" sz="1400" dirty="0">
              <a:solidFill>
                <a:schemeClr val="bg1"/>
              </a:solidFill>
            </a:endParaRPr>
          </a:p>
        </p:txBody>
      </p:sp>
    </p:spTree>
    <p:extLst>
      <p:ext uri="{BB962C8B-B14F-4D97-AF65-F5344CB8AC3E}">
        <p14:creationId xmlns:p14="http://schemas.microsoft.com/office/powerpoint/2010/main" val="2180904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4A8AFA-9025-413C-9404-CDF78F344351}"/>
              </a:ext>
            </a:extLst>
          </p:cNvPr>
          <p:cNvSpPr txBox="1"/>
          <p:nvPr/>
        </p:nvSpPr>
        <p:spPr>
          <a:xfrm>
            <a:off x="1880118" y="556919"/>
            <a:ext cx="5383763" cy="584775"/>
          </a:xfrm>
          <a:prstGeom prst="rect">
            <a:avLst/>
          </a:prstGeom>
          <a:noFill/>
        </p:spPr>
        <p:txBody>
          <a:bodyPr wrap="square" rtlCol="0">
            <a:spAutoFit/>
          </a:bodyPr>
          <a:lstStyle/>
          <a:p>
            <a:pPr algn="ctr"/>
            <a:r>
              <a:rPr lang="en-US" sz="3200" dirty="0"/>
              <a:t>Introduction to NYAIL</a:t>
            </a:r>
          </a:p>
        </p:txBody>
      </p:sp>
      <p:sp>
        <p:nvSpPr>
          <p:cNvPr id="4" name="TextBox 3">
            <a:extLst>
              <a:ext uri="{FF2B5EF4-FFF2-40B4-BE49-F238E27FC236}">
                <a16:creationId xmlns:a16="http://schemas.microsoft.com/office/drawing/2014/main" id="{1237F094-B3CF-4BAB-B04B-C29824FD034E}"/>
              </a:ext>
            </a:extLst>
          </p:cNvPr>
          <p:cNvSpPr txBox="1"/>
          <p:nvPr/>
        </p:nvSpPr>
        <p:spPr>
          <a:xfrm>
            <a:off x="1632856" y="1141694"/>
            <a:ext cx="5878286" cy="461665"/>
          </a:xfrm>
          <a:prstGeom prst="rect">
            <a:avLst/>
          </a:prstGeom>
          <a:noFill/>
        </p:spPr>
        <p:txBody>
          <a:bodyPr wrap="square" rtlCol="0">
            <a:spAutoFit/>
          </a:bodyPr>
          <a:lstStyle/>
          <a:p>
            <a:pPr algn="ctr"/>
            <a:r>
              <a:rPr lang="en-US" sz="2400" dirty="0"/>
              <a:t>New York Association on Independent Living</a:t>
            </a:r>
          </a:p>
        </p:txBody>
      </p:sp>
      <p:sp>
        <p:nvSpPr>
          <p:cNvPr id="7" name="TextBox 6">
            <a:extLst>
              <a:ext uri="{FF2B5EF4-FFF2-40B4-BE49-F238E27FC236}">
                <a16:creationId xmlns:a16="http://schemas.microsoft.com/office/drawing/2014/main" id="{795AC2BA-D77D-4541-BC5F-AB302AF5A5FC}"/>
              </a:ext>
            </a:extLst>
          </p:cNvPr>
          <p:cNvSpPr txBox="1"/>
          <p:nvPr/>
        </p:nvSpPr>
        <p:spPr>
          <a:xfrm>
            <a:off x="657807" y="1742476"/>
            <a:ext cx="7231222" cy="2862322"/>
          </a:xfrm>
          <a:prstGeom prst="rect">
            <a:avLst/>
          </a:prstGeom>
          <a:noFill/>
        </p:spPr>
        <p:txBody>
          <a:bodyPr wrap="square" rtlCol="0">
            <a:spAutoFit/>
          </a:bodyPr>
          <a:lstStyle/>
          <a:p>
            <a:pPr marL="742950" lvl="1" indent="-285750">
              <a:buFont typeface="Arial" panose="020B0604020202020204" pitchFamily="34" charset="0"/>
              <a:buChar char="•"/>
            </a:pPr>
            <a:r>
              <a:rPr lang="en-US" sz="2000" dirty="0"/>
              <a:t>Statewide, not-for-profit membership association of Independent Living Centers.</a:t>
            </a:r>
          </a:p>
          <a:p>
            <a:pPr marL="742950" lvl="1" indent="-285750">
              <a:buFont typeface="Arial" panose="020B0604020202020204" pitchFamily="34" charset="0"/>
              <a:buChar char="•"/>
            </a:pPr>
            <a:r>
              <a:rPr lang="en-US" altLang="en-US" sz="2000" dirty="0"/>
              <a:t>ILCs are unique disability-led, cross-disability, locally administered not-for-profit organizations, providing advocacy and supports to assist people with disabilities of all ages to live independently and fully integrated in their communities. </a:t>
            </a:r>
          </a:p>
          <a:p>
            <a:pPr marL="742950" lvl="1" indent="-285750">
              <a:buFont typeface="Arial" panose="020B0604020202020204" pitchFamily="34" charset="0"/>
              <a:buChar char="•"/>
            </a:pPr>
            <a:r>
              <a:rPr lang="en-US" altLang="en-US" sz="2000" dirty="0"/>
              <a:t>ILCs have been transitioning and diverting people from institutions for more than 20 years.</a:t>
            </a:r>
          </a:p>
        </p:txBody>
      </p:sp>
    </p:spTree>
    <p:extLst>
      <p:ext uri="{BB962C8B-B14F-4D97-AF65-F5344CB8AC3E}">
        <p14:creationId xmlns:p14="http://schemas.microsoft.com/office/powerpoint/2010/main" val="670196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generated with high confidence">
            <a:extLst>
              <a:ext uri="{FF2B5EF4-FFF2-40B4-BE49-F238E27FC236}">
                <a16:creationId xmlns:a16="http://schemas.microsoft.com/office/drawing/2014/main" id="{A6EA16D3-5A76-498E-A812-1D03C6AD377A}"/>
              </a:ext>
            </a:extLst>
          </p:cNvPr>
          <p:cNvPicPr>
            <a:picLocks noChangeAspect="1"/>
          </p:cNvPicPr>
          <p:nvPr/>
        </p:nvPicPr>
        <p:blipFill>
          <a:blip r:embed="rId3"/>
          <a:stretch>
            <a:fillRect/>
          </a:stretch>
        </p:blipFill>
        <p:spPr>
          <a:xfrm>
            <a:off x="1303880" y="304419"/>
            <a:ext cx="6330757" cy="5571067"/>
          </a:xfrm>
          <a:prstGeom prst="rect">
            <a:avLst/>
          </a:prstGeom>
        </p:spPr>
      </p:pic>
    </p:spTree>
    <p:extLst>
      <p:ext uri="{BB962C8B-B14F-4D97-AF65-F5344CB8AC3E}">
        <p14:creationId xmlns:p14="http://schemas.microsoft.com/office/powerpoint/2010/main" val="981496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C0C9797-1091-461F-BCB0-58385B892BAE}"/>
              </a:ext>
            </a:extLst>
          </p:cNvPr>
          <p:cNvSpPr txBox="1"/>
          <p:nvPr/>
        </p:nvSpPr>
        <p:spPr>
          <a:xfrm>
            <a:off x="2573676" y="369870"/>
            <a:ext cx="3996647" cy="584775"/>
          </a:xfrm>
          <a:prstGeom prst="rect">
            <a:avLst/>
          </a:prstGeom>
          <a:noFill/>
        </p:spPr>
        <p:txBody>
          <a:bodyPr wrap="square" rtlCol="0">
            <a:spAutoFit/>
          </a:bodyPr>
          <a:lstStyle/>
          <a:p>
            <a:pPr algn="ctr"/>
            <a:r>
              <a:rPr lang="en-US" sz="3200" dirty="0"/>
              <a:t>NYAIL Programs</a:t>
            </a:r>
          </a:p>
        </p:txBody>
      </p:sp>
      <p:sp>
        <p:nvSpPr>
          <p:cNvPr id="3" name="TextBox 2">
            <a:extLst>
              <a:ext uri="{FF2B5EF4-FFF2-40B4-BE49-F238E27FC236}">
                <a16:creationId xmlns:a16="http://schemas.microsoft.com/office/drawing/2014/main" id="{38502A4A-A259-4430-9E1F-B3E026739F89}"/>
              </a:ext>
            </a:extLst>
          </p:cNvPr>
          <p:cNvSpPr txBox="1"/>
          <p:nvPr/>
        </p:nvSpPr>
        <p:spPr>
          <a:xfrm>
            <a:off x="1613042" y="1125356"/>
            <a:ext cx="5917915" cy="4708981"/>
          </a:xfrm>
          <a:prstGeom prst="rect">
            <a:avLst/>
          </a:prstGeom>
          <a:noFill/>
        </p:spPr>
        <p:txBody>
          <a:bodyPr wrap="square" rtlCol="0">
            <a:spAutoFit/>
          </a:bodyPr>
          <a:lstStyle/>
          <a:p>
            <a:r>
              <a:rPr lang="en-US" sz="2000" dirty="0"/>
              <a:t>NYAIL administers several statewide programs in collaboration with its member ILCs:</a:t>
            </a:r>
          </a:p>
          <a:p>
            <a:pPr marL="342900" indent="-342900">
              <a:buFont typeface="Arial" panose="020B0604020202020204" pitchFamily="34" charset="0"/>
              <a:buChar char="•"/>
            </a:pPr>
            <a:r>
              <a:rPr lang="en-US" sz="2000" dirty="0"/>
              <a:t>Open Doors (Money </a:t>
            </a:r>
            <a:r>
              <a:rPr lang="en-US" sz="2000"/>
              <a:t>Follows Person, </a:t>
            </a:r>
            <a:r>
              <a:rPr lang="en-US" sz="2000" dirty="0"/>
              <a:t>MFP)</a:t>
            </a:r>
          </a:p>
          <a:p>
            <a:pPr marL="800100" lvl="1" indent="-342900">
              <a:buFont typeface="Arial" panose="020B0604020202020204" pitchFamily="34" charset="0"/>
              <a:buChar char="•"/>
            </a:pPr>
            <a:r>
              <a:rPr lang="en-US" dirty="0"/>
              <a:t>Transition Center -  Transition specialists at ILCs across the state to directly assist people in nursing homes access the services they need to return to the community. </a:t>
            </a:r>
          </a:p>
          <a:p>
            <a:pPr marL="800100" lvl="1" indent="-342900">
              <a:buFont typeface="Arial" panose="020B0604020202020204" pitchFamily="34" charset="0"/>
              <a:buChar char="•"/>
            </a:pPr>
            <a:r>
              <a:rPr lang="en-US" dirty="0"/>
              <a:t>Peer Outreach and Referral - Peer advocates empowering people with disabilities and the elderly to take charge and make informed decisions about their lives.</a:t>
            </a:r>
          </a:p>
          <a:p>
            <a:pPr marL="342900" indent="-342900">
              <a:buFont typeface="Arial" panose="020B0604020202020204" pitchFamily="34" charset="0"/>
              <a:buChar char="•"/>
            </a:pPr>
            <a:r>
              <a:rPr lang="en-US" sz="2000" dirty="0"/>
              <a:t>Olmstead Housing Subsidy (OHS)</a:t>
            </a:r>
          </a:p>
          <a:p>
            <a:pPr marL="800100" lvl="1" indent="-342900">
              <a:buFont typeface="Arial" panose="020B0604020202020204" pitchFamily="34" charset="0"/>
              <a:buChar char="•"/>
            </a:pPr>
            <a:r>
              <a:rPr lang="en-US" dirty="0"/>
              <a:t>Statewide rental subsidy and transitional housing support service program for high-need Medicaid beneficiaries.</a:t>
            </a:r>
            <a:endParaRPr lang="en-US" sz="2000" dirty="0"/>
          </a:p>
          <a:p>
            <a:pPr marL="342900" indent="-342900">
              <a:buFont typeface="Arial" panose="020B0604020202020204" pitchFamily="34" charset="0"/>
              <a:buChar char="•"/>
            </a:pPr>
            <a:r>
              <a:rPr lang="en-US" sz="2000" dirty="0"/>
              <a:t>Rapid Transition Housing Program (RTHP)</a:t>
            </a:r>
          </a:p>
        </p:txBody>
      </p:sp>
    </p:spTree>
    <p:extLst>
      <p:ext uri="{BB962C8B-B14F-4D97-AF65-F5344CB8AC3E}">
        <p14:creationId xmlns:p14="http://schemas.microsoft.com/office/powerpoint/2010/main" val="110112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7145B79-D78F-40AB-A3C2-D188B7AAC995}"/>
              </a:ext>
            </a:extLst>
          </p:cNvPr>
          <p:cNvSpPr txBox="1"/>
          <p:nvPr/>
        </p:nvSpPr>
        <p:spPr>
          <a:xfrm>
            <a:off x="1296140" y="541538"/>
            <a:ext cx="6027938" cy="1077218"/>
          </a:xfrm>
          <a:prstGeom prst="rect">
            <a:avLst/>
          </a:prstGeom>
          <a:noFill/>
        </p:spPr>
        <p:txBody>
          <a:bodyPr wrap="square" rtlCol="0">
            <a:spAutoFit/>
          </a:bodyPr>
          <a:lstStyle/>
          <a:p>
            <a:pPr algn="ctr"/>
            <a:r>
              <a:rPr lang="en-US" sz="3200" dirty="0"/>
              <a:t>Rapid Transition Housing Program (RTHP)</a:t>
            </a:r>
          </a:p>
        </p:txBody>
      </p:sp>
      <p:sp>
        <p:nvSpPr>
          <p:cNvPr id="9" name="TextBox 8">
            <a:extLst>
              <a:ext uri="{FF2B5EF4-FFF2-40B4-BE49-F238E27FC236}">
                <a16:creationId xmlns:a16="http://schemas.microsoft.com/office/drawing/2014/main" id="{46F92CB4-A6E9-4091-AC84-307BC4560F61}"/>
              </a:ext>
            </a:extLst>
          </p:cNvPr>
          <p:cNvSpPr txBox="1"/>
          <p:nvPr/>
        </p:nvSpPr>
        <p:spPr>
          <a:xfrm>
            <a:off x="1060882" y="1618756"/>
            <a:ext cx="6498454"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Rapid Transition Housing Program (RTHP) </a:t>
            </a:r>
            <a:r>
              <a:rPr lang="en-US" sz="2000" b="1" dirty="0"/>
              <a:t>provides rental subsidies</a:t>
            </a:r>
            <a:r>
              <a:rPr lang="en-US" sz="2000" dirty="0"/>
              <a:t> for </a:t>
            </a:r>
            <a:r>
              <a:rPr lang="en-US" sz="2000" b="1" dirty="0"/>
              <a:t>high-need Medicaid beneficiaries</a:t>
            </a:r>
          </a:p>
          <a:p>
            <a:pPr marL="800100" lvl="1" indent="-342900">
              <a:buFont typeface="Wingdings" panose="05000000000000000000" pitchFamily="2" charset="2"/>
              <a:buChar char="Ø"/>
            </a:pPr>
            <a:r>
              <a:rPr lang="en-US" sz="2000" dirty="0"/>
              <a:t>Previously known as Nursing Home to Independent Living (NHIL) </a:t>
            </a:r>
          </a:p>
          <a:p>
            <a:pPr marL="800100" lvl="1" indent="-342900">
              <a:buFont typeface="Wingdings" panose="05000000000000000000" pitchFamily="2" charset="2"/>
              <a:buChar char="Ø"/>
            </a:pPr>
            <a:r>
              <a:rPr lang="en-US" sz="2000" dirty="0"/>
              <a:t>Medicaid Redesign Team (MRT) initiative funded by the Department of Health (DOH) and administered by the New York Association on Independent Living (NYAIL).</a:t>
            </a:r>
          </a:p>
          <a:p>
            <a:pPr marL="285750" indent="-285750">
              <a:buFont typeface="Arial" panose="020B0604020202020204" pitchFamily="34" charset="0"/>
              <a:buChar char="•"/>
            </a:pPr>
            <a:r>
              <a:rPr lang="en-US" sz="2000" dirty="0"/>
              <a:t>RTHP </a:t>
            </a:r>
            <a:r>
              <a:rPr lang="en-US" sz="2000" b="1" dirty="0"/>
              <a:t>ensures seniors </a:t>
            </a:r>
            <a:r>
              <a:rPr lang="en-US" sz="2000" dirty="0"/>
              <a:t>and </a:t>
            </a:r>
            <a:r>
              <a:rPr lang="en-US" sz="2000" b="1" dirty="0"/>
              <a:t>people with disabilities </a:t>
            </a:r>
            <a:r>
              <a:rPr lang="en-US" sz="2000" dirty="0"/>
              <a:t>can afford </a:t>
            </a:r>
            <a:r>
              <a:rPr lang="en-US" sz="2000" b="1" dirty="0"/>
              <a:t>accessible</a:t>
            </a:r>
            <a:r>
              <a:rPr lang="en-US" sz="2000" dirty="0"/>
              <a:t>, </a:t>
            </a:r>
            <a:r>
              <a:rPr lang="en-US" sz="2000" b="1" dirty="0"/>
              <a:t>safe</a:t>
            </a:r>
            <a:r>
              <a:rPr lang="en-US" sz="2000" dirty="0"/>
              <a:t>, </a:t>
            </a:r>
            <a:r>
              <a:rPr lang="en-US" sz="2000" b="1" dirty="0"/>
              <a:t>sanitary</a:t>
            </a:r>
            <a:r>
              <a:rPr lang="en-US" sz="2000" dirty="0"/>
              <a:t>, and </a:t>
            </a:r>
            <a:r>
              <a:rPr lang="en-US" sz="2000" b="1" dirty="0"/>
              <a:t>sustainable</a:t>
            </a:r>
            <a:r>
              <a:rPr lang="en-US" sz="2000" dirty="0"/>
              <a:t> housing in the community. </a:t>
            </a:r>
          </a:p>
          <a:p>
            <a:pPr marL="800100" lvl="1" indent="-342900">
              <a:buFont typeface="Wingdings" panose="05000000000000000000" pitchFamily="2" charset="2"/>
              <a:buChar char="Ø"/>
            </a:pPr>
            <a:r>
              <a:rPr lang="en-US" sz="2000" dirty="0"/>
              <a:t>Each participant will be assigned a </a:t>
            </a:r>
            <a:r>
              <a:rPr lang="en-US" sz="2000" b="1" dirty="0"/>
              <a:t>Housing Specialist (HS) </a:t>
            </a:r>
            <a:r>
              <a:rPr lang="en-US" sz="2000" dirty="0"/>
              <a:t>and an </a:t>
            </a:r>
            <a:r>
              <a:rPr lang="en-US" sz="2000" b="1" dirty="0"/>
              <a:t>Independent Living Specialist (ILS) </a:t>
            </a:r>
          </a:p>
        </p:txBody>
      </p:sp>
    </p:spTree>
    <p:extLst>
      <p:ext uri="{BB962C8B-B14F-4D97-AF65-F5344CB8AC3E}">
        <p14:creationId xmlns:p14="http://schemas.microsoft.com/office/powerpoint/2010/main" val="3061181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B0CD08-C830-45B5-B624-724A56BE7750}"/>
              </a:ext>
            </a:extLst>
          </p:cNvPr>
          <p:cNvSpPr txBox="1"/>
          <p:nvPr/>
        </p:nvSpPr>
        <p:spPr>
          <a:xfrm>
            <a:off x="1722268" y="595042"/>
            <a:ext cx="5140171" cy="584775"/>
          </a:xfrm>
          <a:prstGeom prst="rect">
            <a:avLst/>
          </a:prstGeom>
          <a:noFill/>
        </p:spPr>
        <p:txBody>
          <a:bodyPr wrap="square" rtlCol="0">
            <a:spAutoFit/>
          </a:bodyPr>
          <a:lstStyle/>
          <a:p>
            <a:pPr algn="ctr"/>
            <a:r>
              <a:rPr lang="en-US" sz="3200" dirty="0"/>
              <a:t>How does RTHP work?</a:t>
            </a:r>
          </a:p>
        </p:txBody>
      </p:sp>
      <p:sp>
        <p:nvSpPr>
          <p:cNvPr id="5" name="TextBox 4">
            <a:extLst>
              <a:ext uri="{FF2B5EF4-FFF2-40B4-BE49-F238E27FC236}">
                <a16:creationId xmlns:a16="http://schemas.microsoft.com/office/drawing/2014/main" id="{173F8729-C51D-4A59-8631-DBE805482DC7}"/>
              </a:ext>
            </a:extLst>
          </p:cNvPr>
          <p:cNvSpPr txBox="1"/>
          <p:nvPr/>
        </p:nvSpPr>
        <p:spPr>
          <a:xfrm>
            <a:off x="1535836" y="1334860"/>
            <a:ext cx="5788695" cy="3785652"/>
          </a:xfrm>
          <a:prstGeom prst="rect">
            <a:avLst/>
          </a:prstGeom>
          <a:noFill/>
        </p:spPr>
        <p:txBody>
          <a:bodyPr wrap="square" rtlCol="0">
            <a:spAutoFit/>
          </a:bodyPr>
          <a:lstStyle/>
          <a:p>
            <a:pPr marL="285750" indent="-285750">
              <a:buFont typeface="Arial" panose="020B0604020202020204" pitchFamily="34" charset="0"/>
              <a:buChar char="•"/>
            </a:pPr>
            <a:r>
              <a:rPr lang="en-US" sz="2000" dirty="0"/>
              <a:t>Provides ongoing rental subsidy</a:t>
            </a:r>
          </a:p>
          <a:p>
            <a:pPr marL="285750" indent="-285750">
              <a:buFont typeface="Arial" panose="020B0604020202020204" pitchFamily="34" charset="0"/>
              <a:buChar char="•"/>
            </a:pPr>
            <a:r>
              <a:rPr lang="en-US" sz="2000" dirty="0"/>
              <a:t>Locate units that are </a:t>
            </a:r>
            <a:r>
              <a:rPr lang="en-US" sz="2000" b="1" dirty="0"/>
              <a:t>at or below Fair Market Rate (FMR)</a:t>
            </a:r>
            <a:r>
              <a:rPr lang="en-US" sz="2000" dirty="0"/>
              <a:t> set by </a:t>
            </a:r>
            <a:r>
              <a:rPr lang="en-US" sz="2000" b="1" dirty="0"/>
              <a:t>HUD</a:t>
            </a:r>
          </a:p>
          <a:p>
            <a:pPr marL="285750" indent="-285750">
              <a:buFont typeface="Arial" panose="020B0604020202020204" pitchFamily="34" charset="0"/>
              <a:buChar char="•"/>
            </a:pPr>
            <a:r>
              <a:rPr lang="en-US" sz="2000" dirty="0"/>
              <a:t>Individuals are </a:t>
            </a:r>
            <a:r>
              <a:rPr lang="en-US" sz="2000" b="1" dirty="0"/>
              <a:t>required to pay 30% </a:t>
            </a:r>
            <a:r>
              <a:rPr lang="en-US" sz="2000" dirty="0"/>
              <a:t>of their income and utilities (if not included)</a:t>
            </a:r>
          </a:p>
          <a:p>
            <a:pPr marL="285750" indent="-285750">
              <a:buFont typeface="Arial" panose="020B0604020202020204" pitchFamily="34" charset="0"/>
              <a:buChar char="•"/>
            </a:pPr>
            <a:r>
              <a:rPr lang="en-US" sz="2000" dirty="0"/>
              <a:t>Individual’s income must be at </a:t>
            </a:r>
            <a:r>
              <a:rPr lang="en-US" sz="2000" b="1" dirty="0"/>
              <a:t>Extremely-Low Income </a:t>
            </a:r>
            <a:r>
              <a:rPr lang="en-US" sz="2000" dirty="0"/>
              <a:t>as determined by </a:t>
            </a:r>
            <a:r>
              <a:rPr lang="en-US" sz="2000" b="1" dirty="0"/>
              <a:t>HUD Annually</a:t>
            </a:r>
          </a:p>
          <a:p>
            <a:pPr marL="285750" indent="-285750">
              <a:buFont typeface="Arial" panose="020B0604020202020204" pitchFamily="34" charset="0"/>
              <a:buChar char="•"/>
            </a:pPr>
            <a:r>
              <a:rPr lang="en-US" sz="2000" b="1" dirty="0"/>
              <a:t>Community Transition Services (CTS) </a:t>
            </a:r>
            <a:r>
              <a:rPr lang="en-US" sz="2000" dirty="0"/>
              <a:t>are available to </a:t>
            </a:r>
            <a:r>
              <a:rPr lang="en-US" sz="2000" b="1" dirty="0"/>
              <a:t>pay for furniture</a:t>
            </a:r>
            <a:r>
              <a:rPr lang="en-US" sz="2000" dirty="0"/>
              <a:t>, </a:t>
            </a:r>
            <a:r>
              <a:rPr lang="en-US" sz="2000" b="1" dirty="0"/>
              <a:t>essential household furnishing</a:t>
            </a:r>
            <a:r>
              <a:rPr lang="en-US" sz="2000" dirty="0"/>
              <a:t>, </a:t>
            </a:r>
            <a:r>
              <a:rPr lang="en-US" sz="2000" b="1" dirty="0"/>
              <a:t>small e-mods</a:t>
            </a:r>
          </a:p>
          <a:p>
            <a:pPr marL="285750" indent="-285750">
              <a:buFont typeface="Arial" panose="020B0604020202020204" pitchFamily="34" charset="0"/>
              <a:buChar char="•"/>
            </a:pPr>
            <a:r>
              <a:rPr lang="en-US" sz="2000" b="1"/>
              <a:t>ILSs </a:t>
            </a:r>
            <a:r>
              <a:rPr lang="en-US" sz="2000" b="1" dirty="0"/>
              <a:t>provide wrap around services </a:t>
            </a:r>
            <a:r>
              <a:rPr lang="en-US" sz="2000" dirty="0"/>
              <a:t>to ensure participants are </a:t>
            </a:r>
            <a:r>
              <a:rPr lang="en-US" sz="2000" b="1" dirty="0"/>
              <a:t>connected to providers/resources</a:t>
            </a:r>
          </a:p>
        </p:txBody>
      </p:sp>
    </p:spTree>
    <p:extLst>
      <p:ext uri="{BB962C8B-B14F-4D97-AF65-F5344CB8AC3E}">
        <p14:creationId xmlns:p14="http://schemas.microsoft.com/office/powerpoint/2010/main" val="228855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D2B7A-0DC7-45C5-8B2C-A955F7965BF7}"/>
              </a:ext>
            </a:extLst>
          </p:cNvPr>
          <p:cNvSpPr txBox="1"/>
          <p:nvPr/>
        </p:nvSpPr>
        <p:spPr>
          <a:xfrm>
            <a:off x="1784412" y="665825"/>
            <a:ext cx="5477522" cy="584775"/>
          </a:xfrm>
          <a:prstGeom prst="rect">
            <a:avLst/>
          </a:prstGeom>
          <a:noFill/>
        </p:spPr>
        <p:txBody>
          <a:bodyPr wrap="square" rtlCol="0">
            <a:spAutoFit/>
          </a:bodyPr>
          <a:lstStyle/>
          <a:p>
            <a:pPr algn="ctr"/>
            <a:r>
              <a:rPr lang="en-US" sz="3200" dirty="0"/>
              <a:t>RTHP Locations</a:t>
            </a:r>
          </a:p>
        </p:txBody>
      </p:sp>
      <p:sp>
        <p:nvSpPr>
          <p:cNvPr id="3" name="TextBox 2">
            <a:extLst>
              <a:ext uri="{FF2B5EF4-FFF2-40B4-BE49-F238E27FC236}">
                <a16:creationId xmlns:a16="http://schemas.microsoft.com/office/drawing/2014/main" id="{B563E26C-4D90-4A1C-865E-4A2E50FEA704}"/>
              </a:ext>
            </a:extLst>
          </p:cNvPr>
          <p:cNvSpPr txBox="1"/>
          <p:nvPr/>
        </p:nvSpPr>
        <p:spPr>
          <a:xfrm>
            <a:off x="1491449" y="1334039"/>
            <a:ext cx="6063448" cy="4462760"/>
          </a:xfrm>
          <a:prstGeom prst="rect">
            <a:avLst/>
          </a:prstGeom>
          <a:noFill/>
        </p:spPr>
        <p:txBody>
          <a:bodyPr wrap="square" rtlCol="0">
            <a:spAutoFit/>
          </a:bodyPr>
          <a:lstStyle/>
          <a:p>
            <a:pPr marL="285750" indent="-285750">
              <a:buFont typeface="Arial" panose="020B0604020202020204" pitchFamily="34" charset="0"/>
              <a:buChar char="•"/>
            </a:pPr>
            <a:r>
              <a:rPr lang="en-US" sz="2000" dirty="0"/>
              <a:t>RTHP is available in four regions</a:t>
            </a:r>
          </a:p>
          <a:p>
            <a:pPr marL="742950" lvl="1" indent="-285750">
              <a:buFont typeface="Arial" panose="020B0604020202020204" pitchFamily="34" charset="0"/>
              <a:buChar char="•"/>
            </a:pPr>
            <a:r>
              <a:rPr lang="en-US" sz="2000" dirty="0"/>
              <a:t>Long Island </a:t>
            </a:r>
          </a:p>
          <a:p>
            <a:pPr marL="1200150" lvl="2" indent="-285750">
              <a:buFont typeface="Arial" panose="020B0604020202020204" pitchFamily="34" charset="0"/>
              <a:buChar char="•"/>
            </a:pPr>
            <a:r>
              <a:rPr lang="en-US" sz="2000" dirty="0"/>
              <a:t>Suffolk Independent Living Organization (SILO)</a:t>
            </a:r>
          </a:p>
          <a:p>
            <a:pPr marL="742950" lvl="1" indent="-285750">
              <a:buFont typeface="Arial" panose="020B0604020202020204" pitchFamily="34" charset="0"/>
              <a:buChar char="•"/>
            </a:pPr>
            <a:r>
              <a:rPr lang="en-US" sz="2000" dirty="0"/>
              <a:t>Syracuse </a:t>
            </a:r>
          </a:p>
          <a:p>
            <a:pPr marL="1200150" lvl="2" indent="-285750">
              <a:buFont typeface="Arial" panose="020B0604020202020204" pitchFamily="34" charset="0"/>
              <a:buChar char="•"/>
            </a:pPr>
            <a:r>
              <a:rPr lang="en-US" sz="2000" dirty="0"/>
              <a:t>ARISE</a:t>
            </a:r>
          </a:p>
          <a:p>
            <a:pPr marL="742950" lvl="1" indent="-285750">
              <a:buFont typeface="Arial" panose="020B0604020202020204" pitchFamily="34" charset="0"/>
              <a:buChar char="•"/>
            </a:pPr>
            <a:r>
              <a:rPr lang="en-US" sz="2000" dirty="0"/>
              <a:t>Rochester </a:t>
            </a:r>
          </a:p>
          <a:p>
            <a:pPr marL="1200150" lvl="2" indent="-285750">
              <a:buFont typeface="Arial" panose="020B0604020202020204" pitchFamily="34" charset="0"/>
              <a:buChar char="•"/>
            </a:pPr>
            <a:r>
              <a:rPr lang="en-US" sz="2000" dirty="0"/>
              <a:t>Center for Disability Rights (CDR)</a:t>
            </a:r>
          </a:p>
          <a:p>
            <a:pPr marL="742950" lvl="1" indent="-285750">
              <a:buFont typeface="Arial" panose="020B0604020202020204" pitchFamily="34" charset="0"/>
              <a:buChar char="•"/>
            </a:pPr>
            <a:r>
              <a:rPr lang="en-US" sz="2000" dirty="0"/>
              <a:t>New York City Region (CIDNY/BCID/BILS)</a:t>
            </a:r>
          </a:p>
          <a:p>
            <a:pPr marL="1200150" lvl="2" indent="-285750">
              <a:buFont typeface="Arial" panose="020B0604020202020204" pitchFamily="34" charset="0"/>
              <a:buChar char="•"/>
            </a:pPr>
            <a:r>
              <a:rPr lang="en-US" sz="2000" dirty="0"/>
              <a:t>Center for Independence of the Disabled, New York (CIDNY)</a:t>
            </a:r>
          </a:p>
          <a:p>
            <a:pPr marL="1200150" lvl="2" indent="-285750">
              <a:buFont typeface="Arial" panose="020B0604020202020204" pitchFamily="34" charset="0"/>
              <a:buChar char="•"/>
            </a:pPr>
            <a:r>
              <a:rPr lang="en-US" sz="2000" dirty="0"/>
              <a:t>Brooklyn Center for Independence of the Disabled (BCID)</a:t>
            </a:r>
          </a:p>
          <a:p>
            <a:pPr marL="1200150" lvl="2" indent="-285750">
              <a:buFont typeface="Arial" panose="020B0604020202020204" pitchFamily="34" charset="0"/>
              <a:buChar char="•"/>
            </a:pPr>
            <a:r>
              <a:rPr lang="en-US" sz="2000" dirty="0"/>
              <a:t>Bronx Independent Living Services (BILS)</a:t>
            </a:r>
          </a:p>
        </p:txBody>
      </p:sp>
    </p:spTree>
    <p:extLst>
      <p:ext uri="{BB962C8B-B14F-4D97-AF65-F5344CB8AC3E}">
        <p14:creationId xmlns:p14="http://schemas.microsoft.com/office/powerpoint/2010/main" val="18949561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2D2B7A-0DC7-45C5-8B2C-A955F7965BF7}"/>
              </a:ext>
            </a:extLst>
          </p:cNvPr>
          <p:cNvSpPr txBox="1"/>
          <p:nvPr/>
        </p:nvSpPr>
        <p:spPr>
          <a:xfrm>
            <a:off x="1784412" y="665825"/>
            <a:ext cx="5477522" cy="584775"/>
          </a:xfrm>
          <a:prstGeom prst="rect">
            <a:avLst/>
          </a:prstGeom>
          <a:noFill/>
        </p:spPr>
        <p:txBody>
          <a:bodyPr wrap="square" rtlCol="0">
            <a:spAutoFit/>
          </a:bodyPr>
          <a:lstStyle/>
          <a:p>
            <a:pPr algn="ctr"/>
            <a:r>
              <a:rPr lang="en-US" sz="3200" dirty="0"/>
              <a:t>RTHP Structure</a:t>
            </a:r>
          </a:p>
        </p:txBody>
      </p:sp>
      <p:sp>
        <p:nvSpPr>
          <p:cNvPr id="3" name="TextBox 2">
            <a:extLst>
              <a:ext uri="{FF2B5EF4-FFF2-40B4-BE49-F238E27FC236}">
                <a16:creationId xmlns:a16="http://schemas.microsoft.com/office/drawing/2014/main" id="{B563E26C-4D90-4A1C-865E-4A2E50FEA704}"/>
              </a:ext>
            </a:extLst>
          </p:cNvPr>
          <p:cNvSpPr txBox="1"/>
          <p:nvPr/>
        </p:nvSpPr>
        <p:spPr>
          <a:xfrm>
            <a:off x="1491449" y="1334039"/>
            <a:ext cx="6063448"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Housing Specialists and Independent Living Specialists staffed at ILCs in the four regions</a:t>
            </a:r>
          </a:p>
          <a:p>
            <a:pPr marL="285750" indent="-285750">
              <a:buFont typeface="Arial" panose="020B0604020202020204" pitchFamily="34" charset="0"/>
              <a:buChar char="•"/>
            </a:pPr>
            <a:r>
              <a:rPr lang="en-US" sz="2000" dirty="0"/>
              <a:t>RCIL Fiscal Intermediary (Long Island </a:t>
            </a:r>
            <a:r>
              <a:rPr lang="en-US" sz="2000"/>
              <a:t>and Syracuse)</a:t>
            </a:r>
            <a:endParaRPr lang="en-US" sz="2000" dirty="0"/>
          </a:p>
          <a:p>
            <a:pPr marL="285750" indent="-285750">
              <a:buFont typeface="Arial" panose="020B0604020202020204" pitchFamily="34" charset="0"/>
              <a:buChar char="•"/>
            </a:pPr>
            <a:r>
              <a:rPr lang="en-US" sz="2000" dirty="0"/>
              <a:t>NYAIL Staff-</a:t>
            </a:r>
          </a:p>
          <a:p>
            <a:pPr marL="800100" lvl="1" indent="-342900">
              <a:buFont typeface="Arial" panose="020B0604020202020204" pitchFamily="34" charset="0"/>
              <a:buChar char="•"/>
            </a:pPr>
            <a:r>
              <a:rPr lang="en-US" sz="2000" dirty="0"/>
              <a:t>Director of Housing Programs</a:t>
            </a:r>
          </a:p>
          <a:p>
            <a:pPr marL="800100" lvl="1" indent="-342900">
              <a:buFont typeface="Arial" panose="020B0604020202020204" pitchFamily="34" charset="0"/>
              <a:buChar char="•"/>
            </a:pPr>
            <a:r>
              <a:rPr lang="en-US" sz="2000" dirty="0"/>
              <a:t>Program Coordinator</a:t>
            </a:r>
          </a:p>
          <a:p>
            <a:pPr marL="800100" lvl="1" indent="-342900">
              <a:buFont typeface="Arial" panose="020B0604020202020204" pitchFamily="34" charset="0"/>
              <a:buChar char="•"/>
            </a:pPr>
            <a:r>
              <a:rPr lang="en-US" sz="2000" dirty="0"/>
              <a:t>Support Service Coordinator</a:t>
            </a:r>
          </a:p>
          <a:p>
            <a:pPr marL="800100" lvl="1" indent="-342900">
              <a:buFont typeface="Arial" panose="020B0604020202020204" pitchFamily="34" charset="0"/>
              <a:buChar char="•"/>
            </a:pPr>
            <a:r>
              <a:rPr lang="en-US" sz="2000" dirty="0"/>
              <a:t>Account Clerk</a:t>
            </a:r>
          </a:p>
          <a:p>
            <a:pPr marL="800100" lvl="1" indent="-342900">
              <a:buFont typeface="Arial" panose="020B0604020202020204" pitchFamily="34" charset="0"/>
              <a:buChar char="•"/>
            </a:pPr>
            <a:r>
              <a:rPr lang="en-US" sz="2000" dirty="0"/>
              <a:t>Program Assistant</a:t>
            </a:r>
          </a:p>
        </p:txBody>
      </p:sp>
    </p:spTree>
    <p:extLst>
      <p:ext uri="{BB962C8B-B14F-4D97-AF65-F5344CB8AC3E}">
        <p14:creationId xmlns:p14="http://schemas.microsoft.com/office/powerpoint/2010/main" val="566424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B98301-9D77-44AB-B692-8ECB386DFE9F}"/>
              </a:ext>
            </a:extLst>
          </p:cNvPr>
          <p:cNvSpPr txBox="1"/>
          <p:nvPr/>
        </p:nvSpPr>
        <p:spPr>
          <a:xfrm>
            <a:off x="1677879" y="371947"/>
            <a:ext cx="5157927" cy="584775"/>
          </a:xfrm>
          <a:prstGeom prst="rect">
            <a:avLst/>
          </a:prstGeom>
          <a:noFill/>
        </p:spPr>
        <p:txBody>
          <a:bodyPr wrap="square" rtlCol="0">
            <a:spAutoFit/>
          </a:bodyPr>
          <a:lstStyle/>
          <a:p>
            <a:pPr algn="ctr"/>
            <a:r>
              <a:rPr lang="en-US" sz="3200" dirty="0"/>
              <a:t>RTHP</a:t>
            </a:r>
            <a:r>
              <a:rPr lang="en-US" sz="2800" dirty="0"/>
              <a:t> </a:t>
            </a:r>
            <a:r>
              <a:rPr lang="en-US" sz="3200" dirty="0"/>
              <a:t>Eligibility</a:t>
            </a:r>
            <a:endParaRPr lang="en-US" sz="2800" dirty="0"/>
          </a:p>
        </p:txBody>
      </p:sp>
      <p:sp>
        <p:nvSpPr>
          <p:cNvPr id="3" name="TextBox 2">
            <a:extLst>
              <a:ext uri="{FF2B5EF4-FFF2-40B4-BE49-F238E27FC236}">
                <a16:creationId xmlns:a16="http://schemas.microsoft.com/office/drawing/2014/main" id="{8D5035B3-BBA4-4CDA-AAA6-384B71C5CA7D}"/>
              </a:ext>
            </a:extLst>
          </p:cNvPr>
          <p:cNvSpPr txBox="1"/>
          <p:nvPr/>
        </p:nvSpPr>
        <p:spPr>
          <a:xfrm>
            <a:off x="1352550" y="1291869"/>
            <a:ext cx="6149081" cy="2246769"/>
          </a:xfrm>
          <a:prstGeom prst="rect">
            <a:avLst/>
          </a:prstGeom>
          <a:noFill/>
        </p:spPr>
        <p:txBody>
          <a:bodyPr wrap="square" rtlCol="0">
            <a:spAutoFit/>
          </a:bodyPr>
          <a:lstStyle/>
          <a:p>
            <a:pPr marL="285750" indent="-285750">
              <a:buFont typeface="Arial" panose="020B0604020202020204" pitchFamily="34" charset="0"/>
              <a:buChar char="•"/>
            </a:pPr>
            <a:r>
              <a:rPr lang="en-US" sz="2000" b="1" dirty="0"/>
              <a:t>Medicaid members </a:t>
            </a:r>
            <a:r>
              <a:rPr lang="en-US" sz="2000" dirty="0"/>
              <a:t>with </a:t>
            </a:r>
            <a:r>
              <a:rPr lang="en-US" sz="2000" b="1" dirty="0"/>
              <a:t>one or more documented chronic physical disabilities </a:t>
            </a:r>
            <a:r>
              <a:rPr lang="en-US" sz="2000" dirty="0"/>
              <a:t>and have </a:t>
            </a:r>
            <a:r>
              <a:rPr lang="en-US" sz="2000" b="1" dirty="0"/>
              <a:t>two or more chronic conditions</a:t>
            </a:r>
            <a:r>
              <a:rPr lang="en-US" sz="2000" dirty="0"/>
              <a:t> (e.g., asthma, diabetes). </a:t>
            </a:r>
          </a:p>
          <a:p>
            <a:pPr marL="285750" indent="-285750">
              <a:buFont typeface="Arial" panose="020B0604020202020204" pitchFamily="34" charset="0"/>
              <a:buChar char="•"/>
            </a:pPr>
            <a:r>
              <a:rPr lang="en-US" sz="2000" dirty="0"/>
              <a:t>Are referred as </a:t>
            </a:r>
            <a:r>
              <a:rPr lang="en-US" sz="2000" b="1" dirty="0"/>
              <a:t>homeless high-utilizers</a:t>
            </a:r>
            <a:endParaRPr lang="en-US" sz="2000" dirty="0"/>
          </a:p>
          <a:p>
            <a:pPr marL="285750" indent="-285750">
              <a:buFont typeface="Arial" panose="020B0604020202020204" pitchFamily="34" charset="0"/>
              <a:buChar char="•"/>
            </a:pPr>
            <a:r>
              <a:rPr lang="en-US" sz="2000" b="1" dirty="0"/>
              <a:t>Priority</a:t>
            </a:r>
            <a:r>
              <a:rPr lang="en-US" sz="2000" dirty="0"/>
              <a:t> will be given to those who are </a:t>
            </a:r>
            <a:r>
              <a:rPr lang="en-US" sz="2000" b="1" dirty="0"/>
              <a:t>awaiting an organ transplant</a:t>
            </a:r>
            <a:r>
              <a:rPr lang="en-US" sz="2000" dirty="0"/>
              <a:t> and </a:t>
            </a:r>
            <a:r>
              <a:rPr lang="en-US" sz="2000" b="1" dirty="0"/>
              <a:t>need</a:t>
            </a:r>
            <a:r>
              <a:rPr lang="en-US" sz="2000" dirty="0"/>
              <a:t> emergency housing to meet waitlist requirements. </a:t>
            </a:r>
          </a:p>
        </p:txBody>
      </p:sp>
    </p:spTree>
    <p:extLst>
      <p:ext uri="{BB962C8B-B14F-4D97-AF65-F5344CB8AC3E}">
        <p14:creationId xmlns:p14="http://schemas.microsoft.com/office/powerpoint/2010/main" val="363073544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4BDF1F1524947BA2FCB5BA4ECBC51" ma:contentTypeVersion="13" ma:contentTypeDescription="Create a new document." ma:contentTypeScope="" ma:versionID="5574c03c5758c6c2d1255f6b15bc4f1d">
  <xsd:schema xmlns:xsd="http://www.w3.org/2001/XMLSchema" xmlns:xs="http://www.w3.org/2001/XMLSchema" xmlns:p="http://schemas.microsoft.com/office/2006/metadata/properties" xmlns:ns2="0c408069-27ef-456c-b32e-53750250f17c" xmlns:ns3="a2d4b7a3-f851-41e8-99d5-1619c4311944" targetNamespace="http://schemas.microsoft.com/office/2006/metadata/properties" ma:root="true" ma:fieldsID="416d9b2473a73c4b32419aeb636c8472" ns2:_="" ns3:_="">
    <xsd:import namespace="0c408069-27ef-456c-b32e-53750250f17c"/>
    <xsd:import namespace="a2d4b7a3-f851-41e8-99d5-1619c4311944"/>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408069-27ef-456c-b32e-53750250f17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d4b7a3-f851-41e8-99d5-1619c431194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500D071-52E3-4B50-8508-C15F12628D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c408069-27ef-456c-b32e-53750250f17c"/>
    <ds:schemaRef ds:uri="a2d4b7a3-f851-41e8-99d5-1619c43119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742BB6-034A-4D26-9189-B776B38D4883}">
  <ds:schemaRefs>
    <ds:schemaRef ds:uri="http://schemas.microsoft.com/sharepoint/v3/contenttype/forms"/>
  </ds:schemaRefs>
</ds:datastoreItem>
</file>

<file path=customXml/itemProps3.xml><?xml version="1.0" encoding="utf-8"?>
<ds:datastoreItem xmlns:ds="http://schemas.openxmlformats.org/officeDocument/2006/customXml" ds:itemID="{F76BC36C-F3D8-464C-87AA-7A32360B06F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0c408069-27ef-456c-b32e-53750250f17c"/>
    <ds:schemaRef ds:uri="a2d4b7a3-f851-41e8-99d5-1619c4311944"/>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1536</TotalTime>
  <Words>2277</Words>
  <Application>Microsoft Office PowerPoint</Application>
  <PresentationFormat>On-screen Show (4:3)</PresentationFormat>
  <Paragraphs>202</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 Van De Loo</dc:creator>
  <cp:lastModifiedBy>Jessica Labia</cp:lastModifiedBy>
  <cp:revision>83</cp:revision>
  <dcterms:created xsi:type="dcterms:W3CDTF">2019-01-16T14:58:18Z</dcterms:created>
  <dcterms:modified xsi:type="dcterms:W3CDTF">2020-11-13T19:37:34Z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0x01010083B4BDF1F1524947BA2FCB5BA4ECBC51</vt:lpwstr>
  </property>
</Properties>
</file>