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2_7290FC17.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14F_51FF6878.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sldIdLst>
    <p:sldId id="256" r:id="rId5"/>
    <p:sldId id="297" r:id="rId6"/>
    <p:sldId id="258" r:id="rId7"/>
    <p:sldId id="270" r:id="rId8"/>
    <p:sldId id="298" r:id="rId9"/>
    <p:sldId id="299" r:id="rId10"/>
    <p:sldId id="354" r:id="rId11"/>
    <p:sldId id="332" r:id="rId12"/>
    <p:sldId id="281" r:id="rId13"/>
    <p:sldId id="260" r:id="rId14"/>
    <p:sldId id="330" r:id="rId15"/>
    <p:sldId id="285" r:id="rId16"/>
    <p:sldId id="283" r:id="rId17"/>
    <p:sldId id="284" r:id="rId18"/>
    <p:sldId id="352" r:id="rId19"/>
    <p:sldId id="339" r:id="rId20"/>
    <p:sldId id="276" r:id="rId21"/>
    <p:sldId id="341" r:id="rId22"/>
    <p:sldId id="286" r:id="rId23"/>
    <p:sldId id="301" r:id="rId24"/>
    <p:sldId id="302" r:id="rId25"/>
    <p:sldId id="300" r:id="rId26"/>
    <p:sldId id="358" r:id="rId27"/>
    <p:sldId id="308" r:id="rId28"/>
    <p:sldId id="262" r:id="rId29"/>
    <p:sldId id="348" r:id="rId30"/>
    <p:sldId id="303" r:id="rId31"/>
    <p:sldId id="342" r:id="rId32"/>
    <p:sldId id="359" r:id="rId33"/>
    <p:sldId id="328" r:id="rId34"/>
    <p:sldId id="349" r:id="rId35"/>
    <p:sldId id="360" r:id="rId36"/>
    <p:sldId id="335" r:id="rId37"/>
    <p:sldId id="327" r:id="rId38"/>
    <p:sldId id="347" r:id="rId39"/>
    <p:sldId id="350" r:id="rId40"/>
    <p:sldId id="356" r:id="rId41"/>
    <p:sldId id="351" r:id="rId42"/>
    <p:sldId id="326" r:id="rId43"/>
    <p:sldId id="304" r:id="rId44"/>
    <p:sldId id="336" r:id="rId45"/>
    <p:sldId id="337" r:id="rId46"/>
    <p:sldId id="322" r:id="rId47"/>
    <p:sldId id="295" r:id="rId48"/>
    <p:sldId id="271" r:id="rId49"/>
    <p:sldId id="296" r:id="rId50"/>
    <p:sldId id="357" r:id="rId51"/>
    <p:sldId id="345" r:id="rId52"/>
    <p:sldId id="321" r:id="rId53"/>
    <p:sldId id="353" r:id="rId54"/>
    <p:sldId id="273" r:id="rId55"/>
    <p:sldId id="289" r:id="rId56"/>
    <p:sldId id="290" r:id="rId57"/>
    <p:sldId id="292" r:id="rId58"/>
    <p:sldId id="291" r:id="rId59"/>
    <p:sldId id="293" r:id="rId60"/>
    <p:sldId id="272" r:id="rId61"/>
    <p:sldId id="269" r:id="rId62"/>
    <p:sldId id="361" r:id="rId63"/>
    <p:sldId id="362" r:id="rId64"/>
    <p:sldId id="363" r:id="rId65"/>
    <p:sldId id="34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4A5178-4521-E06B-EE04-D6691F93482D}" name="Carrie Garcia" initials="CG" userId="S::cgarcia@addressthehomeless.org::0fed3de5-aa22-4f93-b25e-eec74707a9e9" providerId="AD"/>
  <p188:author id="{AF53FDB6-9EEC-C5EA-5675-4F0ED193D3B4}" name="Mike Giuffrida" initials="MG" userId="S::mgiuffrida@addressthehomeless.org::9be38ee6-c9b0-4d31-b29c-b449512db594" providerId="AD"/>
  <p188:author id="{DD36CFBB-28DE-4B0C-2540-C00E95707E70}" name="Jessica Labia" initials="JL" userId="S::jlabia@addressthehomeless.org::27c7f6e2-ca9b-4b60-8a75-a4778f0f2da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10" autoAdjust="0"/>
  </p:normalViewPr>
  <p:slideViewPr>
    <p:cSldViewPr snapToGrid="0">
      <p:cViewPr varScale="1">
        <p:scale>
          <a:sx n="61" d="100"/>
          <a:sy n="61" d="100"/>
        </p:scale>
        <p:origin x="149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Labia" userId="27c7f6e2-ca9b-4b60-8a75-a4778f0f2dae" providerId="ADAL" clId="{4970D045-394F-4806-96CC-EA5A68C6E69B}"/>
    <pc:docChg chg="undo custSel modSld">
      <pc:chgData name="Jessica Labia" userId="27c7f6e2-ca9b-4b60-8a75-a4778f0f2dae" providerId="ADAL" clId="{4970D045-394F-4806-96CC-EA5A68C6E69B}" dt="2024-12-18T17:24:48.222" v="92" actId="20577"/>
      <pc:docMkLst>
        <pc:docMk/>
      </pc:docMkLst>
      <pc:sldChg chg="modNotesTx">
        <pc:chgData name="Jessica Labia" userId="27c7f6e2-ca9b-4b60-8a75-a4778f0f2dae" providerId="ADAL" clId="{4970D045-394F-4806-96CC-EA5A68C6E69B}" dt="2024-12-18T17:21:43.855" v="0" actId="20577"/>
        <pc:sldMkLst>
          <pc:docMk/>
          <pc:sldMk cId="1922104343" sldId="258"/>
        </pc:sldMkLst>
      </pc:sldChg>
      <pc:sldChg chg="modNotesTx">
        <pc:chgData name="Jessica Labia" userId="27c7f6e2-ca9b-4b60-8a75-a4778f0f2dae" providerId="ADAL" clId="{4970D045-394F-4806-96CC-EA5A68C6E69B}" dt="2024-12-18T17:22:07.756" v="5" actId="20577"/>
        <pc:sldMkLst>
          <pc:docMk/>
          <pc:sldMk cId="3019384653" sldId="260"/>
        </pc:sldMkLst>
      </pc:sldChg>
      <pc:sldChg chg="modNotesTx">
        <pc:chgData name="Jessica Labia" userId="27c7f6e2-ca9b-4b60-8a75-a4778f0f2dae" providerId="ADAL" clId="{4970D045-394F-4806-96CC-EA5A68C6E69B}" dt="2024-12-18T17:22:43.915" v="24" actId="20577"/>
        <pc:sldMkLst>
          <pc:docMk/>
          <pc:sldMk cId="3648203092" sldId="262"/>
        </pc:sldMkLst>
      </pc:sldChg>
      <pc:sldChg chg="modNotesTx">
        <pc:chgData name="Jessica Labia" userId="27c7f6e2-ca9b-4b60-8a75-a4778f0f2dae" providerId="ADAL" clId="{4970D045-394F-4806-96CC-EA5A68C6E69B}" dt="2024-12-18T17:24:48.222" v="92" actId="20577"/>
        <pc:sldMkLst>
          <pc:docMk/>
          <pc:sldMk cId="2119156386" sldId="269"/>
        </pc:sldMkLst>
      </pc:sldChg>
      <pc:sldChg chg="modNotesTx">
        <pc:chgData name="Jessica Labia" userId="27c7f6e2-ca9b-4b60-8a75-a4778f0f2dae" providerId="ADAL" clId="{4970D045-394F-4806-96CC-EA5A68C6E69B}" dt="2024-12-18T17:21:52.202" v="1" actId="20577"/>
        <pc:sldMkLst>
          <pc:docMk/>
          <pc:sldMk cId="708754669" sldId="270"/>
        </pc:sldMkLst>
      </pc:sldChg>
      <pc:sldChg chg="modNotesTx">
        <pc:chgData name="Jessica Labia" userId="27c7f6e2-ca9b-4b60-8a75-a4778f0f2dae" providerId="ADAL" clId="{4970D045-394F-4806-96CC-EA5A68C6E69B}" dt="2024-12-18T17:23:48.227" v="71" actId="20577"/>
        <pc:sldMkLst>
          <pc:docMk/>
          <pc:sldMk cId="3911099418" sldId="271"/>
        </pc:sldMkLst>
      </pc:sldChg>
      <pc:sldChg chg="modNotesTx">
        <pc:chgData name="Jessica Labia" userId="27c7f6e2-ca9b-4b60-8a75-a4778f0f2dae" providerId="ADAL" clId="{4970D045-394F-4806-96CC-EA5A68C6E69B}" dt="2024-12-18T17:24:27.341" v="91" actId="20577"/>
        <pc:sldMkLst>
          <pc:docMk/>
          <pc:sldMk cId="1104252848" sldId="272"/>
        </pc:sldMkLst>
      </pc:sldChg>
      <pc:sldChg chg="modNotesTx">
        <pc:chgData name="Jessica Labia" userId="27c7f6e2-ca9b-4b60-8a75-a4778f0f2dae" providerId="ADAL" clId="{4970D045-394F-4806-96CC-EA5A68C6E69B}" dt="2024-12-18T17:24:05.850" v="84" actId="20577"/>
        <pc:sldMkLst>
          <pc:docMk/>
          <pc:sldMk cId="3896135025" sldId="273"/>
        </pc:sldMkLst>
      </pc:sldChg>
      <pc:sldChg chg="modNotesTx">
        <pc:chgData name="Jessica Labia" userId="27c7f6e2-ca9b-4b60-8a75-a4778f0f2dae" providerId="ADAL" clId="{4970D045-394F-4806-96CC-EA5A68C6E69B}" dt="2024-12-18T17:22:22.529" v="11" actId="20577"/>
        <pc:sldMkLst>
          <pc:docMk/>
          <pc:sldMk cId="1487829354" sldId="276"/>
        </pc:sldMkLst>
      </pc:sldChg>
      <pc:sldChg chg="modNotesTx">
        <pc:chgData name="Jessica Labia" userId="27c7f6e2-ca9b-4b60-8a75-a4778f0f2dae" providerId="ADAL" clId="{4970D045-394F-4806-96CC-EA5A68C6E69B}" dt="2024-12-18T17:22:14.314" v="7" actId="20577"/>
        <pc:sldMkLst>
          <pc:docMk/>
          <pc:sldMk cId="3674086483" sldId="283"/>
        </pc:sldMkLst>
      </pc:sldChg>
      <pc:sldChg chg="modNotesTx">
        <pc:chgData name="Jessica Labia" userId="27c7f6e2-ca9b-4b60-8a75-a4778f0f2dae" providerId="ADAL" clId="{4970D045-394F-4806-96CC-EA5A68C6E69B}" dt="2024-12-18T17:22:16.668" v="8" actId="20577"/>
        <pc:sldMkLst>
          <pc:docMk/>
          <pc:sldMk cId="4180942868" sldId="284"/>
        </pc:sldMkLst>
      </pc:sldChg>
      <pc:sldChg chg="modNotesTx">
        <pc:chgData name="Jessica Labia" userId="27c7f6e2-ca9b-4b60-8a75-a4778f0f2dae" providerId="ADAL" clId="{4970D045-394F-4806-96CC-EA5A68C6E69B}" dt="2024-12-18T17:22:12.464" v="6" actId="20577"/>
        <pc:sldMkLst>
          <pc:docMk/>
          <pc:sldMk cId="1641478306" sldId="285"/>
        </pc:sldMkLst>
      </pc:sldChg>
      <pc:sldChg chg="modNotesTx">
        <pc:chgData name="Jessica Labia" userId="27c7f6e2-ca9b-4b60-8a75-a4778f0f2dae" providerId="ADAL" clId="{4970D045-394F-4806-96CC-EA5A68C6E69B}" dt="2024-12-18T17:22:28.706" v="18" actId="20577"/>
        <pc:sldMkLst>
          <pc:docMk/>
          <pc:sldMk cId="152119757" sldId="286"/>
        </pc:sldMkLst>
      </pc:sldChg>
      <pc:sldChg chg="modNotesTx">
        <pc:chgData name="Jessica Labia" userId="27c7f6e2-ca9b-4b60-8a75-a4778f0f2dae" providerId="ADAL" clId="{4970D045-394F-4806-96CC-EA5A68C6E69B}" dt="2024-12-18T17:24:11.544" v="86" actId="20577"/>
        <pc:sldMkLst>
          <pc:docMk/>
          <pc:sldMk cId="2724078679" sldId="289"/>
        </pc:sldMkLst>
      </pc:sldChg>
      <pc:sldChg chg="modNotesTx">
        <pc:chgData name="Jessica Labia" userId="27c7f6e2-ca9b-4b60-8a75-a4778f0f2dae" providerId="ADAL" clId="{4970D045-394F-4806-96CC-EA5A68C6E69B}" dt="2024-12-18T17:24:15.296" v="87" actId="20577"/>
        <pc:sldMkLst>
          <pc:docMk/>
          <pc:sldMk cId="1827952101" sldId="290"/>
        </pc:sldMkLst>
      </pc:sldChg>
      <pc:sldChg chg="modNotesTx">
        <pc:chgData name="Jessica Labia" userId="27c7f6e2-ca9b-4b60-8a75-a4778f0f2dae" providerId="ADAL" clId="{4970D045-394F-4806-96CC-EA5A68C6E69B}" dt="2024-12-18T17:24:22.455" v="89" actId="20577"/>
        <pc:sldMkLst>
          <pc:docMk/>
          <pc:sldMk cId="282104476" sldId="291"/>
        </pc:sldMkLst>
      </pc:sldChg>
      <pc:sldChg chg="modNotesTx">
        <pc:chgData name="Jessica Labia" userId="27c7f6e2-ca9b-4b60-8a75-a4778f0f2dae" providerId="ADAL" clId="{4970D045-394F-4806-96CC-EA5A68C6E69B}" dt="2024-12-18T17:24:17.727" v="88" actId="20577"/>
        <pc:sldMkLst>
          <pc:docMk/>
          <pc:sldMk cId="3453988413" sldId="292"/>
        </pc:sldMkLst>
      </pc:sldChg>
      <pc:sldChg chg="modNotesTx">
        <pc:chgData name="Jessica Labia" userId="27c7f6e2-ca9b-4b60-8a75-a4778f0f2dae" providerId="ADAL" clId="{4970D045-394F-4806-96CC-EA5A68C6E69B}" dt="2024-12-18T17:24:25.269" v="90" actId="20577"/>
        <pc:sldMkLst>
          <pc:docMk/>
          <pc:sldMk cId="3148466746" sldId="293"/>
        </pc:sldMkLst>
      </pc:sldChg>
      <pc:sldChg chg="modNotesTx">
        <pc:chgData name="Jessica Labia" userId="27c7f6e2-ca9b-4b60-8a75-a4778f0f2dae" providerId="ADAL" clId="{4970D045-394F-4806-96CC-EA5A68C6E69B}" dt="2024-12-18T17:23:46.201" v="70" actId="20577"/>
        <pc:sldMkLst>
          <pc:docMk/>
          <pc:sldMk cId="632150922" sldId="295"/>
        </pc:sldMkLst>
      </pc:sldChg>
      <pc:sldChg chg="modNotesTx">
        <pc:chgData name="Jessica Labia" userId="27c7f6e2-ca9b-4b60-8a75-a4778f0f2dae" providerId="ADAL" clId="{4970D045-394F-4806-96CC-EA5A68C6E69B}" dt="2024-12-18T17:23:50.175" v="72" actId="20577"/>
        <pc:sldMkLst>
          <pc:docMk/>
          <pc:sldMk cId="3502065773" sldId="296"/>
        </pc:sldMkLst>
      </pc:sldChg>
      <pc:sldChg chg="modNotesTx">
        <pc:chgData name="Jessica Labia" userId="27c7f6e2-ca9b-4b60-8a75-a4778f0f2dae" providerId="ADAL" clId="{4970D045-394F-4806-96CC-EA5A68C6E69B}" dt="2024-12-18T17:21:56.414" v="2" actId="20577"/>
        <pc:sldMkLst>
          <pc:docMk/>
          <pc:sldMk cId="1632761068" sldId="298"/>
        </pc:sldMkLst>
      </pc:sldChg>
      <pc:sldChg chg="modNotesTx">
        <pc:chgData name="Jessica Labia" userId="27c7f6e2-ca9b-4b60-8a75-a4778f0f2dae" providerId="ADAL" clId="{4970D045-394F-4806-96CC-EA5A68C6E69B}" dt="2024-12-18T17:22:00.383" v="3" actId="20577"/>
        <pc:sldMkLst>
          <pc:docMk/>
          <pc:sldMk cId="3394429966" sldId="299"/>
        </pc:sldMkLst>
      </pc:sldChg>
      <pc:sldChg chg="modNotesTx">
        <pc:chgData name="Jessica Labia" userId="27c7f6e2-ca9b-4b60-8a75-a4778f0f2dae" providerId="ADAL" clId="{4970D045-394F-4806-96CC-EA5A68C6E69B}" dt="2024-12-18T17:22:36.157" v="21" actId="20577"/>
        <pc:sldMkLst>
          <pc:docMk/>
          <pc:sldMk cId="237476463" sldId="300"/>
        </pc:sldMkLst>
      </pc:sldChg>
      <pc:sldChg chg="modNotesTx">
        <pc:chgData name="Jessica Labia" userId="27c7f6e2-ca9b-4b60-8a75-a4778f0f2dae" providerId="ADAL" clId="{4970D045-394F-4806-96CC-EA5A68C6E69B}" dt="2024-12-18T17:22:31.780" v="19" actId="20577"/>
        <pc:sldMkLst>
          <pc:docMk/>
          <pc:sldMk cId="385449462" sldId="301"/>
        </pc:sldMkLst>
      </pc:sldChg>
      <pc:sldChg chg="modNotesTx">
        <pc:chgData name="Jessica Labia" userId="27c7f6e2-ca9b-4b60-8a75-a4778f0f2dae" providerId="ADAL" clId="{4970D045-394F-4806-96CC-EA5A68C6E69B}" dt="2024-12-18T17:22:33.881" v="20" actId="20577"/>
        <pc:sldMkLst>
          <pc:docMk/>
          <pc:sldMk cId="1261485447" sldId="302"/>
        </pc:sldMkLst>
      </pc:sldChg>
      <pc:sldChg chg="modNotesTx">
        <pc:chgData name="Jessica Labia" userId="27c7f6e2-ca9b-4b60-8a75-a4778f0f2dae" providerId="ADAL" clId="{4970D045-394F-4806-96CC-EA5A68C6E69B}" dt="2024-12-18T17:22:49.244" v="26" actId="20577"/>
        <pc:sldMkLst>
          <pc:docMk/>
          <pc:sldMk cId="3014745651" sldId="303"/>
        </pc:sldMkLst>
      </pc:sldChg>
      <pc:sldChg chg="modNotesTx">
        <pc:chgData name="Jessica Labia" userId="27c7f6e2-ca9b-4b60-8a75-a4778f0f2dae" providerId="ADAL" clId="{4970D045-394F-4806-96CC-EA5A68C6E69B}" dt="2024-12-18T17:23:35.134" v="59" actId="20577"/>
        <pc:sldMkLst>
          <pc:docMk/>
          <pc:sldMk cId="755255480" sldId="304"/>
        </pc:sldMkLst>
      </pc:sldChg>
      <pc:sldChg chg="modNotesTx">
        <pc:chgData name="Jessica Labia" userId="27c7f6e2-ca9b-4b60-8a75-a4778f0f2dae" providerId="ADAL" clId="{4970D045-394F-4806-96CC-EA5A68C6E69B}" dt="2024-12-18T17:22:42.055" v="23" actId="20577"/>
        <pc:sldMkLst>
          <pc:docMk/>
          <pc:sldMk cId="4127581535" sldId="308"/>
        </pc:sldMkLst>
      </pc:sldChg>
      <pc:sldChg chg="modNotesTx">
        <pc:chgData name="Jessica Labia" userId="27c7f6e2-ca9b-4b60-8a75-a4778f0f2dae" providerId="ADAL" clId="{4970D045-394F-4806-96CC-EA5A68C6E69B}" dt="2024-12-18T17:24:01.759" v="79" actId="20577"/>
        <pc:sldMkLst>
          <pc:docMk/>
          <pc:sldMk cId="3749071717" sldId="321"/>
        </pc:sldMkLst>
      </pc:sldChg>
      <pc:sldChg chg="modNotesTx">
        <pc:chgData name="Jessica Labia" userId="27c7f6e2-ca9b-4b60-8a75-a4778f0f2dae" providerId="ADAL" clId="{4970D045-394F-4806-96CC-EA5A68C6E69B}" dt="2024-12-18T17:23:42.966" v="69" actId="20577"/>
        <pc:sldMkLst>
          <pc:docMk/>
          <pc:sldMk cId="2025691254" sldId="322"/>
        </pc:sldMkLst>
      </pc:sldChg>
      <pc:sldChg chg="modNotesTx">
        <pc:chgData name="Jessica Labia" userId="27c7f6e2-ca9b-4b60-8a75-a4778f0f2dae" providerId="ADAL" clId="{4970D045-394F-4806-96CC-EA5A68C6E69B}" dt="2024-12-18T17:23:32.323" v="55" actId="20577"/>
        <pc:sldMkLst>
          <pc:docMk/>
          <pc:sldMk cId="794856718" sldId="326"/>
        </pc:sldMkLst>
      </pc:sldChg>
      <pc:sldChg chg="modNotesTx">
        <pc:chgData name="Jessica Labia" userId="27c7f6e2-ca9b-4b60-8a75-a4778f0f2dae" providerId="ADAL" clId="{4970D045-394F-4806-96CC-EA5A68C6E69B}" dt="2024-12-18T17:23:19.436" v="41" actId="20577"/>
        <pc:sldMkLst>
          <pc:docMk/>
          <pc:sldMk cId="3579821843" sldId="327"/>
        </pc:sldMkLst>
      </pc:sldChg>
      <pc:sldChg chg="modNotesTx">
        <pc:chgData name="Jessica Labia" userId="27c7f6e2-ca9b-4b60-8a75-a4778f0f2dae" providerId="ADAL" clId="{4970D045-394F-4806-96CC-EA5A68C6E69B}" dt="2024-12-18T17:23:08.305" v="31" actId="20577"/>
        <pc:sldMkLst>
          <pc:docMk/>
          <pc:sldMk cId="1943642784" sldId="328"/>
        </pc:sldMkLst>
      </pc:sldChg>
      <pc:sldChg chg="modNotesTx">
        <pc:chgData name="Jessica Labia" userId="27c7f6e2-ca9b-4b60-8a75-a4778f0f2dae" providerId="ADAL" clId="{4970D045-394F-4806-96CC-EA5A68C6E69B}" dt="2024-12-18T17:23:16.857" v="40" actId="20577"/>
        <pc:sldMkLst>
          <pc:docMk/>
          <pc:sldMk cId="1375692920" sldId="335"/>
        </pc:sldMkLst>
      </pc:sldChg>
      <pc:sldChg chg="modNotesTx">
        <pc:chgData name="Jessica Labia" userId="27c7f6e2-ca9b-4b60-8a75-a4778f0f2dae" providerId="ADAL" clId="{4970D045-394F-4806-96CC-EA5A68C6E69B}" dt="2024-12-18T17:23:37.251" v="63" actId="20577"/>
        <pc:sldMkLst>
          <pc:docMk/>
          <pc:sldMk cId="1116423623" sldId="336"/>
        </pc:sldMkLst>
      </pc:sldChg>
      <pc:sldChg chg="modNotesTx">
        <pc:chgData name="Jessica Labia" userId="27c7f6e2-ca9b-4b60-8a75-a4778f0f2dae" providerId="ADAL" clId="{4970D045-394F-4806-96CC-EA5A68C6E69B}" dt="2024-12-18T17:23:40.785" v="64" actId="20577"/>
        <pc:sldMkLst>
          <pc:docMk/>
          <pc:sldMk cId="48705395" sldId="337"/>
        </pc:sldMkLst>
      </pc:sldChg>
      <pc:sldChg chg="modNotesTx">
        <pc:chgData name="Jessica Labia" userId="27c7f6e2-ca9b-4b60-8a75-a4778f0f2dae" providerId="ADAL" clId="{4970D045-394F-4806-96CC-EA5A68C6E69B}" dt="2024-12-18T17:22:20.883" v="10" actId="20577"/>
        <pc:sldMkLst>
          <pc:docMk/>
          <pc:sldMk cId="2264031104" sldId="339"/>
        </pc:sldMkLst>
      </pc:sldChg>
      <pc:sldChg chg="modNotesTx">
        <pc:chgData name="Jessica Labia" userId="27c7f6e2-ca9b-4b60-8a75-a4778f0f2dae" providerId="ADAL" clId="{4970D045-394F-4806-96CC-EA5A68C6E69B}" dt="2024-12-18T17:22:25.309" v="17" actId="20577"/>
        <pc:sldMkLst>
          <pc:docMk/>
          <pc:sldMk cId="1476804861" sldId="341"/>
        </pc:sldMkLst>
      </pc:sldChg>
      <pc:sldChg chg="modNotesTx">
        <pc:chgData name="Jessica Labia" userId="27c7f6e2-ca9b-4b60-8a75-a4778f0f2dae" providerId="ADAL" clId="{4970D045-394F-4806-96CC-EA5A68C6E69B}" dt="2024-12-18T17:22:53.492" v="27" actId="20577"/>
        <pc:sldMkLst>
          <pc:docMk/>
          <pc:sldMk cId="506303331" sldId="342"/>
        </pc:sldMkLst>
      </pc:sldChg>
      <pc:sldChg chg="modNotesTx">
        <pc:chgData name="Jessica Labia" userId="27c7f6e2-ca9b-4b60-8a75-a4778f0f2dae" providerId="ADAL" clId="{4970D045-394F-4806-96CC-EA5A68C6E69B}" dt="2024-12-18T17:23:56.459" v="75" actId="6549"/>
        <pc:sldMkLst>
          <pc:docMk/>
          <pc:sldMk cId="3523561256" sldId="345"/>
        </pc:sldMkLst>
      </pc:sldChg>
      <pc:sldChg chg="modNotesTx">
        <pc:chgData name="Jessica Labia" userId="27c7f6e2-ca9b-4b60-8a75-a4778f0f2dae" providerId="ADAL" clId="{4970D045-394F-4806-96CC-EA5A68C6E69B}" dt="2024-12-18T17:23:21.580" v="42" actId="20577"/>
        <pc:sldMkLst>
          <pc:docMk/>
          <pc:sldMk cId="562167598" sldId="347"/>
        </pc:sldMkLst>
      </pc:sldChg>
      <pc:sldChg chg="modNotesTx">
        <pc:chgData name="Jessica Labia" userId="27c7f6e2-ca9b-4b60-8a75-a4778f0f2dae" providerId="ADAL" clId="{4970D045-394F-4806-96CC-EA5A68C6E69B}" dt="2024-12-18T17:22:45.401" v="25" actId="20577"/>
        <pc:sldMkLst>
          <pc:docMk/>
          <pc:sldMk cId="3046130932" sldId="348"/>
        </pc:sldMkLst>
      </pc:sldChg>
      <pc:sldChg chg="modNotesTx">
        <pc:chgData name="Jessica Labia" userId="27c7f6e2-ca9b-4b60-8a75-a4778f0f2dae" providerId="ADAL" clId="{4970D045-394F-4806-96CC-EA5A68C6E69B}" dt="2024-12-18T17:23:11.418" v="35" actId="20577"/>
        <pc:sldMkLst>
          <pc:docMk/>
          <pc:sldMk cId="4012878718" sldId="349"/>
        </pc:sldMkLst>
      </pc:sldChg>
      <pc:sldChg chg="modNotesTx">
        <pc:chgData name="Jessica Labia" userId="27c7f6e2-ca9b-4b60-8a75-a4778f0f2dae" providerId="ADAL" clId="{4970D045-394F-4806-96CC-EA5A68C6E69B}" dt="2024-12-18T17:23:24.191" v="46" actId="20577"/>
        <pc:sldMkLst>
          <pc:docMk/>
          <pc:sldMk cId="3215175785" sldId="350"/>
        </pc:sldMkLst>
      </pc:sldChg>
      <pc:sldChg chg="modNotesTx">
        <pc:chgData name="Jessica Labia" userId="27c7f6e2-ca9b-4b60-8a75-a4778f0f2dae" providerId="ADAL" clId="{4970D045-394F-4806-96CC-EA5A68C6E69B}" dt="2024-12-18T17:23:29.612" v="54" actId="20577"/>
        <pc:sldMkLst>
          <pc:docMk/>
          <pc:sldMk cId="2065492007" sldId="351"/>
        </pc:sldMkLst>
      </pc:sldChg>
      <pc:sldChg chg="modNotesTx">
        <pc:chgData name="Jessica Labia" userId="27c7f6e2-ca9b-4b60-8a75-a4778f0f2dae" providerId="ADAL" clId="{4970D045-394F-4806-96CC-EA5A68C6E69B}" dt="2024-12-18T17:22:19.051" v="9" actId="20577"/>
        <pc:sldMkLst>
          <pc:docMk/>
          <pc:sldMk cId="862127776" sldId="352"/>
        </pc:sldMkLst>
      </pc:sldChg>
      <pc:sldChg chg="modNotesTx">
        <pc:chgData name="Jessica Labia" userId="27c7f6e2-ca9b-4b60-8a75-a4778f0f2dae" providerId="ADAL" clId="{4970D045-394F-4806-96CC-EA5A68C6E69B}" dt="2024-12-18T17:24:03.836" v="80" actId="20577"/>
        <pc:sldMkLst>
          <pc:docMk/>
          <pc:sldMk cId="3730814627" sldId="353"/>
        </pc:sldMkLst>
      </pc:sldChg>
      <pc:sldChg chg="modNotesTx">
        <pc:chgData name="Jessica Labia" userId="27c7f6e2-ca9b-4b60-8a75-a4778f0f2dae" providerId="ADAL" clId="{4970D045-394F-4806-96CC-EA5A68C6E69B}" dt="2024-12-18T17:22:02.428" v="4" actId="20577"/>
        <pc:sldMkLst>
          <pc:docMk/>
          <pc:sldMk cId="4228228828" sldId="354"/>
        </pc:sldMkLst>
      </pc:sldChg>
      <pc:sldChg chg="modNotesTx">
        <pc:chgData name="Jessica Labia" userId="27c7f6e2-ca9b-4b60-8a75-a4778f0f2dae" providerId="ADAL" clId="{4970D045-394F-4806-96CC-EA5A68C6E69B}" dt="2024-12-18T17:23:27.572" v="50" actId="20577"/>
        <pc:sldMkLst>
          <pc:docMk/>
          <pc:sldMk cId="48812168" sldId="356"/>
        </pc:sldMkLst>
      </pc:sldChg>
      <pc:sldChg chg="modNotesTx">
        <pc:chgData name="Jessica Labia" userId="27c7f6e2-ca9b-4b60-8a75-a4778f0f2dae" providerId="ADAL" clId="{4970D045-394F-4806-96CC-EA5A68C6E69B}" dt="2024-12-18T17:23:51.753" v="73" actId="20577"/>
        <pc:sldMkLst>
          <pc:docMk/>
          <pc:sldMk cId="2763720909" sldId="357"/>
        </pc:sldMkLst>
      </pc:sldChg>
      <pc:sldChg chg="modNotesTx">
        <pc:chgData name="Jessica Labia" userId="27c7f6e2-ca9b-4b60-8a75-a4778f0f2dae" providerId="ADAL" clId="{4970D045-394F-4806-96CC-EA5A68C6E69B}" dt="2024-12-18T17:22:39.212" v="22" actId="20577"/>
        <pc:sldMkLst>
          <pc:docMk/>
          <pc:sldMk cId="3714011612" sldId="358"/>
        </pc:sldMkLst>
      </pc:sldChg>
      <pc:sldChg chg="modNotesTx">
        <pc:chgData name="Jessica Labia" userId="27c7f6e2-ca9b-4b60-8a75-a4778f0f2dae" providerId="ADAL" clId="{4970D045-394F-4806-96CC-EA5A68C6E69B}" dt="2024-12-18T17:23:04.200" v="30" actId="20577"/>
        <pc:sldMkLst>
          <pc:docMk/>
          <pc:sldMk cId="3242923410" sldId="359"/>
        </pc:sldMkLst>
      </pc:sldChg>
      <pc:sldChg chg="modNotesTx">
        <pc:chgData name="Jessica Labia" userId="27c7f6e2-ca9b-4b60-8a75-a4778f0f2dae" providerId="ADAL" clId="{4970D045-394F-4806-96CC-EA5A68C6E69B}" dt="2024-12-18T17:23:14.585" v="39" actId="20577"/>
        <pc:sldMkLst>
          <pc:docMk/>
          <pc:sldMk cId="3333941634" sldId="360"/>
        </pc:sldMkLst>
      </pc:sldChg>
    </pc:docChg>
  </pc:docChgLst>
</pc:chgInfo>
</file>

<file path=ppt/comments/modernComment_102_7290FC17.xml><?xml version="1.0" encoding="utf-8"?>
<p188:cmLst xmlns:a="http://schemas.openxmlformats.org/drawingml/2006/main" xmlns:r="http://schemas.openxmlformats.org/officeDocument/2006/relationships" xmlns:p188="http://schemas.microsoft.com/office/powerpoint/2018/8/main">
  <p188:cm id="{2F17DE70-5A3C-4AE4-90A7-44021EDECC4E}" authorId="{DD36CFBB-28DE-4B0C-2540-C00E95707E70}" status="resolved" created="2024-12-15T20:55:54.843" complete="100000">
    <pc:sldMkLst xmlns:pc="http://schemas.microsoft.com/office/powerpoint/2013/main/command">
      <pc:docMk/>
      <pc:sldMk cId="1922104343" sldId="258"/>
    </pc:sldMkLst>
    <p188:replyLst>
      <p188:reply id="{538754B6-C333-484F-A413-FEFF5C536E3F}" authorId="{AF53FDB6-9EEC-C5EA-5675-4F0ED193D3B4}" created="2024-12-16T17:06:49.983">
        <p188:txBody>
          <a:bodyPr/>
          <a:lstStyle/>
          <a:p>
            <a:r>
              <a:rPr lang="en-US"/>
              <a:t>I like this slide better</a:t>
            </a:r>
          </a:p>
        </p188:txBody>
      </p188:reply>
      <p188:reply id="{06FEBA89-7C38-4CA4-B650-E4E6F70760EA}" authorId="{8A4A5178-4521-E06B-EE04-D6691F93482D}" created="2024-12-16T18:32:36.791">
        <p188:txBody>
          <a:bodyPr/>
          <a:lstStyle/>
          <a:p>
            <a:r>
              <a:rPr lang="en-US"/>
              <a:t>I agree they are essentially the same, I like how this one is structured better!
</a:t>
            </a:r>
          </a:p>
        </p188:txBody>
      </p188:reply>
    </p188:replyLst>
    <p188:txBody>
      <a:bodyPr/>
      <a:lstStyle/>
      <a:p>
        <a:r>
          <a:rPr lang="en-US"/>
          <a:t>I think we can look at slide 2 and see which slide we prefer, they’re the same info just formatted a little differently.</a:t>
        </a:r>
      </a:p>
    </p188:txBody>
  </p188:cm>
</p188:cmLst>
</file>

<file path=ppt/comments/modernComment_14F_51FF6878.xml><?xml version="1.0" encoding="utf-8"?>
<p188:cmLst xmlns:a="http://schemas.openxmlformats.org/drawingml/2006/main" xmlns:r="http://schemas.openxmlformats.org/officeDocument/2006/relationships" xmlns:p188="http://schemas.microsoft.com/office/powerpoint/2018/8/main">
  <p188:cm id="{48B2C9FF-9AC1-4ADA-A112-447B7F6D19A2}" authorId="{DD36CFBB-28DE-4B0C-2540-C00E95707E70}" status="resolved" created="2024-12-16T20:42:47.436" complete="100000">
    <ac:deMkLst xmlns:ac="http://schemas.microsoft.com/office/drawing/2013/main/command">
      <pc:docMk xmlns:pc="http://schemas.microsoft.com/office/powerpoint/2013/main/command"/>
      <pc:sldMk xmlns:pc="http://schemas.microsoft.com/office/powerpoint/2013/main/command" cId="1375692920" sldId="335"/>
      <ac:graphicFrameMk id="6" creationId="{9071C863-C58A-5D1B-D034-5DD80CF373C1}"/>
    </ac:deMkLst>
    <p188:txBody>
      <a:bodyPr/>
      <a:lstStyle/>
      <a:p>
        <a:r>
          <a:rPr lang="en-US"/>
          <a:t>Add ESSHI</a:t>
        </a:r>
      </a:p>
    </p188:txBody>
  </p188:cm>
</p188:cmLst>
</file>

<file path=ppt/diagrams/_rels/data14.xml.rels><?xml version="1.0" encoding="UTF-8" standalone="yes"?>
<Relationships xmlns="http://schemas.openxmlformats.org/package/2006/relationships"><Relationship Id="rId1" Type="http://schemas.openxmlformats.org/officeDocument/2006/relationships/image" Target="../media/image40.jpeg"/></Relationships>
</file>

<file path=ppt/diagrams/_rels/data1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ata17.xml.rels><?xml version="1.0" encoding="UTF-8" standalone="yes"?>
<Relationships xmlns="http://schemas.openxmlformats.org/package/2006/relationships"><Relationship Id="rId1" Type="http://schemas.openxmlformats.org/officeDocument/2006/relationships/hyperlink" Target="https://ag.ny.gov/sites/default/files/tenants_rights.pdf" TargetMode="External"/></Relationships>
</file>

<file path=ppt/diagrams/_rels/data20.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s>
</file>

<file path=ppt/diagrams/_rels/data22.xml.rels><?xml version="1.0" encoding="UTF-8" standalone="yes"?>
<Relationships xmlns="http://schemas.openxmlformats.org/package/2006/relationships"><Relationship Id="rId2" Type="http://schemas.openxmlformats.org/officeDocument/2006/relationships/hyperlink" Target="https://files.hudexchange.info/resources/documents/CE-Equity-Cultural-Humility-101.pdf" TargetMode="External"/><Relationship Id="rId1" Type="http://schemas.openxmlformats.org/officeDocument/2006/relationships/hyperlink" Target="https://nhchc.org/clinical-practice/homeless-services/ethical-and-cultural-issues/cultural-competency/" TargetMode="External"/></Relationships>
</file>

<file path=ppt/diagrams/_rels/data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40.jpeg"/></Relationships>
</file>

<file path=ppt/diagrams/_rels/drawing1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rawing17.xml.rels><?xml version="1.0" encoding="UTF-8" standalone="yes"?>
<Relationships xmlns="http://schemas.openxmlformats.org/package/2006/relationships"><Relationship Id="rId1" Type="http://schemas.openxmlformats.org/officeDocument/2006/relationships/hyperlink" Target="https://ag.ny.gov/sites/default/files/tenants_rights.pdf" TargetMode="External"/></Relationships>
</file>

<file path=ppt/diagrams/_rels/drawing20.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s>
</file>

<file path=ppt/diagrams/_rels/drawing22.xml.rels><?xml version="1.0" encoding="UTF-8" standalone="yes"?>
<Relationships xmlns="http://schemas.openxmlformats.org/package/2006/relationships"><Relationship Id="rId2" Type="http://schemas.openxmlformats.org/officeDocument/2006/relationships/hyperlink" Target="https://files.hudexchange.info/resources/documents/CE-Equity-Cultural-Humility-101.pdf" TargetMode="External"/><Relationship Id="rId1" Type="http://schemas.openxmlformats.org/officeDocument/2006/relationships/hyperlink" Target="https://nhchc.org/clinical-practice/homeless-services/ethical-and-cultural-issues/cultural-competency/" TargetMode="External"/></Relationships>
</file>

<file path=ppt/diagrams/_rels/drawing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BE2DD58-13B9-40F4-9BD2-740ACFFCF37F}"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n-US"/>
        </a:p>
      </dgm:t>
    </dgm:pt>
    <dgm:pt modelId="{6B2B4D7A-2C11-49C5-862B-FDEB7F682963}">
      <dgm:prSet/>
      <dgm:spPr/>
      <dgm:t>
        <a:bodyPr/>
        <a:lstStyle/>
        <a:p>
          <a:r>
            <a:rPr lang="en-US"/>
            <a:t>Build</a:t>
          </a:r>
        </a:p>
      </dgm:t>
    </dgm:pt>
    <dgm:pt modelId="{409B2AFC-C083-4DAA-8D93-CDD2B5DF84BC}" type="parTrans" cxnId="{2186C315-F48C-4EDA-9AA3-7934FC90B4E2}">
      <dgm:prSet/>
      <dgm:spPr/>
      <dgm:t>
        <a:bodyPr/>
        <a:lstStyle/>
        <a:p>
          <a:endParaRPr lang="en-US"/>
        </a:p>
      </dgm:t>
    </dgm:pt>
    <dgm:pt modelId="{AE9481C5-A31B-457D-BABB-D0865495AB6C}" type="sibTrans" cxnId="{2186C315-F48C-4EDA-9AA3-7934FC90B4E2}">
      <dgm:prSet/>
      <dgm:spPr/>
      <dgm:t>
        <a:bodyPr/>
        <a:lstStyle/>
        <a:p>
          <a:endParaRPr lang="en-US"/>
        </a:p>
      </dgm:t>
    </dgm:pt>
    <dgm:pt modelId="{8B10EF52-DBCC-4195-901A-698025E5099F}">
      <dgm:prSet/>
      <dgm:spPr/>
      <dgm:t>
        <a:bodyPr/>
        <a:lstStyle/>
        <a:p>
          <a:r>
            <a:rPr lang="en-US"/>
            <a:t>Build rapport and assess client needs effectively.</a:t>
          </a:r>
        </a:p>
      </dgm:t>
    </dgm:pt>
    <dgm:pt modelId="{FC6747A5-1003-4B9F-A5E7-19CFC3747B0B}" type="parTrans" cxnId="{F5C1BEF7-E3E0-4C08-A5AE-379FDCC28635}">
      <dgm:prSet/>
      <dgm:spPr/>
      <dgm:t>
        <a:bodyPr/>
        <a:lstStyle/>
        <a:p>
          <a:endParaRPr lang="en-US"/>
        </a:p>
      </dgm:t>
    </dgm:pt>
    <dgm:pt modelId="{4AD08778-37AB-4343-8E30-109720198C37}" type="sibTrans" cxnId="{F5C1BEF7-E3E0-4C08-A5AE-379FDCC28635}">
      <dgm:prSet/>
      <dgm:spPr/>
      <dgm:t>
        <a:bodyPr/>
        <a:lstStyle/>
        <a:p>
          <a:endParaRPr lang="en-US"/>
        </a:p>
      </dgm:t>
    </dgm:pt>
    <dgm:pt modelId="{2EE4276D-484D-4E94-8681-8FFE5FC4B2B8}">
      <dgm:prSet/>
      <dgm:spPr/>
      <dgm:t>
        <a:bodyPr/>
        <a:lstStyle/>
        <a:p>
          <a:r>
            <a:rPr lang="en-US"/>
            <a:t>Understand</a:t>
          </a:r>
        </a:p>
      </dgm:t>
    </dgm:pt>
    <dgm:pt modelId="{FF83644D-FCBB-4251-AF44-3900BC2650DC}" type="parTrans" cxnId="{C0D6E3A4-192B-40F9-B3E8-A03C04E25150}">
      <dgm:prSet/>
      <dgm:spPr/>
      <dgm:t>
        <a:bodyPr/>
        <a:lstStyle/>
        <a:p>
          <a:endParaRPr lang="en-US"/>
        </a:p>
      </dgm:t>
    </dgm:pt>
    <dgm:pt modelId="{31F93627-AFE3-4205-BEE6-251C052D870F}" type="sibTrans" cxnId="{C0D6E3A4-192B-40F9-B3E8-A03C04E25150}">
      <dgm:prSet/>
      <dgm:spPr/>
      <dgm:t>
        <a:bodyPr/>
        <a:lstStyle/>
        <a:p>
          <a:endParaRPr lang="en-US"/>
        </a:p>
      </dgm:t>
    </dgm:pt>
    <dgm:pt modelId="{AD409F85-242B-49D6-B3EF-01F009BCE4B6}">
      <dgm:prSet/>
      <dgm:spPr/>
      <dgm:t>
        <a:bodyPr/>
        <a:lstStyle/>
        <a:p>
          <a:r>
            <a:rPr lang="en-US"/>
            <a:t>Understand Housing First principles and their application.</a:t>
          </a:r>
        </a:p>
      </dgm:t>
    </dgm:pt>
    <dgm:pt modelId="{F39C341F-91E8-4699-9375-EA1051A440B6}" type="parTrans" cxnId="{0403BD88-5A2A-49C5-8BF6-DE1F4576BF77}">
      <dgm:prSet/>
      <dgm:spPr/>
      <dgm:t>
        <a:bodyPr/>
        <a:lstStyle/>
        <a:p>
          <a:endParaRPr lang="en-US"/>
        </a:p>
      </dgm:t>
    </dgm:pt>
    <dgm:pt modelId="{446F918D-08F7-4369-ACA1-6A86AA188726}" type="sibTrans" cxnId="{0403BD88-5A2A-49C5-8BF6-DE1F4576BF77}">
      <dgm:prSet/>
      <dgm:spPr/>
      <dgm:t>
        <a:bodyPr/>
        <a:lstStyle/>
        <a:p>
          <a:endParaRPr lang="en-US"/>
        </a:p>
      </dgm:t>
    </dgm:pt>
    <dgm:pt modelId="{816122C8-B625-41D0-A48F-DDC20F3A13A7}">
      <dgm:prSet/>
      <dgm:spPr/>
      <dgm:t>
        <a:bodyPr/>
        <a:lstStyle/>
        <a:p>
          <a:r>
            <a:rPr lang="en-US"/>
            <a:t>Develop</a:t>
          </a:r>
        </a:p>
      </dgm:t>
    </dgm:pt>
    <dgm:pt modelId="{19ACC760-43C3-47E8-9822-FD78560AA280}" type="parTrans" cxnId="{04308BA6-6A6E-447E-A614-F0234958B26C}">
      <dgm:prSet/>
      <dgm:spPr/>
      <dgm:t>
        <a:bodyPr/>
        <a:lstStyle/>
        <a:p>
          <a:endParaRPr lang="en-US"/>
        </a:p>
      </dgm:t>
    </dgm:pt>
    <dgm:pt modelId="{AFC3DA26-1350-4124-99DD-258EE9197E1C}" type="sibTrans" cxnId="{04308BA6-6A6E-447E-A614-F0234958B26C}">
      <dgm:prSet/>
      <dgm:spPr/>
      <dgm:t>
        <a:bodyPr/>
        <a:lstStyle/>
        <a:p>
          <a:endParaRPr lang="en-US"/>
        </a:p>
      </dgm:t>
    </dgm:pt>
    <dgm:pt modelId="{DE057871-B20D-401F-855E-1027EE965DC7}">
      <dgm:prSet/>
      <dgm:spPr/>
      <dgm:t>
        <a:bodyPr/>
        <a:lstStyle/>
        <a:p>
          <a:r>
            <a:rPr lang="en-US"/>
            <a:t>Develop tailored housing plans based on client preferences.</a:t>
          </a:r>
        </a:p>
      </dgm:t>
    </dgm:pt>
    <dgm:pt modelId="{8349819F-C598-4A5F-B75D-01B3BF06DD07}" type="parTrans" cxnId="{6D3EDA99-3590-4951-8D13-A641CDDA2923}">
      <dgm:prSet/>
      <dgm:spPr/>
      <dgm:t>
        <a:bodyPr/>
        <a:lstStyle/>
        <a:p>
          <a:endParaRPr lang="en-US"/>
        </a:p>
      </dgm:t>
    </dgm:pt>
    <dgm:pt modelId="{992E5902-1FB1-4E52-B0CA-3CC563F9AC74}" type="sibTrans" cxnId="{6D3EDA99-3590-4951-8D13-A641CDDA2923}">
      <dgm:prSet/>
      <dgm:spPr/>
      <dgm:t>
        <a:bodyPr/>
        <a:lstStyle/>
        <a:p>
          <a:endParaRPr lang="en-US"/>
        </a:p>
      </dgm:t>
    </dgm:pt>
    <dgm:pt modelId="{48C4B1A3-CDBC-4E84-9DBA-0DFA2DF85AAB}">
      <dgm:prSet/>
      <dgm:spPr/>
      <dgm:t>
        <a:bodyPr/>
        <a:lstStyle/>
        <a:p>
          <a:r>
            <a:rPr lang="en-US"/>
            <a:t>Connect</a:t>
          </a:r>
        </a:p>
      </dgm:t>
    </dgm:pt>
    <dgm:pt modelId="{E0533F6C-B3A7-49F2-B631-7FC7CACF846D}" type="parTrans" cxnId="{931A65C2-3C48-4AC4-A9F0-91945B0A0CF9}">
      <dgm:prSet/>
      <dgm:spPr/>
      <dgm:t>
        <a:bodyPr/>
        <a:lstStyle/>
        <a:p>
          <a:endParaRPr lang="en-US"/>
        </a:p>
      </dgm:t>
    </dgm:pt>
    <dgm:pt modelId="{5137C0FD-9B85-4130-8F6C-CE0D4DAA5E45}" type="sibTrans" cxnId="{931A65C2-3C48-4AC4-A9F0-91945B0A0CF9}">
      <dgm:prSet/>
      <dgm:spPr/>
      <dgm:t>
        <a:bodyPr/>
        <a:lstStyle/>
        <a:p>
          <a:endParaRPr lang="en-US"/>
        </a:p>
      </dgm:t>
    </dgm:pt>
    <dgm:pt modelId="{B1337EE7-9FAF-424D-AF2A-7274BBF091C6}">
      <dgm:prSet/>
      <dgm:spPr/>
      <dgm:t>
        <a:bodyPr/>
        <a:lstStyle/>
        <a:p>
          <a:r>
            <a:rPr lang="en-US"/>
            <a:t>Connect clients to housing resources and supportive services.</a:t>
          </a:r>
        </a:p>
      </dgm:t>
    </dgm:pt>
    <dgm:pt modelId="{7550F124-447E-4D50-AC17-6C463E8D9936}" type="parTrans" cxnId="{FCCBDF5E-5D59-4BD8-A15A-EFAC0C8A2951}">
      <dgm:prSet/>
      <dgm:spPr/>
      <dgm:t>
        <a:bodyPr/>
        <a:lstStyle/>
        <a:p>
          <a:endParaRPr lang="en-US"/>
        </a:p>
      </dgm:t>
    </dgm:pt>
    <dgm:pt modelId="{4FAFB609-E27D-4AA7-81B4-6EC88EC6B16F}" type="sibTrans" cxnId="{FCCBDF5E-5D59-4BD8-A15A-EFAC0C8A2951}">
      <dgm:prSet/>
      <dgm:spPr/>
      <dgm:t>
        <a:bodyPr/>
        <a:lstStyle/>
        <a:p>
          <a:endParaRPr lang="en-US"/>
        </a:p>
      </dgm:t>
    </dgm:pt>
    <dgm:pt modelId="{92E30455-2456-4015-A6C7-4D19D0EA12FE}">
      <dgm:prSet/>
      <dgm:spPr/>
      <dgm:t>
        <a:bodyPr/>
        <a:lstStyle/>
        <a:p>
          <a:r>
            <a:rPr lang="en-US"/>
            <a:t>Employ</a:t>
          </a:r>
        </a:p>
      </dgm:t>
    </dgm:pt>
    <dgm:pt modelId="{6B87333B-9193-462C-A9CF-F67B65DED98F}" type="parTrans" cxnId="{08B36C0D-5119-4BE7-BC26-24C544D2171E}">
      <dgm:prSet/>
      <dgm:spPr/>
      <dgm:t>
        <a:bodyPr/>
        <a:lstStyle/>
        <a:p>
          <a:endParaRPr lang="en-US"/>
        </a:p>
      </dgm:t>
    </dgm:pt>
    <dgm:pt modelId="{0FF80707-B8D4-40EC-8D26-845287870A6C}" type="sibTrans" cxnId="{08B36C0D-5119-4BE7-BC26-24C544D2171E}">
      <dgm:prSet/>
      <dgm:spPr/>
      <dgm:t>
        <a:bodyPr/>
        <a:lstStyle/>
        <a:p>
          <a:endParaRPr lang="en-US"/>
        </a:p>
      </dgm:t>
    </dgm:pt>
    <dgm:pt modelId="{FD6AC6E2-8F01-4349-BE77-6B0B5D696C5D}">
      <dgm:prSet/>
      <dgm:spPr/>
      <dgm:t>
        <a:bodyPr/>
        <a:lstStyle/>
        <a:p>
          <a:r>
            <a:rPr lang="en-US"/>
            <a:t>Employ crisis intervention strategies to support clients.</a:t>
          </a:r>
        </a:p>
      </dgm:t>
    </dgm:pt>
    <dgm:pt modelId="{55477BC6-8521-4859-932E-EFCE7DA9979F}" type="parTrans" cxnId="{4A43F47C-DD62-4997-A952-711E551ABE2D}">
      <dgm:prSet/>
      <dgm:spPr/>
      <dgm:t>
        <a:bodyPr/>
        <a:lstStyle/>
        <a:p>
          <a:endParaRPr lang="en-US"/>
        </a:p>
      </dgm:t>
    </dgm:pt>
    <dgm:pt modelId="{02D327DD-348A-48C6-B39F-4A8D4FA851F6}" type="sibTrans" cxnId="{4A43F47C-DD62-4997-A952-711E551ABE2D}">
      <dgm:prSet/>
      <dgm:spPr/>
      <dgm:t>
        <a:bodyPr/>
        <a:lstStyle/>
        <a:p>
          <a:endParaRPr lang="en-US"/>
        </a:p>
      </dgm:t>
    </dgm:pt>
    <dgm:pt modelId="{3E4095E9-9FE2-4CC0-A6EB-C46847F72126}">
      <dgm:prSet/>
      <dgm:spPr/>
      <dgm:t>
        <a:bodyPr/>
        <a:lstStyle/>
        <a:p>
          <a:r>
            <a:rPr lang="en-US"/>
            <a:t>Foster</a:t>
          </a:r>
        </a:p>
      </dgm:t>
    </dgm:pt>
    <dgm:pt modelId="{15648AFE-33BF-424D-A1F1-6BCEF1ED5C92}" type="parTrans" cxnId="{C8F1E3E8-BEBA-4248-8C49-3A55564F5DF4}">
      <dgm:prSet/>
      <dgm:spPr/>
      <dgm:t>
        <a:bodyPr/>
        <a:lstStyle/>
        <a:p>
          <a:endParaRPr lang="en-US"/>
        </a:p>
      </dgm:t>
    </dgm:pt>
    <dgm:pt modelId="{1187038C-A62D-4DB0-93B9-24568FA5B43F}" type="sibTrans" cxnId="{C8F1E3E8-BEBA-4248-8C49-3A55564F5DF4}">
      <dgm:prSet/>
      <dgm:spPr/>
      <dgm:t>
        <a:bodyPr/>
        <a:lstStyle/>
        <a:p>
          <a:endParaRPr lang="en-US"/>
        </a:p>
      </dgm:t>
    </dgm:pt>
    <dgm:pt modelId="{13781918-C24B-46F1-9256-FF5BF8DF8AD6}">
      <dgm:prSet/>
      <dgm:spPr/>
      <dgm:t>
        <a:bodyPr/>
        <a:lstStyle/>
        <a:p>
          <a:r>
            <a:rPr lang="en-US"/>
            <a:t>Foster collaboration with local agencies and service providers.</a:t>
          </a:r>
        </a:p>
      </dgm:t>
    </dgm:pt>
    <dgm:pt modelId="{4AF011BC-67CC-4D5B-A542-DCAF1D847B57}" type="parTrans" cxnId="{6CE3E74E-02E1-4128-B58E-4D16B65161CB}">
      <dgm:prSet/>
      <dgm:spPr/>
      <dgm:t>
        <a:bodyPr/>
        <a:lstStyle/>
        <a:p>
          <a:endParaRPr lang="en-US"/>
        </a:p>
      </dgm:t>
    </dgm:pt>
    <dgm:pt modelId="{ED962335-583C-4690-9BFD-71DDCDC64258}" type="sibTrans" cxnId="{6CE3E74E-02E1-4128-B58E-4D16B65161CB}">
      <dgm:prSet/>
      <dgm:spPr/>
      <dgm:t>
        <a:bodyPr/>
        <a:lstStyle/>
        <a:p>
          <a:endParaRPr lang="en-US"/>
        </a:p>
      </dgm:t>
    </dgm:pt>
    <dgm:pt modelId="{9BB9FA42-AE6D-4034-B30D-E854E6AAB78F}">
      <dgm:prSet/>
      <dgm:spPr/>
      <dgm:t>
        <a:bodyPr/>
        <a:lstStyle/>
        <a:p>
          <a:r>
            <a:rPr lang="en-US"/>
            <a:t>Measure and Evaluate</a:t>
          </a:r>
        </a:p>
      </dgm:t>
    </dgm:pt>
    <dgm:pt modelId="{88F77D2F-0DDE-4893-9803-9B8D732D56D1}" type="parTrans" cxnId="{14B5082D-EA3F-42FC-BF79-268B7F346DF9}">
      <dgm:prSet/>
      <dgm:spPr/>
      <dgm:t>
        <a:bodyPr/>
        <a:lstStyle/>
        <a:p>
          <a:endParaRPr lang="en-US"/>
        </a:p>
      </dgm:t>
    </dgm:pt>
    <dgm:pt modelId="{0BD7F2C0-9EA2-4FDC-B113-3EB02EAD37BA}" type="sibTrans" cxnId="{14B5082D-EA3F-42FC-BF79-268B7F346DF9}">
      <dgm:prSet/>
      <dgm:spPr/>
      <dgm:t>
        <a:bodyPr/>
        <a:lstStyle/>
        <a:p>
          <a:endParaRPr lang="en-US"/>
        </a:p>
      </dgm:t>
    </dgm:pt>
    <dgm:pt modelId="{8F77745A-70F0-4C6C-86A9-01612A8A67CA}">
      <dgm:prSet/>
      <dgm:spPr/>
      <dgm:t>
        <a:bodyPr/>
        <a:lstStyle/>
        <a:p>
          <a:r>
            <a:rPr lang="en-US"/>
            <a:t>Measure and evaluate outcomes of case management efforts.</a:t>
          </a:r>
        </a:p>
      </dgm:t>
    </dgm:pt>
    <dgm:pt modelId="{EF1F260F-BCB6-4E29-B6B1-3B94FA61450D}" type="parTrans" cxnId="{B82E30AF-E562-4675-A17C-14CCED031829}">
      <dgm:prSet/>
      <dgm:spPr/>
      <dgm:t>
        <a:bodyPr/>
        <a:lstStyle/>
        <a:p>
          <a:endParaRPr lang="en-US"/>
        </a:p>
      </dgm:t>
    </dgm:pt>
    <dgm:pt modelId="{483DD282-6743-4101-8D57-B5411FF0CB9A}" type="sibTrans" cxnId="{B82E30AF-E562-4675-A17C-14CCED031829}">
      <dgm:prSet/>
      <dgm:spPr/>
      <dgm:t>
        <a:bodyPr/>
        <a:lstStyle/>
        <a:p>
          <a:endParaRPr lang="en-US"/>
        </a:p>
      </dgm:t>
    </dgm:pt>
    <dgm:pt modelId="{97706A26-0B87-4E20-86A0-16EBB1821C2E}">
      <dgm:prSet/>
      <dgm:spPr/>
      <dgm:t>
        <a:bodyPr/>
        <a:lstStyle/>
        <a:p>
          <a:r>
            <a:rPr lang="en-US"/>
            <a:t>Apply</a:t>
          </a:r>
        </a:p>
      </dgm:t>
    </dgm:pt>
    <dgm:pt modelId="{3FD45BD3-9E05-4739-A7DE-BFC6C0E181A9}" type="parTrans" cxnId="{AFB5D762-527F-4C79-8B98-8F8A16056550}">
      <dgm:prSet/>
      <dgm:spPr/>
      <dgm:t>
        <a:bodyPr/>
        <a:lstStyle/>
        <a:p>
          <a:endParaRPr lang="en-US"/>
        </a:p>
      </dgm:t>
    </dgm:pt>
    <dgm:pt modelId="{CA1E3057-F623-4364-B227-0FA7B4041C27}" type="sibTrans" cxnId="{AFB5D762-527F-4C79-8B98-8F8A16056550}">
      <dgm:prSet/>
      <dgm:spPr/>
      <dgm:t>
        <a:bodyPr/>
        <a:lstStyle/>
        <a:p>
          <a:endParaRPr lang="en-US"/>
        </a:p>
      </dgm:t>
    </dgm:pt>
    <dgm:pt modelId="{386CF0EC-C77F-4E84-9A12-976EBEBD8DB8}">
      <dgm:prSet/>
      <dgm:spPr/>
      <dgm:t>
        <a:bodyPr/>
        <a:lstStyle/>
        <a:p>
          <a:r>
            <a:rPr lang="en-US"/>
            <a:t>Apply cultural competency and ethical practices. </a:t>
          </a:r>
        </a:p>
      </dgm:t>
    </dgm:pt>
    <dgm:pt modelId="{5F0157C8-00B0-459D-BB70-FE029761F31F}" type="parTrans" cxnId="{B285C191-75B9-4838-A965-9E7F4D3D8DD2}">
      <dgm:prSet/>
      <dgm:spPr/>
      <dgm:t>
        <a:bodyPr/>
        <a:lstStyle/>
        <a:p>
          <a:endParaRPr lang="en-US"/>
        </a:p>
      </dgm:t>
    </dgm:pt>
    <dgm:pt modelId="{C63F8F50-077E-46B0-A6FB-AB7AEF38C356}" type="sibTrans" cxnId="{B285C191-75B9-4838-A965-9E7F4D3D8DD2}">
      <dgm:prSet/>
      <dgm:spPr/>
      <dgm:t>
        <a:bodyPr/>
        <a:lstStyle/>
        <a:p>
          <a:endParaRPr lang="en-US"/>
        </a:p>
      </dgm:t>
    </dgm:pt>
    <dgm:pt modelId="{19288645-5DDF-4278-8B8D-F9503282EB3B}" type="pres">
      <dgm:prSet presAssocID="{DBE2DD58-13B9-40F4-9BD2-740ACFFCF37F}" presName="Name0" presStyleCnt="0">
        <dgm:presLayoutVars>
          <dgm:dir/>
          <dgm:animLvl val="lvl"/>
          <dgm:resizeHandles val="exact"/>
        </dgm:presLayoutVars>
      </dgm:prSet>
      <dgm:spPr/>
    </dgm:pt>
    <dgm:pt modelId="{CE2277A2-A974-4296-BE04-81C778C76095}" type="pres">
      <dgm:prSet presAssocID="{6B2B4D7A-2C11-49C5-862B-FDEB7F682963}" presName="linNode" presStyleCnt="0"/>
      <dgm:spPr/>
    </dgm:pt>
    <dgm:pt modelId="{ADEEE921-6994-4E8A-A24E-36D2B202D9DD}" type="pres">
      <dgm:prSet presAssocID="{6B2B4D7A-2C11-49C5-862B-FDEB7F682963}" presName="parentText" presStyleLbl="node1" presStyleIdx="0" presStyleCnt="8">
        <dgm:presLayoutVars>
          <dgm:chMax val="1"/>
          <dgm:bulletEnabled val="1"/>
        </dgm:presLayoutVars>
      </dgm:prSet>
      <dgm:spPr/>
    </dgm:pt>
    <dgm:pt modelId="{366FE81A-4E07-427B-BD49-A34F3795695A}" type="pres">
      <dgm:prSet presAssocID="{6B2B4D7A-2C11-49C5-862B-FDEB7F682963}" presName="descendantText" presStyleLbl="alignAccFollowNode1" presStyleIdx="0" presStyleCnt="8">
        <dgm:presLayoutVars>
          <dgm:bulletEnabled val="1"/>
        </dgm:presLayoutVars>
      </dgm:prSet>
      <dgm:spPr/>
    </dgm:pt>
    <dgm:pt modelId="{A7F99205-D5F0-4D06-8459-06B35FD8FC0F}" type="pres">
      <dgm:prSet presAssocID="{AE9481C5-A31B-457D-BABB-D0865495AB6C}" presName="sp" presStyleCnt="0"/>
      <dgm:spPr/>
    </dgm:pt>
    <dgm:pt modelId="{6435FFC6-3CC2-4834-BAC2-FBD134BF9812}" type="pres">
      <dgm:prSet presAssocID="{2EE4276D-484D-4E94-8681-8FFE5FC4B2B8}" presName="linNode" presStyleCnt="0"/>
      <dgm:spPr/>
    </dgm:pt>
    <dgm:pt modelId="{79484D98-B52C-44F8-8208-03A88B78C5DF}" type="pres">
      <dgm:prSet presAssocID="{2EE4276D-484D-4E94-8681-8FFE5FC4B2B8}" presName="parentText" presStyleLbl="node1" presStyleIdx="1" presStyleCnt="8">
        <dgm:presLayoutVars>
          <dgm:chMax val="1"/>
          <dgm:bulletEnabled val="1"/>
        </dgm:presLayoutVars>
      </dgm:prSet>
      <dgm:spPr/>
    </dgm:pt>
    <dgm:pt modelId="{5BE1EF9B-932C-4905-9D67-70953E78B08A}" type="pres">
      <dgm:prSet presAssocID="{2EE4276D-484D-4E94-8681-8FFE5FC4B2B8}" presName="descendantText" presStyleLbl="alignAccFollowNode1" presStyleIdx="1" presStyleCnt="8">
        <dgm:presLayoutVars>
          <dgm:bulletEnabled val="1"/>
        </dgm:presLayoutVars>
      </dgm:prSet>
      <dgm:spPr/>
    </dgm:pt>
    <dgm:pt modelId="{8448E652-07A3-489C-BB0F-631F8DEB5380}" type="pres">
      <dgm:prSet presAssocID="{31F93627-AFE3-4205-BEE6-251C052D870F}" presName="sp" presStyleCnt="0"/>
      <dgm:spPr/>
    </dgm:pt>
    <dgm:pt modelId="{0DD46B8F-26A7-448A-BCE0-30AF676EBAB8}" type="pres">
      <dgm:prSet presAssocID="{816122C8-B625-41D0-A48F-DDC20F3A13A7}" presName="linNode" presStyleCnt="0"/>
      <dgm:spPr/>
    </dgm:pt>
    <dgm:pt modelId="{B41E3096-56CF-4B6E-9C30-95F741873866}" type="pres">
      <dgm:prSet presAssocID="{816122C8-B625-41D0-A48F-DDC20F3A13A7}" presName="parentText" presStyleLbl="node1" presStyleIdx="2" presStyleCnt="8">
        <dgm:presLayoutVars>
          <dgm:chMax val="1"/>
          <dgm:bulletEnabled val="1"/>
        </dgm:presLayoutVars>
      </dgm:prSet>
      <dgm:spPr/>
    </dgm:pt>
    <dgm:pt modelId="{61ED7774-EBF4-45E7-A561-B7DC81F50A79}" type="pres">
      <dgm:prSet presAssocID="{816122C8-B625-41D0-A48F-DDC20F3A13A7}" presName="descendantText" presStyleLbl="alignAccFollowNode1" presStyleIdx="2" presStyleCnt="8">
        <dgm:presLayoutVars>
          <dgm:bulletEnabled val="1"/>
        </dgm:presLayoutVars>
      </dgm:prSet>
      <dgm:spPr/>
    </dgm:pt>
    <dgm:pt modelId="{5AB843FC-18A3-4FA9-8F29-B201A65E88E9}" type="pres">
      <dgm:prSet presAssocID="{AFC3DA26-1350-4124-99DD-258EE9197E1C}" presName="sp" presStyleCnt="0"/>
      <dgm:spPr/>
    </dgm:pt>
    <dgm:pt modelId="{31257290-D4C6-4792-8ED3-AD8E11404E6C}" type="pres">
      <dgm:prSet presAssocID="{48C4B1A3-CDBC-4E84-9DBA-0DFA2DF85AAB}" presName="linNode" presStyleCnt="0"/>
      <dgm:spPr/>
    </dgm:pt>
    <dgm:pt modelId="{21004A9C-3150-4085-9864-09ACDCD54347}" type="pres">
      <dgm:prSet presAssocID="{48C4B1A3-CDBC-4E84-9DBA-0DFA2DF85AAB}" presName="parentText" presStyleLbl="node1" presStyleIdx="3" presStyleCnt="8">
        <dgm:presLayoutVars>
          <dgm:chMax val="1"/>
          <dgm:bulletEnabled val="1"/>
        </dgm:presLayoutVars>
      </dgm:prSet>
      <dgm:spPr/>
    </dgm:pt>
    <dgm:pt modelId="{05CF6C48-B1CB-47D2-A293-35893A4DAF2B}" type="pres">
      <dgm:prSet presAssocID="{48C4B1A3-CDBC-4E84-9DBA-0DFA2DF85AAB}" presName="descendantText" presStyleLbl="alignAccFollowNode1" presStyleIdx="3" presStyleCnt="8">
        <dgm:presLayoutVars>
          <dgm:bulletEnabled val="1"/>
        </dgm:presLayoutVars>
      </dgm:prSet>
      <dgm:spPr/>
    </dgm:pt>
    <dgm:pt modelId="{5D0E0B77-9D71-421E-BD76-31B6F0BBF45C}" type="pres">
      <dgm:prSet presAssocID="{5137C0FD-9B85-4130-8F6C-CE0D4DAA5E45}" presName="sp" presStyleCnt="0"/>
      <dgm:spPr/>
    </dgm:pt>
    <dgm:pt modelId="{CB2AFA19-5782-4F93-BEA6-8B34D72BF6C7}" type="pres">
      <dgm:prSet presAssocID="{92E30455-2456-4015-A6C7-4D19D0EA12FE}" presName="linNode" presStyleCnt="0"/>
      <dgm:spPr/>
    </dgm:pt>
    <dgm:pt modelId="{497C8549-F7D4-49F8-A44B-A2CCCCF4837C}" type="pres">
      <dgm:prSet presAssocID="{92E30455-2456-4015-A6C7-4D19D0EA12FE}" presName="parentText" presStyleLbl="node1" presStyleIdx="4" presStyleCnt="8">
        <dgm:presLayoutVars>
          <dgm:chMax val="1"/>
          <dgm:bulletEnabled val="1"/>
        </dgm:presLayoutVars>
      </dgm:prSet>
      <dgm:spPr/>
    </dgm:pt>
    <dgm:pt modelId="{F4AA4D52-6EC3-441F-8937-2CA54B8F1F12}" type="pres">
      <dgm:prSet presAssocID="{92E30455-2456-4015-A6C7-4D19D0EA12FE}" presName="descendantText" presStyleLbl="alignAccFollowNode1" presStyleIdx="4" presStyleCnt="8">
        <dgm:presLayoutVars>
          <dgm:bulletEnabled val="1"/>
        </dgm:presLayoutVars>
      </dgm:prSet>
      <dgm:spPr/>
    </dgm:pt>
    <dgm:pt modelId="{9729955A-D0E3-4D72-B0CE-7EC2FBE5CE90}" type="pres">
      <dgm:prSet presAssocID="{0FF80707-B8D4-40EC-8D26-845287870A6C}" presName="sp" presStyleCnt="0"/>
      <dgm:spPr/>
    </dgm:pt>
    <dgm:pt modelId="{939A79B3-7680-41CB-9BBB-82838B09B66A}" type="pres">
      <dgm:prSet presAssocID="{3E4095E9-9FE2-4CC0-A6EB-C46847F72126}" presName="linNode" presStyleCnt="0"/>
      <dgm:spPr/>
    </dgm:pt>
    <dgm:pt modelId="{962279B8-4C51-4DBE-8BA0-F4AFE46E5B06}" type="pres">
      <dgm:prSet presAssocID="{3E4095E9-9FE2-4CC0-A6EB-C46847F72126}" presName="parentText" presStyleLbl="node1" presStyleIdx="5" presStyleCnt="8">
        <dgm:presLayoutVars>
          <dgm:chMax val="1"/>
          <dgm:bulletEnabled val="1"/>
        </dgm:presLayoutVars>
      </dgm:prSet>
      <dgm:spPr/>
    </dgm:pt>
    <dgm:pt modelId="{E2D78E87-919F-4051-9DDE-68AA0F9EEB78}" type="pres">
      <dgm:prSet presAssocID="{3E4095E9-9FE2-4CC0-A6EB-C46847F72126}" presName="descendantText" presStyleLbl="alignAccFollowNode1" presStyleIdx="5" presStyleCnt="8">
        <dgm:presLayoutVars>
          <dgm:bulletEnabled val="1"/>
        </dgm:presLayoutVars>
      </dgm:prSet>
      <dgm:spPr/>
    </dgm:pt>
    <dgm:pt modelId="{23325B95-EEEC-4863-A1AF-3E19EF23DBBE}" type="pres">
      <dgm:prSet presAssocID="{1187038C-A62D-4DB0-93B9-24568FA5B43F}" presName="sp" presStyleCnt="0"/>
      <dgm:spPr/>
    </dgm:pt>
    <dgm:pt modelId="{70B936FA-5F73-4F85-9E61-080D60A57CDF}" type="pres">
      <dgm:prSet presAssocID="{9BB9FA42-AE6D-4034-B30D-E854E6AAB78F}" presName="linNode" presStyleCnt="0"/>
      <dgm:spPr/>
    </dgm:pt>
    <dgm:pt modelId="{88958F6D-E1BA-46D6-B5DF-AC815A7D88BF}" type="pres">
      <dgm:prSet presAssocID="{9BB9FA42-AE6D-4034-B30D-E854E6AAB78F}" presName="parentText" presStyleLbl="node1" presStyleIdx="6" presStyleCnt="8">
        <dgm:presLayoutVars>
          <dgm:chMax val="1"/>
          <dgm:bulletEnabled val="1"/>
        </dgm:presLayoutVars>
      </dgm:prSet>
      <dgm:spPr/>
    </dgm:pt>
    <dgm:pt modelId="{1A5A524F-F170-41AD-8151-E6312E00350F}" type="pres">
      <dgm:prSet presAssocID="{9BB9FA42-AE6D-4034-B30D-E854E6AAB78F}" presName="descendantText" presStyleLbl="alignAccFollowNode1" presStyleIdx="6" presStyleCnt="8">
        <dgm:presLayoutVars>
          <dgm:bulletEnabled val="1"/>
        </dgm:presLayoutVars>
      </dgm:prSet>
      <dgm:spPr/>
    </dgm:pt>
    <dgm:pt modelId="{4810BB59-E4D0-4DDA-A32E-09DC0B222B52}" type="pres">
      <dgm:prSet presAssocID="{0BD7F2C0-9EA2-4FDC-B113-3EB02EAD37BA}" presName="sp" presStyleCnt="0"/>
      <dgm:spPr/>
    </dgm:pt>
    <dgm:pt modelId="{513BBAC2-AEC7-4B50-8821-2EC3569E969B}" type="pres">
      <dgm:prSet presAssocID="{97706A26-0B87-4E20-86A0-16EBB1821C2E}" presName="linNode" presStyleCnt="0"/>
      <dgm:spPr/>
    </dgm:pt>
    <dgm:pt modelId="{488AC414-7188-4437-9B4D-993090FFE619}" type="pres">
      <dgm:prSet presAssocID="{97706A26-0B87-4E20-86A0-16EBB1821C2E}" presName="parentText" presStyleLbl="node1" presStyleIdx="7" presStyleCnt="8">
        <dgm:presLayoutVars>
          <dgm:chMax val="1"/>
          <dgm:bulletEnabled val="1"/>
        </dgm:presLayoutVars>
      </dgm:prSet>
      <dgm:spPr/>
    </dgm:pt>
    <dgm:pt modelId="{1358ED5C-DD91-43ED-917E-93496C6335EB}" type="pres">
      <dgm:prSet presAssocID="{97706A26-0B87-4E20-86A0-16EBB1821C2E}" presName="descendantText" presStyleLbl="alignAccFollowNode1" presStyleIdx="7" presStyleCnt="8">
        <dgm:presLayoutVars>
          <dgm:bulletEnabled val="1"/>
        </dgm:presLayoutVars>
      </dgm:prSet>
      <dgm:spPr/>
    </dgm:pt>
  </dgm:ptLst>
  <dgm:cxnLst>
    <dgm:cxn modelId="{08B36C0D-5119-4BE7-BC26-24C544D2171E}" srcId="{DBE2DD58-13B9-40F4-9BD2-740ACFFCF37F}" destId="{92E30455-2456-4015-A6C7-4D19D0EA12FE}" srcOrd="4" destOrd="0" parTransId="{6B87333B-9193-462C-A9CF-F67B65DED98F}" sibTransId="{0FF80707-B8D4-40EC-8D26-845287870A6C}"/>
    <dgm:cxn modelId="{2186C315-F48C-4EDA-9AA3-7934FC90B4E2}" srcId="{DBE2DD58-13B9-40F4-9BD2-740ACFFCF37F}" destId="{6B2B4D7A-2C11-49C5-862B-FDEB7F682963}" srcOrd="0" destOrd="0" parTransId="{409B2AFC-C083-4DAA-8D93-CDD2B5DF84BC}" sibTransId="{AE9481C5-A31B-457D-BABB-D0865495AB6C}"/>
    <dgm:cxn modelId="{660AE017-0EA2-4B58-B153-62985971C534}" type="presOf" srcId="{FD6AC6E2-8F01-4349-BE77-6B0B5D696C5D}" destId="{F4AA4D52-6EC3-441F-8937-2CA54B8F1F12}" srcOrd="0" destOrd="0" presId="urn:microsoft.com/office/officeart/2005/8/layout/vList5"/>
    <dgm:cxn modelId="{90D4121A-F648-48C7-8E9D-D40292966A5B}" type="presOf" srcId="{9BB9FA42-AE6D-4034-B30D-E854E6AAB78F}" destId="{88958F6D-E1BA-46D6-B5DF-AC815A7D88BF}" srcOrd="0" destOrd="0" presId="urn:microsoft.com/office/officeart/2005/8/layout/vList5"/>
    <dgm:cxn modelId="{18D0011C-FA7B-4E05-9C1E-C68B2A2CD5DD}" type="presOf" srcId="{DE057871-B20D-401F-855E-1027EE965DC7}" destId="{61ED7774-EBF4-45E7-A561-B7DC81F50A79}" srcOrd="0" destOrd="0" presId="urn:microsoft.com/office/officeart/2005/8/layout/vList5"/>
    <dgm:cxn modelId="{1AD3201F-BC57-4DCB-800F-2B2B0AAB532A}" type="presOf" srcId="{3E4095E9-9FE2-4CC0-A6EB-C46847F72126}" destId="{962279B8-4C51-4DBE-8BA0-F4AFE46E5B06}" srcOrd="0" destOrd="0" presId="urn:microsoft.com/office/officeart/2005/8/layout/vList5"/>
    <dgm:cxn modelId="{39C99D21-C279-4914-9FC8-43B6B8C8D855}" type="presOf" srcId="{816122C8-B625-41D0-A48F-DDC20F3A13A7}" destId="{B41E3096-56CF-4B6E-9C30-95F741873866}" srcOrd="0" destOrd="0" presId="urn:microsoft.com/office/officeart/2005/8/layout/vList5"/>
    <dgm:cxn modelId="{14B5082D-EA3F-42FC-BF79-268B7F346DF9}" srcId="{DBE2DD58-13B9-40F4-9BD2-740ACFFCF37F}" destId="{9BB9FA42-AE6D-4034-B30D-E854E6AAB78F}" srcOrd="6" destOrd="0" parTransId="{88F77D2F-0DDE-4893-9803-9B8D732D56D1}" sibTransId="{0BD7F2C0-9EA2-4FDC-B113-3EB02EAD37BA}"/>
    <dgm:cxn modelId="{FCCBDF5E-5D59-4BD8-A15A-EFAC0C8A2951}" srcId="{48C4B1A3-CDBC-4E84-9DBA-0DFA2DF85AAB}" destId="{B1337EE7-9FAF-424D-AF2A-7274BBF091C6}" srcOrd="0" destOrd="0" parTransId="{7550F124-447E-4D50-AC17-6C463E8D9936}" sibTransId="{4FAFB609-E27D-4AA7-81B4-6EC88EC6B16F}"/>
    <dgm:cxn modelId="{AFB5D762-527F-4C79-8B98-8F8A16056550}" srcId="{DBE2DD58-13B9-40F4-9BD2-740ACFFCF37F}" destId="{97706A26-0B87-4E20-86A0-16EBB1821C2E}" srcOrd="7" destOrd="0" parTransId="{3FD45BD3-9E05-4739-A7DE-BFC6C0E181A9}" sibTransId="{CA1E3057-F623-4364-B227-0FA7B4041C27}"/>
    <dgm:cxn modelId="{A8F41D63-7A6C-4FFD-88C8-B51B53E2C025}" type="presOf" srcId="{13781918-C24B-46F1-9256-FF5BF8DF8AD6}" destId="{E2D78E87-919F-4051-9DDE-68AA0F9EEB78}" srcOrd="0" destOrd="0" presId="urn:microsoft.com/office/officeart/2005/8/layout/vList5"/>
    <dgm:cxn modelId="{C609F765-BFA3-4337-A0C3-9FB2486C5981}" type="presOf" srcId="{2EE4276D-484D-4E94-8681-8FFE5FC4B2B8}" destId="{79484D98-B52C-44F8-8208-03A88B78C5DF}" srcOrd="0" destOrd="0" presId="urn:microsoft.com/office/officeart/2005/8/layout/vList5"/>
    <dgm:cxn modelId="{6CE3E74E-02E1-4128-B58E-4D16B65161CB}" srcId="{3E4095E9-9FE2-4CC0-A6EB-C46847F72126}" destId="{13781918-C24B-46F1-9256-FF5BF8DF8AD6}" srcOrd="0" destOrd="0" parTransId="{4AF011BC-67CC-4D5B-A542-DCAF1D847B57}" sibTransId="{ED962335-583C-4690-9BFD-71DDCDC64258}"/>
    <dgm:cxn modelId="{4A43F47C-DD62-4997-A952-711E551ABE2D}" srcId="{92E30455-2456-4015-A6C7-4D19D0EA12FE}" destId="{FD6AC6E2-8F01-4349-BE77-6B0B5D696C5D}" srcOrd="0" destOrd="0" parTransId="{55477BC6-8521-4859-932E-EFCE7DA9979F}" sibTransId="{02D327DD-348A-48C6-B39F-4A8D4FA851F6}"/>
    <dgm:cxn modelId="{1C38CD7F-BCB5-457E-8F27-11A4744CEE1F}" type="presOf" srcId="{386CF0EC-C77F-4E84-9A12-976EBEBD8DB8}" destId="{1358ED5C-DD91-43ED-917E-93496C6335EB}" srcOrd="0" destOrd="0" presId="urn:microsoft.com/office/officeart/2005/8/layout/vList5"/>
    <dgm:cxn modelId="{0403BD88-5A2A-49C5-8BF6-DE1F4576BF77}" srcId="{2EE4276D-484D-4E94-8681-8FFE5FC4B2B8}" destId="{AD409F85-242B-49D6-B3EF-01F009BCE4B6}" srcOrd="0" destOrd="0" parTransId="{F39C341F-91E8-4699-9375-EA1051A440B6}" sibTransId="{446F918D-08F7-4369-ACA1-6A86AA188726}"/>
    <dgm:cxn modelId="{B285C191-75B9-4838-A965-9E7F4D3D8DD2}" srcId="{97706A26-0B87-4E20-86A0-16EBB1821C2E}" destId="{386CF0EC-C77F-4E84-9A12-976EBEBD8DB8}" srcOrd="0" destOrd="0" parTransId="{5F0157C8-00B0-459D-BB70-FE029761F31F}" sibTransId="{C63F8F50-077E-46B0-A6FB-AB7AEF38C356}"/>
    <dgm:cxn modelId="{6D3EDA99-3590-4951-8D13-A641CDDA2923}" srcId="{816122C8-B625-41D0-A48F-DDC20F3A13A7}" destId="{DE057871-B20D-401F-855E-1027EE965DC7}" srcOrd="0" destOrd="0" parTransId="{8349819F-C598-4A5F-B75D-01B3BF06DD07}" sibTransId="{992E5902-1FB1-4E52-B0CA-3CC563F9AC74}"/>
    <dgm:cxn modelId="{C0D6E3A4-192B-40F9-B3E8-A03C04E25150}" srcId="{DBE2DD58-13B9-40F4-9BD2-740ACFFCF37F}" destId="{2EE4276D-484D-4E94-8681-8FFE5FC4B2B8}" srcOrd="1" destOrd="0" parTransId="{FF83644D-FCBB-4251-AF44-3900BC2650DC}" sibTransId="{31F93627-AFE3-4205-BEE6-251C052D870F}"/>
    <dgm:cxn modelId="{04308BA6-6A6E-447E-A614-F0234958B26C}" srcId="{DBE2DD58-13B9-40F4-9BD2-740ACFFCF37F}" destId="{816122C8-B625-41D0-A48F-DDC20F3A13A7}" srcOrd="2" destOrd="0" parTransId="{19ACC760-43C3-47E8-9822-FD78560AA280}" sibTransId="{AFC3DA26-1350-4124-99DD-258EE9197E1C}"/>
    <dgm:cxn modelId="{B82E30AF-E562-4675-A17C-14CCED031829}" srcId="{9BB9FA42-AE6D-4034-B30D-E854E6AAB78F}" destId="{8F77745A-70F0-4C6C-86A9-01612A8A67CA}" srcOrd="0" destOrd="0" parTransId="{EF1F260F-BCB6-4E29-B6B1-3B94FA61450D}" sibTransId="{483DD282-6743-4101-8D57-B5411FF0CB9A}"/>
    <dgm:cxn modelId="{792412B6-063F-4C71-9E75-38A79DD13E89}" type="presOf" srcId="{8F77745A-70F0-4C6C-86A9-01612A8A67CA}" destId="{1A5A524F-F170-41AD-8151-E6312E00350F}" srcOrd="0" destOrd="0" presId="urn:microsoft.com/office/officeart/2005/8/layout/vList5"/>
    <dgm:cxn modelId="{7C7A9CB9-29AB-4F3D-8740-CC19B68C0836}" type="presOf" srcId="{6B2B4D7A-2C11-49C5-862B-FDEB7F682963}" destId="{ADEEE921-6994-4E8A-A24E-36D2B202D9DD}" srcOrd="0" destOrd="0" presId="urn:microsoft.com/office/officeart/2005/8/layout/vList5"/>
    <dgm:cxn modelId="{7AF07BBB-B9B3-48D6-9954-AD4A0F7144AF}" type="presOf" srcId="{97706A26-0B87-4E20-86A0-16EBB1821C2E}" destId="{488AC414-7188-4437-9B4D-993090FFE619}" srcOrd="0" destOrd="0" presId="urn:microsoft.com/office/officeart/2005/8/layout/vList5"/>
    <dgm:cxn modelId="{931A65C2-3C48-4AC4-A9F0-91945B0A0CF9}" srcId="{DBE2DD58-13B9-40F4-9BD2-740ACFFCF37F}" destId="{48C4B1A3-CDBC-4E84-9DBA-0DFA2DF85AAB}" srcOrd="3" destOrd="0" parTransId="{E0533F6C-B3A7-49F2-B631-7FC7CACF846D}" sibTransId="{5137C0FD-9B85-4130-8F6C-CE0D4DAA5E45}"/>
    <dgm:cxn modelId="{F9338BC5-F5AD-4D42-B5A2-B57249A7CB77}" type="presOf" srcId="{B1337EE7-9FAF-424D-AF2A-7274BBF091C6}" destId="{05CF6C48-B1CB-47D2-A293-35893A4DAF2B}" srcOrd="0" destOrd="0" presId="urn:microsoft.com/office/officeart/2005/8/layout/vList5"/>
    <dgm:cxn modelId="{CB2581CF-70F5-4357-A262-7241A4AA9996}" type="presOf" srcId="{AD409F85-242B-49D6-B3EF-01F009BCE4B6}" destId="{5BE1EF9B-932C-4905-9D67-70953E78B08A}" srcOrd="0" destOrd="0" presId="urn:microsoft.com/office/officeart/2005/8/layout/vList5"/>
    <dgm:cxn modelId="{7D65A6D7-ECA0-4E33-91E2-3D33BD505BEA}" type="presOf" srcId="{92E30455-2456-4015-A6C7-4D19D0EA12FE}" destId="{497C8549-F7D4-49F8-A44B-A2CCCCF4837C}" srcOrd="0" destOrd="0" presId="urn:microsoft.com/office/officeart/2005/8/layout/vList5"/>
    <dgm:cxn modelId="{1C00CFDC-9FF5-4C26-B283-EA773CC3E309}" type="presOf" srcId="{8B10EF52-DBCC-4195-901A-698025E5099F}" destId="{366FE81A-4E07-427B-BD49-A34F3795695A}" srcOrd="0" destOrd="0" presId="urn:microsoft.com/office/officeart/2005/8/layout/vList5"/>
    <dgm:cxn modelId="{396CFFE3-93CD-4E1D-92E4-3F45D345D621}" type="presOf" srcId="{DBE2DD58-13B9-40F4-9BD2-740ACFFCF37F}" destId="{19288645-5DDF-4278-8B8D-F9503282EB3B}" srcOrd="0" destOrd="0" presId="urn:microsoft.com/office/officeart/2005/8/layout/vList5"/>
    <dgm:cxn modelId="{C8F1E3E8-BEBA-4248-8C49-3A55564F5DF4}" srcId="{DBE2DD58-13B9-40F4-9BD2-740ACFFCF37F}" destId="{3E4095E9-9FE2-4CC0-A6EB-C46847F72126}" srcOrd="5" destOrd="0" parTransId="{15648AFE-33BF-424D-A1F1-6BCEF1ED5C92}" sibTransId="{1187038C-A62D-4DB0-93B9-24568FA5B43F}"/>
    <dgm:cxn modelId="{21D51EF0-FF4C-4BA5-8275-F80E5D58A015}" type="presOf" srcId="{48C4B1A3-CDBC-4E84-9DBA-0DFA2DF85AAB}" destId="{21004A9C-3150-4085-9864-09ACDCD54347}" srcOrd="0" destOrd="0" presId="urn:microsoft.com/office/officeart/2005/8/layout/vList5"/>
    <dgm:cxn modelId="{F5C1BEF7-E3E0-4C08-A5AE-379FDCC28635}" srcId="{6B2B4D7A-2C11-49C5-862B-FDEB7F682963}" destId="{8B10EF52-DBCC-4195-901A-698025E5099F}" srcOrd="0" destOrd="0" parTransId="{FC6747A5-1003-4B9F-A5E7-19CFC3747B0B}" sibTransId="{4AD08778-37AB-4343-8E30-109720198C37}"/>
    <dgm:cxn modelId="{D6949D70-9B64-413F-8528-1297F55F159D}" type="presParOf" srcId="{19288645-5DDF-4278-8B8D-F9503282EB3B}" destId="{CE2277A2-A974-4296-BE04-81C778C76095}" srcOrd="0" destOrd="0" presId="urn:microsoft.com/office/officeart/2005/8/layout/vList5"/>
    <dgm:cxn modelId="{EAD49E52-128E-4913-9B80-F5F54D344071}" type="presParOf" srcId="{CE2277A2-A974-4296-BE04-81C778C76095}" destId="{ADEEE921-6994-4E8A-A24E-36D2B202D9DD}" srcOrd="0" destOrd="0" presId="urn:microsoft.com/office/officeart/2005/8/layout/vList5"/>
    <dgm:cxn modelId="{CE329D94-7737-4179-B7C6-C1234FF0E084}" type="presParOf" srcId="{CE2277A2-A974-4296-BE04-81C778C76095}" destId="{366FE81A-4E07-427B-BD49-A34F3795695A}" srcOrd="1" destOrd="0" presId="urn:microsoft.com/office/officeart/2005/8/layout/vList5"/>
    <dgm:cxn modelId="{EA00160D-6743-41CB-9B6D-63AE4728A61F}" type="presParOf" srcId="{19288645-5DDF-4278-8B8D-F9503282EB3B}" destId="{A7F99205-D5F0-4D06-8459-06B35FD8FC0F}" srcOrd="1" destOrd="0" presId="urn:microsoft.com/office/officeart/2005/8/layout/vList5"/>
    <dgm:cxn modelId="{F1DAC2BF-BBC4-455D-B939-2207F33AA1FF}" type="presParOf" srcId="{19288645-5DDF-4278-8B8D-F9503282EB3B}" destId="{6435FFC6-3CC2-4834-BAC2-FBD134BF9812}" srcOrd="2" destOrd="0" presId="urn:microsoft.com/office/officeart/2005/8/layout/vList5"/>
    <dgm:cxn modelId="{88BFE510-7851-4A69-9870-88070D28C872}" type="presParOf" srcId="{6435FFC6-3CC2-4834-BAC2-FBD134BF9812}" destId="{79484D98-B52C-44F8-8208-03A88B78C5DF}" srcOrd="0" destOrd="0" presId="urn:microsoft.com/office/officeart/2005/8/layout/vList5"/>
    <dgm:cxn modelId="{6E21D492-33FB-4749-B80B-54864DFFE357}" type="presParOf" srcId="{6435FFC6-3CC2-4834-BAC2-FBD134BF9812}" destId="{5BE1EF9B-932C-4905-9D67-70953E78B08A}" srcOrd="1" destOrd="0" presId="urn:microsoft.com/office/officeart/2005/8/layout/vList5"/>
    <dgm:cxn modelId="{A2F6EC13-949D-4187-AD89-5F08C9DBE5A8}" type="presParOf" srcId="{19288645-5DDF-4278-8B8D-F9503282EB3B}" destId="{8448E652-07A3-489C-BB0F-631F8DEB5380}" srcOrd="3" destOrd="0" presId="urn:microsoft.com/office/officeart/2005/8/layout/vList5"/>
    <dgm:cxn modelId="{65E54F13-9070-485F-8A10-C0D7C93D1E4B}" type="presParOf" srcId="{19288645-5DDF-4278-8B8D-F9503282EB3B}" destId="{0DD46B8F-26A7-448A-BCE0-30AF676EBAB8}" srcOrd="4" destOrd="0" presId="urn:microsoft.com/office/officeart/2005/8/layout/vList5"/>
    <dgm:cxn modelId="{ED22EB84-9BAB-45D2-88D9-F90145A4B273}" type="presParOf" srcId="{0DD46B8F-26A7-448A-BCE0-30AF676EBAB8}" destId="{B41E3096-56CF-4B6E-9C30-95F741873866}" srcOrd="0" destOrd="0" presId="urn:microsoft.com/office/officeart/2005/8/layout/vList5"/>
    <dgm:cxn modelId="{F9647117-1BB1-4441-B091-766BC5E2FBB6}" type="presParOf" srcId="{0DD46B8F-26A7-448A-BCE0-30AF676EBAB8}" destId="{61ED7774-EBF4-45E7-A561-B7DC81F50A79}" srcOrd="1" destOrd="0" presId="urn:microsoft.com/office/officeart/2005/8/layout/vList5"/>
    <dgm:cxn modelId="{BD9CEF59-DE60-41F3-9A87-CDE51FB1B474}" type="presParOf" srcId="{19288645-5DDF-4278-8B8D-F9503282EB3B}" destId="{5AB843FC-18A3-4FA9-8F29-B201A65E88E9}" srcOrd="5" destOrd="0" presId="urn:microsoft.com/office/officeart/2005/8/layout/vList5"/>
    <dgm:cxn modelId="{43028325-EFE1-4C8F-88E1-AEFEFF42DAEA}" type="presParOf" srcId="{19288645-5DDF-4278-8B8D-F9503282EB3B}" destId="{31257290-D4C6-4792-8ED3-AD8E11404E6C}" srcOrd="6" destOrd="0" presId="urn:microsoft.com/office/officeart/2005/8/layout/vList5"/>
    <dgm:cxn modelId="{89E28DEC-2D52-480F-9295-AE43744D553B}" type="presParOf" srcId="{31257290-D4C6-4792-8ED3-AD8E11404E6C}" destId="{21004A9C-3150-4085-9864-09ACDCD54347}" srcOrd="0" destOrd="0" presId="urn:microsoft.com/office/officeart/2005/8/layout/vList5"/>
    <dgm:cxn modelId="{D4A78386-83AD-4C2D-9A4C-B54C642CF411}" type="presParOf" srcId="{31257290-D4C6-4792-8ED3-AD8E11404E6C}" destId="{05CF6C48-B1CB-47D2-A293-35893A4DAF2B}" srcOrd="1" destOrd="0" presId="urn:microsoft.com/office/officeart/2005/8/layout/vList5"/>
    <dgm:cxn modelId="{9030AC0E-8071-45EB-B6F3-794C54FB57F6}" type="presParOf" srcId="{19288645-5DDF-4278-8B8D-F9503282EB3B}" destId="{5D0E0B77-9D71-421E-BD76-31B6F0BBF45C}" srcOrd="7" destOrd="0" presId="urn:microsoft.com/office/officeart/2005/8/layout/vList5"/>
    <dgm:cxn modelId="{BE4015C5-5C00-4E43-BA83-661E608E7A3E}" type="presParOf" srcId="{19288645-5DDF-4278-8B8D-F9503282EB3B}" destId="{CB2AFA19-5782-4F93-BEA6-8B34D72BF6C7}" srcOrd="8" destOrd="0" presId="urn:microsoft.com/office/officeart/2005/8/layout/vList5"/>
    <dgm:cxn modelId="{48A8BD46-8235-4BB7-ACEC-74567ADBED3E}" type="presParOf" srcId="{CB2AFA19-5782-4F93-BEA6-8B34D72BF6C7}" destId="{497C8549-F7D4-49F8-A44B-A2CCCCF4837C}" srcOrd="0" destOrd="0" presId="urn:microsoft.com/office/officeart/2005/8/layout/vList5"/>
    <dgm:cxn modelId="{405B47EC-E6AB-4886-8866-05098B74039F}" type="presParOf" srcId="{CB2AFA19-5782-4F93-BEA6-8B34D72BF6C7}" destId="{F4AA4D52-6EC3-441F-8937-2CA54B8F1F12}" srcOrd="1" destOrd="0" presId="urn:microsoft.com/office/officeart/2005/8/layout/vList5"/>
    <dgm:cxn modelId="{5CFDA651-119F-416D-8C85-4F3F23A0615A}" type="presParOf" srcId="{19288645-5DDF-4278-8B8D-F9503282EB3B}" destId="{9729955A-D0E3-4D72-B0CE-7EC2FBE5CE90}" srcOrd="9" destOrd="0" presId="urn:microsoft.com/office/officeart/2005/8/layout/vList5"/>
    <dgm:cxn modelId="{86D1E5EF-66D3-4370-9AC2-485CB47117FC}" type="presParOf" srcId="{19288645-5DDF-4278-8B8D-F9503282EB3B}" destId="{939A79B3-7680-41CB-9BBB-82838B09B66A}" srcOrd="10" destOrd="0" presId="urn:microsoft.com/office/officeart/2005/8/layout/vList5"/>
    <dgm:cxn modelId="{9EDE00E4-016C-4AF6-8297-931B6063C0BA}" type="presParOf" srcId="{939A79B3-7680-41CB-9BBB-82838B09B66A}" destId="{962279B8-4C51-4DBE-8BA0-F4AFE46E5B06}" srcOrd="0" destOrd="0" presId="urn:microsoft.com/office/officeart/2005/8/layout/vList5"/>
    <dgm:cxn modelId="{41A241AB-9A56-4A97-B108-8B48D01A2CE4}" type="presParOf" srcId="{939A79B3-7680-41CB-9BBB-82838B09B66A}" destId="{E2D78E87-919F-4051-9DDE-68AA0F9EEB78}" srcOrd="1" destOrd="0" presId="urn:microsoft.com/office/officeart/2005/8/layout/vList5"/>
    <dgm:cxn modelId="{55AB288E-019F-4F85-A266-1B314B7B5584}" type="presParOf" srcId="{19288645-5DDF-4278-8B8D-F9503282EB3B}" destId="{23325B95-EEEC-4863-A1AF-3E19EF23DBBE}" srcOrd="11" destOrd="0" presId="urn:microsoft.com/office/officeart/2005/8/layout/vList5"/>
    <dgm:cxn modelId="{80FE5A62-D4E7-4B82-B0EA-1B4631DABF25}" type="presParOf" srcId="{19288645-5DDF-4278-8B8D-F9503282EB3B}" destId="{70B936FA-5F73-4F85-9E61-080D60A57CDF}" srcOrd="12" destOrd="0" presId="urn:microsoft.com/office/officeart/2005/8/layout/vList5"/>
    <dgm:cxn modelId="{FA440E7D-F1C9-43D6-B842-72571E79AC54}" type="presParOf" srcId="{70B936FA-5F73-4F85-9E61-080D60A57CDF}" destId="{88958F6D-E1BA-46D6-B5DF-AC815A7D88BF}" srcOrd="0" destOrd="0" presId="urn:microsoft.com/office/officeart/2005/8/layout/vList5"/>
    <dgm:cxn modelId="{45315440-1210-415D-A372-B80EA3C395E5}" type="presParOf" srcId="{70B936FA-5F73-4F85-9E61-080D60A57CDF}" destId="{1A5A524F-F170-41AD-8151-E6312E00350F}" srcOrd="1" destOrd="0" presId="urn:microsoft.com/office/officeart/2005/8/layout/vList5"/>
    <dgm:cxn modelId="{342D4374-1C8E-4AEF-AEF2-C97DB792EC72}" type="presParOf" srcId="{19288645-5DDF-4278-8B8D-F9503282EB3B}" destId="{4810BB59-E4D0-4DDA-A32E-09DC0B222B52}" srcOrd="13" destOrd="0" presId="urn:microsoft.com/office/officeart/2005/8/layout/vList5"/>
    <dgm:cxn modelId="{2067EEA9-5047-43D6-BD4F-2364198B8FA0}" type="presParOf" srcId="{19288645-5DDF-4278-8B8D-F9503282EB3B}" destId="{513BBAC2-AEC7-4B50-8821-2EC3569E969B}" srcOrd="14" destOrd="0" presId="urn:microsoft.com/office/officeart/2005/8/layout/vList5"/>
    <dgm:cxn modelId="{B5230E88-E0A7-44BB-8B75-7BB1B878DF20}" type="presParOf" srcId="{513BBAC2-AEC7-4B50-8821-2EC3569E969B}" destId="{488AC414-7188-4437-9B4D-993090FFE619}" srcOrd="0" destOrd="0" presId="urn:microsoft.com/office/officeart/2005/8/layout/vList5"/>
    <dgm:cxn modelId="{20D5BC09-D88D-4077-ADD9-3F051187EBAE}" type="presParOf" srcId="{513BBAC2-AEC7-4B50-8821-2EC3569E969B}" destId="{1358ED5C-DD91-43ED-917E-93496C6335E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F9C8B3-0FCE-4CF9-9689-169F65E22EC6}"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9B56BE95-126C-46D1-B7A8-71ED910CE894}">
      <dgm:prSet/>
      <dgm:spPr/>
      <dgm:t>
        <a:bodyPr/>
        <a:lstStyle/>
        <a:p>
          <a:r>
            <a:rPr lang="en-US" b="1"/>
            <a:t>What is a crisis? </a:t>
          </a:r>
          <a:endParaRPr lang="en-US"/>
        </a:p>
      </dgm:t>
    </dgm:pt>
    <dgm:pt modelId="{D95C126C-7315-4DFA-AC52-2BD7F70A4FDF}" type="parTrans" cxnId="{B5EFD3FE-67BE-40B6-800F-9EF631D80430}">
      <dgm:prSet/>
      <dgm:spPr/>
      <dgm:t>
        <a:bodyPr/>
        <a:lstStyle/>
        <a:p>
          <a:endParaRPr lang="en-US"/>
        </a:p>
      </dgm:t>
    </dgm:pt>
    <dgm:pt modelId="{531CB260-ABE4-4A35-BAEE-AE4159109DFB}" type="sibTrans" cxnId="{B5EFD3FE-67BE-40B6-800F-9EF631D80430}">
      <dgm:prSet/>
      <dgm:spPr/>
      <dgm:t>
        <a:bodyPr/>
        <a:lstStyle/>
        <a:p>
          <a:endParaRPr lang="en-US"/>
        </a:p>
      </dgm:t>
    </dgm:pt>
    <dgm:pt modelId="{2DD9BDB7-B414-4CBC-B27D-D99198D702D5}">
      <dgm:prSet/>
      <dgm:spPr/>
      <dgm:t>
        <a:bodyPr/>
        <a:lstStyle/>
        <a:p>
          <a:r>
            <a:rPr lang="en-US"/>
            <a:t>Crisis is a state of feeling; an internal experience of confusion and anxiety to the degree that formerly successful coping mechanisms fail us, and ineffective decisions and behaviors take their place.</a:t>
          </a:r>
        </a:p>
      </dgm:t>
    </dgm:pt>
    <dgm:pt modelId="{9BD3BB48-BD7C-486C-9353-6D42BCC7A58E}" type="parTrans" cxnId="{B373C159-1F84-46DA-9754-F937ABEE5AF6}">
      <dgm:prSet/>
      <dgm:spPr/>
      <dgm:t>
        <a:bodyPr/>
        <a:lstStyle/>
        <a:p>
          <a:endParaRPr lang="en-US"/>
        </a:p>
      </dgm:t>
    </dgm:pt>
    <dgm:pt modelId="{7A0089E6-6FDD-4975-BDE3-81366C2F568B}" type="sibTrans" cxnId="{B373C159-1F84-46DA-9754-F937ABEE5AF6}">
      <dgm:prSet/>
      <dgm:spPr/>
      <dgm:t>
        <a:bodyPr/>
        <a:lstStyle/>
        <a:p>
          <a:endParaRPr lang="en-US"/>
        </a:p>
      </dgm:t>
    </dgm:pt>
    <dgm:pt modelId="{88D7F7C8-F5A7-4DE2-8DC0-1753778C4F02}">
      <dgm:prSet/>
      <dgm:spPr/>
      <dgm:t>
        <a:bodyPr/>
        <a:lstStyle/>
        <a:p>
          <a:r>
            <a:rPr lang="en-US" b="1"/>
            <a:t>Techniques for De-Escalating Challenging Situations </a:t>
          </a:r>
          <a:endParaRPr lang="en-US"/>
        </a:p>
      </dgm:t>
    </dgm:pt>
    <dgm:pt modelId="{A505B862-80E9-4D06-AB42-017E4117C8A6}" type="parTrans" cxnId="{DC0B2F70-FA2A-4811-B936-69452F142E70}">
      <dgm:prSet/>
      <dgm:spPr/>
      <dgm:t>
        <a:bodyPr/>
        <a:lstStyle/>
        <a:p>
          <a:endParaRPr lang="en-US"/>
        </a:p>
      </dgm:t>
    </dgm:pt>
    <dgm:pt modelId="{5D544760-BF82-41FE-BBA2-ED2EA9CE8F4B}" type="sibTrans" cxnId="{DC0B2F70-FA2A-4811-B936-69452F142E70}">
      <dgm:prSet/>
      <dgm:spPr/>
      <dgm:t>
        <a:bodyPr/>
        <a:lstStyle/>
        <a:p>
          <a:endParaRPr lang="en-US"/>
        </a:p>
      </dgm:t>
    </dgm:pt>
    <dgm:pt modelId="{CCCE2FE0-62FE-4A31-BFC5-11CDB43CA9B8}">
      <dgm:prSet/>
      <dgm:spPr/>
      <dgm:t>
        <a:bodyPr/>
        <a:lstStyle/>
        <a:p>
          <a:r>
            <a:rPr lang="en-US"/>
            <a:t>The Crisis Prevention Institute (CPI) reports to have 10 de-escalation tips:</a:t>
          </a:r>
        </a:p>
      </dgm:t>
    </dgm:pt>
    <dgm:pt modelId="{F18EE6DE-770A-4B20-B262-8B68E16B1D96}" type="parTrans" cxnId="{D2303A71-FE29-41AD-B480-48BA2743CFD1}">
      <dgm:prSet/>
      <dgm:spPr/>
      <dgm:t>
        <a:bodyPr/>
        <a:lstStyle/>
        <a:p>
          <a:endParaRPr lang="en-US"/>
        </a:p>
      </dgm:t>
    </dgm:pt>
    <dgm:pt modelId="{18EAE62F-D720-4623-AAA5-6FFDB49F3024}" type="sibTrans" cxnId="{D2303A71-FE29-41AD-B480-48BA2743CFD1}">
      <dgm:prSet/>
      <dgm:spPr/>
      <dgm:t>
        <a:bodyPr/>
        <a:lstStyle/>
        <a:p>
          <a:endParaRPr lang="en-US"/>
        </a:p>
      </dgm:t>
    </dgm:pt>
    <dgm:pt modelId="{30C3DF55-2085-4A02-9231-E114A6AE6473}">
      <dgm:prSet/>
      <dgm:spPr/>
      <dgm:t>
        <a:bodyPr/>
        <a:lstStyle/>
        <a:p>
          <a:r>
            <a:rPr lang="en-US"/>
            <a:t>1. Be empathetic and non-judgmental </a:t>
          </a:r>
        </a:p>
      </dgm:t>
    </dgm:pt>
    <dgm:pt modelId="{EB48976C-47EB-4281-8691-02BD7CE7F420}" type="parTrans" cxnId="{96691183-53E8-429B-B879-17062ADF604F}">
      <dgm:prSet/>
      <dgm:spPr/>
      <dgm:t>
        <a:bodyPr/>
        <a:lstStyle/>
        <a:p>
          <a:endParaRPr lang="en-US"/>
        </a:p>
      </dgm:t>
    </dgm:pt>
    <dgm:pt modelId="{0794DB70-36F6-4B3A-A560-4AF014B54F37}" type="sibTrans" cxnId="{96691183-53E8-429B-B879-17062ADF604F}">
      <dgm:prSet/>
      <dgm:spPr/>
      <dgm:t>
        <a:bodyPr/>
        <a:lstStyle/>
        <a:p>
          <a:endParaRPr lang="en-US"/>
        </a:p>
      </dgm:t>
    </dgm:pt>
    <dgm:pt modelId="{CF2E7ADB-B41D-4601-BFA4-369E751FF487}">
      <dgm:prSet/>
      <dgm:spPr/>
      <dgm:t>
        <a:bodyPr/>
        <a:lstStyle/>
        <a:p>
          <a:r>
            <a:rPr lang="en-US"/>
            <a:t>2. Respect Personal Space </a:t>
          </a:r>
        </a:p>
      </dgm:t>
    </dgm:pt>
    <dgm:pt modelId="{0731864D-8EE3-4E2D-9E50-6033EF46ED76}" type="parTrans" cxnId="{D71C43EC-DF26-4081-BA8F-E29C7C926352}">
      <dgm:prSet/>
      <dgm:spPr/>
      <dgm:t>
        <a:bodyPr/>
        <a:lstStyle/>
        <a:p>
          <a:endParaRPr lang="en-US"/>
        </a:p>
      </dgm:t>
    </dgm:pt>
    <dgm:pt modelId="{DC2034D4-BBF0-4743-AB22-533078066A8A}" type="sibTrans" cxnId="{D71C43EC-DF26-4081-BA8F-E29C7C926352}">
      <dgm:prSet/>
      <dgm:spPr/>
      <dgm:t>
        <a:bodyPr/>
        <a:lstStyle/>
        <a:p>
          <a:endParaRPr lang="en-US"/>
        </a:p>
      </dgm:t>
    </dgm:pt>
    <dgm:pt modelId="{E776488F-6FC7-4407-A2D8-ADC9D78CCE6E}">
      <dgm:prSet/>
      <dgm:spPr/>
      <dgm:t>
        <a:bodyPr/>
        <a:lstStyle/>
        <a:p>
          <a:r>
            <a:rPr lang="en-US"/>
            <a:t>3. Use Nonthreatening Nonverbals </a:t>
          </a:r>
        </a:p>
      </dgm:t>
    </dgm:pt>
    <dgm:pt modelId="{F1786A7E-AF0B-4AA0-BFCB-ED90E292AAD8}" type="parTrans" cxnId="{30311C79-6030-46D8-9EBA-2EFFE5D17376}">
      <dgm:prSet/>
      <dgm:spPr/>
      <dgm:t>
        <a:bodyPr/>
        <a:lstStyle/>
        <a:p>
          <a:endParaRPr lang="en-US"/>
        </a:p>
      </dgm:t>
    </dgm:pt>
    <dgm:pt modelId="{BC34937F-BFA9-464D-9061-EA97E8CA6BA6}" type="sibTrans" cxnId="{30311C79-6030-46D8-9EBA-2EFFE5D17376}">
      <dgm:prSet/>
      <dgm:spPr/>
      <dgm:t>
        <a:bodyPr/>
        <a:lstStyle/>
        <a:p>
          <a:endParaRPr lang="en-US"/>
        </a:p>
      </dgm:t>
    </dgm:pt>
    <dgm:pt modelId="{F10E790A-4D7E-40FA-BEF8-E6A15557675B}">
      <dgm:prSet/>
      <dgm:spPr/>
      <dgm:t>
        <a:bodyPr/>
        <a:lstStyle/>
        <a:p>
          <a:r>
            <a:rPr lang="en-US"/>
            <a:t>4. Keep your emotional brain in check </a:t>
          </a:r>
        </a:p>
      </dgm:t>
    </dgm:pt>
    <dgm:pt modelId="{333F227B-F957-4850-8EBF-4E05A6F030BC}" type="parTrans" cxnId="{5F40348F-30B2-4BE7-AA47-FE7864DAF43D}">
      <dgm:prSet/>
      <dgm:spPr/>
      <dgm:t>
        <a:bodyPr/>
        <a:lstStyle/>
        <a:p>
          <a:endParaRPr lang="en-US"/>
        </a:p>
      </dgm:t>
    </dgm:pt>
    <dgm:pt modelId="{13638B27-C3F6-4F6A-BDC7-AFD475ADAD29}" type="sibTrans" cxnId="{5F40348F-30B2-4BE7-AA47-FE7864DAF43D}">
      <dgm:prSet/>
      <dgm:spPr/>
      <dgm:t>
        <a:bodyPr/>
        <a:lstStyle/>
        <a:p>
          <a:endParaRPr lang="en-US"/>
        </a:p>
      </dgm:t>
    </dgm:pt>
    <dgm:pt modelId="{D85BF4CA-3ED9-451F-A380-07EAB965AA49}">
      <dgm:prSet/>
      <dgm:spPr/>
      <dgm:t>
        <a:bodyPr/>
        <a:lstStyle/>
        <a:p>
          <a:r>
            <a:rPr lang="en-US"/>
            <a:t>5. Focus on feelings </a:t>
          </a:r>
        </a:p>
      </dgm:t>
    </dgm:pt>
    <dgm:pt modelId="{D5646B52-0E58-49BF-A254-1EDE69505B45}" type="parTrans" cxnId="{E7541A01-0DDC-4E5E-8C0F-301CC8ECACD5}">
      <dgm:prSet/>
      <dgm:spPr/>
      <dgm:t>
        <a:bodyPr/>
        <a:lstStyle/>
        <a:p>
          <a:endParaRPr lang="en-US"/>
        </a:p>
      </dgm:t>
    </dgm:pt>
    <dgm:pt modelId="{EE91F679-995D-431E-88FD-A210DEC749EF}" type="sibTrans" cxnId="{E7541A01-0DDC-4E5E-8C0F-301CC8ECACD5}">
      <dgm:prSet/>
      <dgm:spPr/>
      <dgm:t>
        <a:bodyPr/>
        <a:lstStyle/>
        <a:p>
          <a:endParaRPr lang="en-US"/>
        </a:p>
      </dgm:t>
    </dgm:pt>
    <dgm:pt modelId="{0E79E15B-7F8F-4F95-8A1B-3ABE46C11ECB}">
      <dgm:prSet/>
      <dgm:spPr/>
      <dgm:t>
        <a:bodyPr/>
        <a:lstStyle/>
        <a:p>
          <a:r>
            <a:rPr lang="en-US"/>
            <a:t>6. Ignore challenging questions </a:t>
          </a:r>
        </a:p>
      </dgm:t>
    </dgm:pt>
    <dgm:pt modelId="{330B4C0B-7424-4087-AC9E-6B20E92DC387}" type="parTrans" cxnId="{B1E46B27-28F3-44DC-8D38-C19F3DCF9D1D}">
      <dgm:prSet/>
      <dgm:spPr/>
      <dgm:t>
        <a:bodyPr/>
        <a:lstStyle/>
        <a:p>
          <a:endParaRPr lang="en-US"/>
        </a:p>
      </dgm:t>
    </dgm:pt>
    <dgm:pt modelId="{0EFB7BDE-D46D-4429-8018-EB6E777C44A4}" type="sibTrans" cxnId="{B1E46B27-28F3-44DC-8D38-C19F3DCF9D1D}">
      <dgm:prSet/>
      <dgm:spPr/>
      <dgm:t>
        <a:bodyPr/>
        <a:lstStyle/>
        <a:p>
          <a:endParaRPr lang="en-US"/>
        </a:p>
      </dgm:t>
    </dgm:pt>
    <dgm:pt modelId="{AB9BB080-714E-47B0-AEEE-FE1A96CBDF94}">
      <dgm:prSet/>
      <dgm:spPr/>
      <dgm:t>
        <a:bodyPr/>
        <a:lstStyle/>
        <a:p>
          <a:r>
            <a:rPr lang="en-US"/>
            <a:t>7. Set limits </a:t>
          </a:r>
        </a:p>
      </dgm:t>
    </dgm:pt>
    <dgm:pt modelId="{C87E1F65-15AA-4475-AD44-70662C39E72C}" type="parTrans" cxnId="{F0A06908-98D4-4EB8-AA68-7E878C19F096}">
      <dgm:prSet/>
      <dgm:spPr/>
      <dgm:t>
        <a:bodyPr/>
        <a:lstStyle/>
        <a:p>
          <a:endParaRPr lang="en-US"/>
        </a:p>
      </dgm:t>
    </dgm:pt>
    <dgm:pt modelId="{5966A915-0861-43E6-9D7A-AEA2D22760FB}" type="sibTrans" cxnId="{F0A06908-98D4-4EB8-AA68-7E878C19F096}">
      <dgm:prSet/>
      <dgm:spPr/>
      <dgm:t>
        <a:bodyPr/>
        <a:lstStyle/>
        <a:p>
          <a:endParaRPr lang="en-US"/>
        </a:p>
      </dgm:t>
    </dgm:pt>
    <dgm:pt modelId="{E8A0135E-0809-4E7E-8646-01DAAE9E337C}">
      <dgm:prSet/>
      <dgm:spPr/>
      <dgm:t>
        <a:bodyPr/>
        <a:lstStyle/>
        <a:p>
          <a:r>
            <a:rPr lang="en-US"/>
            <a:t>8. Choose wisely what you insist upon </a:t>
          </a:r>
        </a:p>
      </dgm:t>
    </dgm:pt>
    <dgm:pt modelId="{50A71C82-C554-48B4-AA89-163B6D05087A}" type="parTrans" cxnId="{9678EB30-825D-4299-A014-53144C3F2D64}">
      <dgm:prSet/>
      <dgm:spPr/>
      <dgm:t>
        <a:bodyPr/>
        <a:lstStyle/>
        <a:p>
          <a:endParaRPr lang="en-US"/>
        </a:p>
      </dgm:t>
    </dgm:pt>
    <dgm:pt modelId="{2C93BE2A-579A-464A-9E99-EF2FB647F61A}" type="sibTrans" cxnId="{9678EB30-825D-4299-A014-53144C3F2D64}">
      <dgm:prSet/>
      <dgm:spPr/>
      <dgm:t>
        <a:bodyPr/>
        <a:lstStyle/>
        <a:p>
          <a:endParaRPr lang="en-US"/>
        </a:p>
      </dgm:t>
    </dgm:pt>
    <dgm:pt modelId="{4DED9C3A-1049-48DA-B5E2-54B2ED61A059}">
      <dgm:prSet/>
      <dgm:spPr/>
      <dgm:t>
        <a:bodyPr/>
        <a:lstStyle/>
        <a:p>
          <a:r>
            <a:rPr lang="en-US"/>
            <a:t>9. Allow silence for reflection </a:t>
          </a:r>
        </a:p>
      </dgm:t>
    </dgm:pt>
    <dgm:pt modelId="{77DED576-9A0F-4538-95EC-E07FEFF31588}" type="parTrans" cxnId="{A9B1D700-1B41-424F-8A40-32875227B876}">
      <dgm:prSet/>
      <dgm:spPr/>
      <dgm:t>
        <a:bodyPr/>
        <a:lstStyle/>
        <a:p>
          <a:endParaRPr lang="en-US"/>
        </a:p>
      </dgm:t>
    </dgm:pt>
    <dgm:pt modelId="{ECB05CEA-3791-4412-A3BB-9677BC7F8545}" type="sibTrans" cxnId="{A9B1D700-1B41-424F-8A40-32875227B876}">
      <dgm:prSet/>
      <dgm:spPr/>
      <dgm:t>
        <a:bodyPr/>
        <a:lstStyle/>
        <a:p>
          <a:endParaRPr lang="en-US"/>
        </a:p>
      </dgm:t>
    </dgm:pt>
    <dgm:pt modelId="{932779A5-BAD5-46E9-A7B9-53120559F0A3}">
      <dgm:prSet/>
      <dgm:spPr/>
      <dgm:t>
        <a:bodyPr/>
        <a:lstStyle/>
        <a:p>
          <a:r>
            <a:rPr lang="en-US"/>
            <a:t>10. Allow time for decisions </a:t>
          </a:r>
        </a:p>
      </dgm:t>
    </dgm:pt>
    <dgm:pt modelId="{2F58A1FD-EBD6-41CB-890F-3B06B66C4410}" type="parTrans" cxnId="{188ABB06-5138-45DB-B2C2-A49C18FA2474}">
      <dgm:prSet/>
      <dgm:spPr/>
      <dgm:t>
        <a:bodyPr/>
        <a:lstStyle/>
        <a:p>
          <a:endParaRPr lang="en-US"/>
        </a:p>
      </dgm:t>
    </dgm:pt>
    <dgm:pt modelId="{E6B6CB96-8881-4012-B66C-97C80FEA526F}" type="sibTrans" cxnId="{188ABB06-5138-45DB-B2C2-A49C18FA2474}">
      <dgm:prSet/>
      <dgm:spPr/>
      <dgm:t>
        <a:bodyPr/>
        <a:lstStyle/>
        <a:p>
          <a:endParaRPr lang="en-US"/>
        </a:p>
      </dgm:t>
    </dgm:pt>
    <dgm:pt modelId="{7CB7C284-CBB8-46D1-8023-18F876FF6000}" type="pres">
      <dgm:prSet presAssocID="{3FF9C8B3-0FCE-4CF9-9689-169F65E22EC6}" presName="linear" presStyleCnt="0">
        <dgm:presLayoutVars>
          <dgm:dir/>
          <dgm:animLvl val="lvl"/>
          <dgm:resizeHandles val="exact"/>
        </dgm:presLayoutVars>
      </dgm:prSet>
      <dgm:spPr/>
    </dgm:pt>
    <dgm:pt modelId="{90DD6CFC-BB6A-400E-9BE7-86136A349C43}" type="pres">
      <dgm:prSet presAssocID="{9B56BE95-126C-46D1-B7A8-71ED910CE894}" presName="parentLin" presStyleCnt="0"/>
      <dgm:spPr/>
    </dgm:pt>
    <dgm:pt modelId="{7841C255-D3EF-4C9B-B0EC-E570E2F2FAC5}" type="pres">
      <dgm:prSet presAssocID="{9B56BE95-126C-46D1-B7A8-71ED910CE894}" presName="parentLeftMargin" presStyleLbl="node1" presStyleIdx="0" presStyleCnt="2"/>
      <dgm:spPr/>
    </dgm:pt>
    <dgm:pt modelId="{85E95EB1-BABB-4E96-8BF2-C63FE71BE6D0}" type="pres">
      <dgm:prSet presAssocID="{9B56BE95-126C-46D1-B7A8-71ED910CE894}" presName="parentText" presStyleLbl="node1" presStyleIdx="0" presStyleCnt="2">
        <dgm:presLayoutVars>
          <dgm:chMax val="0"/>
          <dgm:bulletEnabled val="1"/>
        </dgm:presLayoutVars>
      </dgm:prSet>
      <dgm:spPr/>
    </dgm:pt>
    <dgm:pt modelId="{5BE9F58D-8A68-4F75-8687-42CB3773EB65}" type="pres">
      <dgm:prSet presAssocID="{9B56BE95-126C-46D1-B7A8-71ED910CE894}" presName="negativeSpace" presStyleCnt="0"/>
      <dgm:spPr/>
    </dgm:pt>
    <dgm:pt modelId="{B99AD134-DB30-40B4-AD70-2AA9ED6E75DA}" type="pres">
      <dgm:prSet presAssocID="{9B56BE95-126C-46D1-B7A8-71ED910CE894}" presName="childText" presStyleLbl="conFgAcc1" presStyleIdx="0" presStyleCnt="2">
        <dgm:presLayoutVars>
          <dgm:bulletEnabled val="1"/>
        </dgm:presLayoutVars>
      </dgm:prSet>
      <dgm:spPr/>
    </dgm:pt>
    <dgm:pt modelId="{95E6004D-B70E-4EC8-8F73-A5CF73C72388}" type="pres">
      <dgm:prSet presAssocID="{531CB260-ABE4-4A35-BAEE-AE4159109DFB}" presName="spaceBetweenRectangles" presStyleCnt="0"/>
      <dgm:spPr/>
    </dgm:pt>
    <dgm:pt modelId="{FF9C5FEC-AC20-4391-8152-45C8EB0074BC}" type="pres">
      <dgm:prSet presAssocID="{88D7F7C8-F5A7-4DE2-8DC0-1753778C4F02}" presName="parentLin" presStyleCnt="0"/>
      <dgm:spPr/>
    </dgm:pt>
    <dgm:pt modelId="{655BF7C4-E775-4E0F-A14F-AA824047310A}" type="pres">
      <dgm:prSet presAssocID="{88D7F7C8-F5A7-4DE2-8DC0-1753778C4F02}" presName="parentLeftMargin" presStyleLbl="node1" presStyleIdx="0" presStyleCnt="2"/>
      <dgm:spPr/>
    </dgm:pt>
    <dgm:pt modelId="{B83528F1-C3DB-4251-8974-F07F1BC1549C}" type="pres">
      <dgm:prSet presAssocID="{88D7F7C8-F5A7-4DE2-8DC0-1753778C4F02}" presName="parentText" presStyleLbl="node1" presStyleIdx="1" presStyleCnt="2">
        <dgm:presLayoutVars>
          <dgm:chMax val="0"/>
          <dgm:bulletEnabled val="1"/>
        </dgm:presLayoutVars>
      </dgm:prSet>
      <dgm:spPr/>
    </dgm:pt>
    <dgm:pt modelId="{293F2C65-5916-48AF-9C57-408F858CC69F}" type="pres">
      <dgm:prSet presAssocID="{88D7F7C8-F5A7-4DE2-8DC0-1753778C4F02}" presName="negativeSpace" presStyleCnt="0"/>
      <dgm:spPr/>
    </dgm:pt>
    <dgm:pt modelId="{D8922755-E70E-4034-8446-9FC0D12BE512}" type="pres">
      <dgm:prSet presAssocID="{88D7F7C8-F5A7-4DE2-8DC0-1753778C4F02}" presName="childText" presStyleLbl="conFgAcc1" presStyleIdx="1" presStyleCnt="2">
        <dgm:presLayoutVars>
          <dgm:bulletEnabled val="1"/>
        </dgm:presLayoutVars>
      </dgm:prSet>
      <dgm:spPr/>
    </dgm:pt>
  </dgm:ptLst>
  <dgm:cxnLst>
    <dgm:cxn modelId="{A9B1D700-1B41-424F-8A40-32875227B876}" srcId="{CCCE2FE0-62FE-4A31-BFC5-11CDB43CA9B8}" destId="{4DED9C3A-1049-48DA-B5E2-54B2ED61A059}" srcOrd="8" destOrd="0" parTransId="{77DED576-9A0F-4538-95EC-E07FEFF31588}" sibTransId="{ECB05CEA-3791-4412-A3BB-9677BC7F8545}"/>
    <dgm:cxn modelId="{E7541A01-0DDC-4E5E-8C0F-301CC8ECACD5}" srcId="{CCCE2FE0-62FE-4A31-BFC5-11CDB43CA9B8}" destId="{D85BF4CA-3ED9-451F-A380-07EAB965AA49}" srcOrd="4" destOrd="0" parTransId="{D5646B52-0E58-49BF-A254-1EDE69505B45}" sibTransId="{EE91F679-995D-431E-88FD-A210DEC749EF}"/>
    <dgm:cxn modelId="{30BD3F02-F344-4FB3-AC55-8AAA35027069}" type="presOf" srcId="{E8A0135E-0809-4E7E-8646-01DAAE9E337C}" destId="{D8922755-E70E-4034-8446-9FC0D12BE512}" srcOrd="0" destOrd="8" presId="urn:microsoft.com/office/officeart/2005/8/layout/list1"/>
    <dgm:cxn modelId="{188ABB06-5138-45DB-B2C2-A49C18FA2474}" srcId="{CCCE2FE0-62FE-4A31-BFC5-11CDB43CA9B8}" destId="{932779A5-BAD5-46E9-A7B9-53120559F0A3}" srcOrd="9" destOrd="0" parTransId="{2F58A1FD-EBD6-41CB-890F-3B06B66C4410}" sibTransId="{E6B6CB96-8881-4012-B66C-97C80FEA526F}"/>
    <dgm:cxn modelId="{F0A06908-98D4-4EB8-AA68-7E878C19F096}" srcId="{CCCE2FE0-62FE-4A31-BFC5-11CDB43CA9B8}" destId="{AB9BB080-714E-47B0-AEEE-FE1A96CBDF94}" srcOrd="6" destOrd="0" parTransId="{C87E1F65-15AA-4475-AD44-70662C39E72C}" sibTransId="{5966A915-0861-43E6-9D7A-AEA2D22760FB}"/>
    <dgm:cxn modelId="{4897BC10-EC2E-4934-B5DA-7FF230B6323C}" type="presOf" srcId="{4DED9C3A-1049-48DA-B5E2-54B2ED61A059}" destId="{D8922755-E70E-4034-8446-9FC0D12BE512}" srcOrd="0" destOrd="9" presId="urn:microsoft.com/office/officeart/2005/8/layout/list1"/>
    <dgm:cxn modelId="{41DFC412-DD55-4D79-A416-3C092F3E2FE9}" type="presOf" srcId="{F10E790A-4D7E-40FA-BEF8-E6A15557675B}" destId="{D8922755-E70E-4034-8446-9FC0D12BE512}" srcOrd="0" destOrd="4" presId="urn:microsoft.com/office/officeart/2005/8/layout/list1"/>
    <dgm:cxn modelId="{8D657D13-E843-4FD1-B918-486110DB4010}" type="presOf" srcId="{E776488F-6FC7-4407-A2D8-ADC9D78CCE6E}" destId="{D8922755-E70E-4034-8446-9FC0D12BE512}" srcOrd="0" destOrd="3" presId="urn:microsoft.com/office/officeart/2005/8/layout/list1"/>
    <dgm:cxn modelId="{9AE89415-A934-48A8-9C8F-228BBAF6616D}" type="presOf" srcId="{CCCE2FE0-62FE-4A31-BFC5-11CDB43CA9B8}" destId="{D8922755-E70E-4034-8446-9FC0D12BE512}" srcOrd="0" destOrd="0" presId="urn:microsoft.com/office/officeart/2005/8/layout/list1"/>
    <dgm:cxn modelId="{B1E46B27-28F3-44DC-8D38-C19F3DCF9D1D}" srcId="{CCCE2FE0-62FE-4A31-BFC5-11CDB43CA9B8}" destId="{0E79E15B-7F8F-4F95-8A1B-3ABE46C11ECB}" srcOrd="5" destOrd="0" parTransId="{330B4C0B-7424-4087-AC9E-6B20E92DC387}" sibTransId="{0EFB7BDE-D46D-4429-8018-EB6E777C44A4}"/>
    <dgm:cxn modelId="{B6CFC729-5CE6-4CBE-AD4B-87993D2E25CF}" type="presOf" srcId="{AB9BB080-714E-47B0-AEEE-FE1A96CBDF94}" destId="{D8922755-E70E-4034-8446-9FC0D12BE512}" srcOrd="0" destOrd="7" presId="urn:microsoft.com/office/officeart/2005/8/layout/list1"/>
    <dgm:cxn modelId="{9678EB30-825D-4299-A014-53144C3F2D64}" srcId="{CCCE2FE0-62FE-4A31-BFC5-11CDB43CA9B8}" destId="{E8A0135E-0809-4E7E-8646-01DAAE9E337C}" srcOrd="7" destOrd="0" parTransId="{50A71C82-C554-48B4-AA89-163B6D05087A}" sibTransId="{2C93BE2A-579A-464A-9E99-EF2FB647F61A}"/>
    <dgm:cxn modelId="{3CFFDD37-A5B8-44A2-9CA2-DE6FC020366A}" type="presOf" srcId="{88D7F7C8-F5A7-4DE2-8DC0-1753778C4F02}" destId="{B83528F1-C3DB-4251-8974-F07F1BC1549C}" srcOrd="1" destOrd="0" presId="urn:microsoft.com/office/officeart/2005/8/layout/list1"/>
    <dgm:cxn modelId="{DC0B2F70-FA2A-4811-B936-69452F142E70}" srcId="{3FF9C8B3-0FCE-4CF9-9689-169F65E22EC6}" destId="{88D7F7C8-F5A7-4DE2-8DC0-1753778C4F02}" srcOrd="1" destOrd="0" parTransId="{A505B862-80E9-4D06-AB42-017E4117C8A6}" sibTransId="{5D544760-BF82-41FE-BBA2-ED2EA9CE8F4B}"/>
    <dgm:cxn modelId="{D2303A71-FE29-41AD-B480-48BA2743CFD1}" srcId="{88D7F7C8-F5A7-4DE2-8DC0-1753778C4F02}" destId="{CCCE2FE0-62FE-4A31-BFC5-11CDB43CA9B8}" srcOrd="0" destOrd="0" parTransId="{F18EE6DE-770A-4B20-B262-8B68E16B1D96}" sibTransId="{18EAE62F-D720-4623-AAA5-6FFDB49F3024}"/>
    <dgm:cxn modelId="{30311C79-6030-46D8-9EBA-2EFFE5D17376}" srcId="{CCCE2FE0-62FE-4A31-BFC5-11CDB43CA9B8}" destId="{E776488F-6FC7-4407-A2D8-ADC9D78CCE6E}" srcOrd="2" destOrd="0" parTransId="{F1786A7E-AF0B-4AA0-BFCB-ED90E292AAD8}" sibTransId="{BC34937F-BFA9-464D-9061-EA97E8CA6BA6}"/>
    <dgm:cxn modelId="{B373C159-1F84-46DA-9754-F937ABEE5AF6}" srcId="{9B56BE95-126C-46D1-B7A8-71ED910CE894}" destId="{2DD9BDB7-B414-4CBC-B27D-D99198D702D5}" srcOrd="0" destOrd="0" parTransId="{9BD3BB48-BD7C-486C-9353-6D42BCC7A58E}" sibTransId="{7A0089E6-6FDD-4975-BDE3-81366C2F568B}"/>
    <dgm:cxn modelId="{E707CB7B-ABDD-40CE-A730-F2E4F31D862C}" type="presOf" srcId="{9B56BE95-126C-46D1-B7A8-71ED910CE894}" destId="{7841C255-D3EF-4C9B-B0EC-E570E2F2FAC5}" srcOrd="0" destOrd="0" presId="urn:microsoft.com/office/officeart/2005/8/layout/list1"/>
    <dgm:cxn modelId="{3F22A080-6CA3-4DBB-8367-EC463ADB4FDA}" type="presOf" srcId="{0E79E15B-7F8F-4F95-8A1B-3ABE46C11ECB}" destId="{D8922755-E70E-4034-8446-9FC0D12BE512}" srcOrd="0" destOrd="6" presId="urn:microsoft.com/office/officeart/2005/8/layout/list1"/>
    <dgm:cxn modelId="{9FEACF81-6D37-4FC6-A50B-1579E6409A52}" type="presOf" srcId="{CF2E7ADB-B41D-4601-BFA4-369E751FF487}" destId="{D8922755-E70E-4034-8446-9FC0D12BE512}" srcOrd="0" destOrd="2" presId="urn:microsoft.com/office/officeart/2005/8/layout/list1"/>
    <dgm:cxn modelId="{96691183-53E8-429B-B879-17062ADF604F}" srcId="{CCCE2FE0-62FE-4A31-BFC5-11CDB43CA9B8}" destId="{30C3DF55-2085-4A02-9231-E114A6AE6473}" srcOrd="0" destOrd="0" parTransId="{EB48976C-47EB-4281-8691-02BD7CE7F420}" sibTransId="{0794DB70-36F6-4B3A-A560-4AF014B54F37}"/>
    <dgm:cxn modelId="{5F40348F-30B2-4BE7-AA47-FE7864DAF43D}" srcId="{CCCE2FE0-62FE-4A31-BFC5-11CDB43CA9B8}" destId="{F10E790A-4D7E-40FA-BEF8-E6A15557675B}" srcOrd="3" destOrd="0" parTransId="{333F227B-F957-4850-8EBF-4E05A6F030BC}" sibTransId="{13638B27-C3F6-4F6A-BDC7-AFD475ADAD29}"/>
    <dgm:cxn modelId="{CCC7A68F-3366-4672-8D33-6BFD50C134C7}" type="presOf" srcId="{932779A5-BAD5-46E9-A7B9-53120559F0A3}" destId="{D8922755-E70E-4034-8446-9FC0D12BE512}" srcOrd="0" destOrd="10" presId="urn:microsoft.com/office/officeart/2005/8/layout/list1"/>
    <dgm:cxn modelId="{B41AB490-6D23-487D-BDFF-E8D4815D3814}" type="presOf" srcId="{30C3DF55-2085-4A02-9231-E114A6AE6473}" destId="{D8922755-E70E-4034-8446-9FC0D12BE512}" srcOrd="0" destOrd="1" presId="urn:microsoft.com/office/officeart/2005/8/layout/list1"/>
    <dgm:cxn modelId="{518F3D9D-5565-4BE0-85D8-02783C7D4ED2}" type="presOf" srcId="{D85BF4CA-3ED9-451F-A380-07EAB965AA49}" destId="{D8922755-E70E-4034-8446-9FC0D12BE512}" srcOrd="0" destOrd="5" presId="urn:microsoft.com/office/officeart/2005/8/layout/list1"/>
    <dgm:cxn modelId="{3842C6CD-CD61-4414-946D-5C6C1A296D9B}" type="presOf" srcId="{9B56BE95-126C-46D1-B7A8-71ED910CE894}" destId="{85E95EB1-BABB-4E96-8BF2-C63FE71BE6D0}" srcOrd="1" destOrd="0" presId="urn:microsoft.com/office/officeart/2005/8/layout/list1"/>
    <dgm:cxn modelId="{566B6CD3-88C0-4045-B6C9-0F531883190D}" type="presOf" srcId="{2DD9BDB7-B414-4CBC-B27D-D99198D702D5}" destId="{B99AD134-DB30-40B4-AD70-2AA9ED6E75DA}" srcOrd="0" destOrd="0" presId="urn:microsoft.com/office/officeart/2005/8/layout/list1"/>
    <dgm:cxn modelId="{D71C43EC-DF26-4081-BA8F-E29C7C926352}" srcId="{CCCE2FE0-62FE-4A31-BFC5-11CDB43CA9B8}" destId="{CF2E7ADB-B41D-4601-BFA4-369E751FF487}" srcOrd="1" destOrd="0" parTransId="{0731864D-8EE3-4E2D-9E50-6033EF46ED76}" sibTransId="{DC2034D4-BBF0-4743-AB22-533078066A8A}"/>
    <dgm:cxn modelId="{9B1ED4F6-3838-420A-9556-61E5E842F6F3}" type="presOf" srcId="{3FF9C8B3-0FCE-4CF9-9689-169F65E22EC6}" destId="{7CB7C284-CBB8-46D1-8023-18F876FF6000}" srcOrd="0" destOrd="0" presId="urn:microsoft.com/office/officeart/2005/8/layout/list1"/>
    <dgm:cxn modelId="{888024FD-B15A-42CA-B049-D0E30564CEEC}" type="presOf" srcId="{88D7F7C8-F5A7-4DE2-8DC0-1753778C4F02}" destId="{655BF7C4-E775-4E0F-A14F-AA824047310A}" srcOrd="0" destOrd="0" presId="urn:microsoft.com/office/officeart/2005/8/layout/list1"/>
    <dgm:cxn modelId="{B5EFD3FE-67BE-40B6-800F-9EF631D80430}" srcId="{3FF9C8B3-0FCE-4CF9-9689-169F65E22EC6}" destId="{9B56BE95-126C-46D1-B7A8-71ED910CE894}" srcOrd="0" destOrd="0" parTransId="{D95C126C-7315-4DFA-AC52-2BD7F70A4FDF}" sibTransId="{531CB260-ABE4-4A35-BAEE-AE4159109DFB}"/>
    <dgm:cxn modelId="{B1DC64F3-D2EF-4E5B-9986-4A1C583788FC}" type="presParOf" srcId="{7CB7C284-CBB8-46D1-8023-18F876FF6000}" destId="{90DD6CFC-BB6A-400E-9BE7-86136A349C43}" srcOrd="0" destOrd="0" presId="urn:microsoft.com/office/officeart/2005/8/layout/list1"/>
    <dgm:cxn modelId="{CB5DDA15-FBB0-49C8-B096-67D946121438}" type="presParOf" srcId="{90DD6CFC-BB6A-400E-9BE7-86136A349C43}" destId="{7841C255-D3EF-4C9B-B0EC-E570E2F2FAC5}" srcOrd="0" destOrd="0" presId="urn:microsoft.com/office/officeart/2005/8/layout/list1"/>
    <dgm:cxn modelId="{E8250CE5-EC1D-4AD3-97F8-710129BC448C}" type="presParOf" srcId="{90DD6CFC-BB6A-400E-9BE7-86136A349C43}" destId="{85E95EB1-BABB-4E96-8BF2-C63FE71BE6D0}" srcOrd="1" destOrd="0" presId="urn:microsoft.com/office/officeart/2005/8/layout/list1"/>
    <dgm:cxn modelId="{CE7BF3A0-9056-49B0-94B2-84BA5C167714}" type="presParOf" srcId="{7CB7C284-CBB8-46D1-8023-18F876FF6000}" destId="{5BE9F58D-8A68-4F75-8687-42CB3773EB65}" srcOrd="1" destOrd="0" presId="urn:microsoft.com/office/officeart/2005/8/layout/list1"/>
    <dgm:cxn modelId="{A0CD6E8A-31AE-412B-B037-868F594233A2}" type="presParOf" srcId="{7CB7C284-CBB8-46D1-8023-18F876FF6000}" destId="{B99AD134-DB30-40B4-AD70-2AA9ED6E75DA}" srcOrd="2" destOrd="0" presId="urn:microsoft.com/office/officeart/2005/8/layout/list1"/>
    <dgm:cxn modelId="{DD984C3A-8A1F-4161-A4A4-C04F003048A9}" type="presParOf" srcId="{7CB7C284-CBB8-46D1-8023-18F876FF6000}" destId="{95E6004D-B70E-4EC8-8F73-A5CF73C72388}" srcOrd="3" destOrd="0" presId="urn:microsoft.com/office/officeart/2005/8/layout/list1"/>
    <dgm:cxn modelId="{C1E47A99-C883-4EB4-93BF-B4554AD81B27}" type="presParOf" srcId="{7CB7C284-CBB8-46D1-8023-18F876FF6000}" destId="{FF9C5FEC-AC20-4391-8152-45C8EB0074BC}" srcOrd="4" destOrd="0" presId="urn:microsoft.com/office/officeart/2005/8/layout/list1"/>
    <dgm:cxn modelId="{E8CED7B5-246B-457A-BA26-83CCF8062BFB}" type="presParOf" srcId="{FF9C5FEC-AC20-4391-8152-45C8EB0074BC}" destId="{655BF7C4-E775-4E0F-A14F-AA824047310A}" srcOrd="0" destOrd="0" presId="urn:microsoft.com/office/officeart/2005/8/layout/list1"/>
    <dgm:cxn modelId="{2EC08606-ADDA-42D9-B54D-0902DA203F9D}" type="presParOf" srcId="{FF9C5FEC-AC20-4391-8152-45C8EB0074BC}" destId="{B83528F1-C3DB-4251-8974-F07F1BC1549C}" srcOrd="1" destOrd="0" presId="urn:microsoft.com/office/officeart/2005/8/layout/list1"/>
    <dgm:cxn modelId="{747C4E1D-22D8-4F24-8048-64E40938AC55}" type="presParOf" srcId="{7CB7C284-CBB8-46D1-8023-18F876FF6000}" destId="{293F2C65-5916-48AF-9C57-408F858CC69F}" srcOrd="5" destOrd="0" presId="urn:microsoft.com/office/officeart/2005/8/layout/list1"/>
    <dgm:cxn modelId="{CCB11E0E-797E-4799-A67A-D2C5812A3FB4}" type="presParOf" srcId="{7CB7C284-CBB8-46D1-8023-18F876FF6000}" destId="{D8922755-E70E-4034-8446-9FC0D12BE51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65DFF1B-BF69-47E2-9A65-B16477038CA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20F2D9D-36E4-41D8-BE72-913357FE0F2D}">
      <dgm:prSet/>
      <dgm:spPr/>
      <dgm:t>
        <a:bodyPr/>
        <a:lstStyle/>
        <a:p>
          <a:r>
            <a:rPr lang="en-US" b="1"/>
            <a:t>Prepare</a:t>
          </a:r>
          <a:endParaRPr lang="en-US"/>
        </a:p>
      </dgm:t>
    </dgm:pt>
    <dgm:pt modelId="{21082A03-E96D-4F16-8247-17B8CB0E97C2}" type="parTrans" cxnId="{EDEF1D7B-3131-4FA9-A4B1-55F5A65A9988}">
      <dgm:prSet/>
      <dgm:spPr/>
      <dgm:t>
        <a:bodyPr/>
        <a:lstStyle/>
        <a:p>
          <a:endParaRPr lang="en-US"/>
        </a:p>
      </dgm:t>
    </dgm:pt>
    <dgm:pt modelId="{89487195-D1FD-4714-A524-6AF24F188C10}" type="sibTrans" cxnId="{EDEF1D7B-3131-4FA9-A4B1-55F5A65A9988}">
      <dgm:prSet/>
      <dgm:spPr/>
      <dgm:t>
        <a:bodyPr/>
        <a:lstStyle/>
        <a:p>
          <a:endParaRPr lang="en-US"/>
        </a:p>
      </dgm:t>
    </dgm:pt>
    <dgm:pt modelId="{E8DB20FE-2EC1-4A0C-8F04-A28D2835975E}">
      <dgm:prSet/>
      <dgm:spPr/>
      <dgm:t>
        <a:bodyPr/>
        <a:lstStyle/>
        <a:p>
          <a:r>
            <a:rPr lang="en-US"/>
            <a:t>Participate in trainings </a:t>
          </a:r>
        </a:p>
      </dgm:t>
    </dgm:pt>
    <dgm:pt modelId="{0C140AFD-8FEA-4388-B066-A484BCD0DCFE}" type="parTrans" cxnId="{883D7F57-D859-4432-8886-94C0289078D0}">
      <dgm:prSet/>
      <dgm:spPr/>
      <dgm:t>
        <a:bodyPr/>
        <a:lstStyle/>
        <a:p>
          <a:endParaRPr lang="en-US"/>
        </a:p>
      </dgm:t>
    </dgm:pt>
    <dgm:pt modelId="{8BC91F6D-A6B4-49DB-B7F4-5C244D5DF5D7}" type="sibTrans" cxnId="{883D7F57-D859-4432-8886-94C0289078D0}">
      <dgm:prSet/>
      <dgm:spPr/>
      <dgm:t>
        <a:bodyPr/>
        <a:lstStyle/>
        <a:p>
          <a:endParaRPr lang="en-US"/>
        </a:p>
      </dgm:t>
    </dgm:pt>
    <dgm:pt modelId="{8B0D7971-809F-4EA8-B703-5741C4BDF442}">
      <dgm:prSet/>
      <dgm:spPr/>
      <dgm:t>
        <a:bodyPr/>
        <a:lstStyle/>
        <a:p>
          <a:r>
            <a:rPr lang="en-US"/>
            <a:t>Reflect </a:t>
          </a:r>
        </a:p>
      </dgm:t>
    </dgm:pt>
    <dgm:pt modelId="{B70F53FE-0515-4EF0-8CDA-C70A896035A1}" type="parTrans" cxnId="{972280E7-602A-4B93-B570-BBA1F6733B94}">
      <dgm:prSet/>
      <dgm:spPr/>
      <dgm:t>
        <a:bodyPr/>
        <a:lstStyle/>
        <a:p>
          <a:endParaRPr lang="en-US"/>
        </a:p>
      </dgm:t>
    </dgm:pt>
    <dgm:pt modelId="{5F2C7B95-469B-4717-BCEE-5FEA05DAF453}" type="sibTrans" cxnId="{972280E7-602A-4B93-B570-BBA1F6733B94}">
      <dgm:prSet/>
      <dgm:spPr/>
      <dgm:t>
        <a:bodyPr/>
        <a:lstStyle/>
        <a:p>
          <a:endParaRPr lang="en-US"/>
        </a:p>
      </dgm:t>
    </dgm:pt>
    <dgm:pt modelId="{50980BE5-2C25-4296-BED1-137D2088FFC9}">
      <dgm:prSet/>
      <dgm:spPr/>
      <dgm:t>
        <a:bodyPr/>
        <a:lstStyle/>
        <a:p>
          <a:r>
            <a:rPr lang="en-US"/>
            <a:t>Create a crisis response plan </a:t>
          </a:r>
        </a:p>
      </dgm:t>
    </dgm:pt>
    <dgm:pt modelId="{29870228-089F-4405-96F4-DA6F05901BC9}" type="parTrans" cxnId="{F0DA3A4B-CC11-4CC8-A73C-8B67E0B8E9F0}">
      <dgm:prSet/>
      <dgm:spPr/>
      <dgm:t>
        <a:bodyPr/>
        <a:lstStyle/>
        <a:p>
          <a:endParaRPr lang="en-US"/>
        </a:p>
      </dgm:t>
    </dgm:pt>
    <dgm:pt modelId="{A8EB3D4C-3255-4AD1-AEB3-264309CD4AF3}" type="sibTrans" cxnId="{F0DA3A4B-CC11-4CC8-A73C-8B67E0B8E9F0}">
      <dgm:prSet/>
      <dgm:spPr/>
      <dgm:t>
        <a:bodyPr/>
        <a:lstStyle/>
        <a:p>
          <a:endParaRPr lang="en-US"/>
        </a:p>
      </dgm:t>
    </dgm:pt>
    <dgm:pt modelId="{D484A2A0-8F91-45F2-869C-170AC7894189}">
      <dgm:prSet/>
      <dgm:spPr/>
      <dgm:t>
        <a:bodyPr/>
        <a:lstStyle/>
        <a:p>
          <a:r>
            <a:rPr lang="en-US"/>
            <a:t>Use your supervisor as a resource</a:t>
          </a:r>
        </a:p>
      </dgm:t>
    </dgm:pt>
    <dgm:pt modelId="{4D15A61B-1273-4030-88E8-AD14615B6A4D}" type="parTrans" cxnId="{B13FFD46-EFB1-4288-AC49-42255BE0D972}">
      <dgm:prSet/>
      <dgm:spPr/>
      <dgm:t>
        <a:bodyPr/>
        <a:lstStyle/>
        <a:p>
          <a:endParaRPr lang="en-US"/>
        </a:p>
      </dgm:t>
    </dgm:pt>
    <dgm:pt modelId="{A4DF79A6-24FB-4C15-A9F9-8EF37366B0BF}" type="sibTrans" cxnId="{B13FFD46-EFB1-4288-AC49-42255BE0D972}">
      <dgm:prSet/>
      <dgm:spPr/>
      <dgm:t>
        <a:bodyPr/>
        <a:lstStyle/>
        <a:p>
          <a:endParaRPr lang="en-US"/>
        </a:p>
      </dgm:t>
    </dgm:pt>
    <dgm:pt modelId="{B788E2A0-4E95-4297-9CBF-AE8A1691E5BC}">
      <dgm:prSet/>
      <dgm:spPr/>
      <dgm:t>
        <a:bodyPr/>
        <a:lstStyle/>
        <a:p>
          <a:r>
            <a:rPr lang="en-US" b="1"/>
            <a:t>Engage</a:t>
          </a:r>
          <a:endParaRPr lang="en-US"/>
        </a:p>
      </dgm:t>
    </dgm:pt>
    <dgm:pt modelId="{6DADAA75-0CCC-40E1-8549-9D6DF0721446}" type="parTrans" cxnId="{1BCED587-53CF-453B-824E-E813D40E9043}">
      <dgm:prSet/>
      <dgm:spPr/>
      <dgm:t>
        <a:bodyPr/>
        <a:lstStyle/>
        <a:p>
          <a:endParaRPr lang="en-US"/>
        </a:p>
      </dgm:t>
    </dgm:pt>
    <dgm:pt modelId="{CEBE7CF4-04CF-44C6-8F37-E62F43632B94}" type="sibTrans" cxnId="{1BCED587-53CF-453B-824E-E813D40E9043}">
      <dgm:prSet/>
      <dgm:spPr/>
      <dgm:t>
        <a:bodyPr/>
        <a:lstStyle/>
        <a:p>
          <a:endParaRPr lang="en-US"/>
        </a:p>
      </dgm:t>
    </dgm:pt>
    <dgm:pt modelId="{C7AE0863-0159-4BFA-B0C0-698D38DE23FC}">
      <dgm:prSet/>
      <dgm:spPr/>
      <dgm:t>
        <a:bodyPr/>
        <a:lstStyle/>
        <a:p>
          <a:r>
            <a:rPr lang="en-US"/>
            <a:t>Evaluate for safety </a:t>
          </a:r>
        </a:p>
      </dgm:t>
    </dgm:pt>
    <dgm:pt modelId="{5D3AEB52-86BE-4824-A5FD-C9B8604173DC}" type="parTrans" cxnId="{BCB6BF14-1DBE-4F21-8557-2B73DD0200AC}">
      <dgm:prSet/>
      <dgm:spPr/>
      <dgm:t>
        <a:bodyPr/>
        <a:lstStyle/>
        <a:p>
          <a:endParaRPr lang="en-US"/>
        </a:p>
      </dgm:t>
    </dgm:pt>
    <dgm:pt modelId="{0446970D-364F-4446-8F3F-D86A96F1A93C}" type="sibTrans" cxnId="{BCB6BF14-1DBE-4F21-8557-2B73DD0200AC}">
      <dgm:prSet/>
      <dgm:spPr/>
      <dgm:t>
        <a:bodyPr/>
        <a:lstStyle/>
        <a:p>
          <a:endParaRPr lang="en-US"/>
        </a:p>
      </dgm:t>
    </dgm:pt>
    <dgm:pt modelId="{4AE24EDC-FFFF-4533-A9C0-9C51439C8F78}">
      <dgm:prSet/>
      <dgm:spPr/>
      <dgm:t>
        <a:bodyPr/>
        <a:lstStyle/>
        <a:p>
          <a:r>
            <a:rPr lang="en-US"/>
            <a:t>Provide time and space</a:t>
          </a:r>
        </a:p>
      </dgm:t>
    </dgm:pt>
    <dgm:pt modelId="{96D29598-DC85-44D7-AEF4-7A3476F61E49}" type="parTrans" cxnId="{1BE5C361-B1DA-4E67-BF66-97530953A8F6}">
      <dgm:prSet/>
      <dgm:spPr/>
      <dgm:t>
        <a:bodyPr/>
        <a:lstStyle/>
        <a:p>
          <a:endParaRPr lang="en-US"/>
        </a:p>
      </dgm:t>
    </dgm:pt>
    <dgm:pt modelId="{72086BC4-BC11-44E3-A274-B44E4094B785}" type="sibTrans" cxnId="{1BE5C361-B1DA-4E67-BF66-97530953A8F6}">
      <dgm:prSet/>
      <dgm:spPr/>
      <dgm:t>
        <a:bodyPr/>
        <a:lstStyle/>
        <a:p>
          <a:endParaRPr lang="en-US"/>
        </a:p>
      </dgm:t>
    </dgm:pt>
    <dgm:pt modelId="{335B74FA-1239-4270-B92F-6BEBF64D3F32}">
      <dgm:prSet/>
      <dgm:spPr/>
      <dgm:t>
        <a:bodyPr/>
        <a:lstStyle/>
        <a:p>
          <a:r>
            <a:rPr lang="en-US"/>
            <a:t>Remain calm </a:t>
          </a:r>
        </a:p>
      </dgm:t>
    </dgm:pt>
    <dgm:pt modelId="{9FDAA712-62F4-43C6-BAFF-9FA58462379B}" type="parTrans" cxnId="{D20C9E9C-47FA-49E6-B628-3D6C47FD2F60}">
      <dgm:prSet/>
      <dgm:spPr/>
      <dgm:t>
        <a:bodyPr/>
        <a:lstStyle/>
        <a:p>
          <a:endParaRPr lang="en-US"/>
        </a:p>
      </dgm:t>
    </dgm:pt>
    <dgm:pt modelId="{B89AB35D-1986-492F-A460-BEA12F8CB66D}" type="sibTrans" cxnId="{D20C9E9C-47FA-49E6-B628-3D6C47FD2F60}">
      <dgm:prSet/>
      <dgm:spPr/>
      <dgm:t>
        <a:bodyPr/>
        <a:lstStyle/>
        <a:p>
          <a:endParaRPr lang="en-US"/>
        </a:p>
      </dgm:t>
    </dgm:pt>
    <dgm:pt modelId="{C2123131-2B54-4172-963A-77A30D9E46B2}">
      <dgm:prSet/>
      <dgm:spPr/>
      <dgm:t>
        <a:bodyPr/>
        <a:lstStyle/>
        <a:p>
          <a:r>
            <a:rPr lang="en-US"/>
            <a:t>Avoid arguments and power struggles </a:t>
          </a:r>
        </a:p>
      </dgm:t>
    </dgm:pt>
    <dgm:pt modelId="{7A753818-DF23-4883-B179-E167B274BB11}" type="parTrans" cxnId="{9B58D50A-B305-429A-9424-92DE90F7BC37}">
      <dgm:prSet/>
      <dgm:spPr/>
      <dgm:t>
        <a:bodyPr/>
        <a:lstStyle/>
        <a:p>
          <a:endParaRPr lang="en-US"/>
        </a:p>
      </dgm:t>
    </dgm:pt>
    <dgm:pt modelId="{3243C39B-5687-4CD5-9307-7DB56B9F1677}" type="sibTrans" cxnId="{9B58D50A-B305-429A-9424-92DE90F7BC37}">
      <dgm:prSet/>
      <dgm:spPr/>
      <dgm:t>
        <a:bodyPr/>
        <a:lstStyle/>
        <a:p>
          <a:endParaRPr lang="en-US"/>
        </a:p>
      </dgm:t>
    </dgm:pt>
    <dgm:pt modelId="{1358E0D5-130A-409B-9710-A35B87BAB4ED}">
      <dgm:prSet/>
      <dgm:spPr/>
      <dgm:t>
        <a:bodyPr/>
        <a:lstStyle/>
        <a:p>
          <a:r>
            <a:rPr lang="en-US"/>
            <a:t>Minimize new information </a:t>
          </a:r>
        </a:p>
      </dgm:t>
    </dgm:pt>
    <dgm:pt modelId="{C7F73548-0ECF-4702-81E1-25340F6F0F56}" type="parTrans" cxnId="{27D8D041-7AB3-45DC-AD23-49D9E8534076}">
      <dgm:prSet/>
      <dgm:spPr/>
      <dgm:t>
        <a:bodyPr/>
        <a:lstStyle/>
        <a:p>
          <a:endParaRPr lang="en-US"/>
        </a:p>
      </dgm:t>
    </dgm:pt>
    <dgm:pt modelId="{CCBBE37C-0E54-4FB6-BD2E-C7315912EF54}" type="sibTrans" cxnId="{27D8D041-7AB3-45DC-AD23-49D9E8534076}">
      <dgm:prSet/>
      <dgm:spPr/>
      <dgm:t>
        <a:bodyPr/>
        <a:lstStyle/>
        <a:p>
          <a:endParaRPr lang="en-US"/>
        </a:p>
      </dgm:t>
    </dgm:pt>
    <dgm:pt modelId="{EEB0B4C6-446F-4358-A066-91430A3BF21F}">
      <dgm:prSet/>
      <dgm:spPr/>
      <dgm:t>
        <a:bodyPr/>
        <a:lstStyle/>
        <a:p>
          <a:r>
            <a:rPr lang="en-US" b="1"/>
            <a:t>Listen</a:t>
          </a:r>
          <a:endParaRPr lang="en-US"/>
        </a:p>
      </dgm:t>
    </dgm:pt>
    <dgm:pt modelId="{84B71366-6682-4132-9CAA-2E5C866E0054}" type="parTrans" cxnId="{6DB4307B-C5C1-4968-B501-BD5EC5DFD017}">
      <dgm:prSet/>
      <dgm:spPr/>
      <dgm:t>
        <a:bodyPr/>
        <a:lstStyle/>
        <a:p>
          <a:endParaRPr lang="en-US"/>
        </a:p>
      </dgm:t>
    </dgm:pt>
    <dgm:pt modelId="{22D194FE-76CC-4A0B-BF70-4B57845578D7}" type="sibTrans" cxnId="{6DB4307B-C5C1-4968-B501-BD5EC5DFD017}">
      <dgm:prSet/>
      <dgm:spPr/>
      <dgm:t>
        <a:bodyPr/>
        <a:lstStyle/>
        <a:p>
          <a:endParaRPr lang="en-US"/>
        </a:p>
      </dgm:t>
    </dgm:pt>
    <dgm:pt modelId="{512DAE0C-4F5A-4FE4-8555-9E1D605BAC74}">
      <dgm:prSet/>
      <dgm:spPr/>
      <dgm:t>
        <a:bodyPr/>
        <a:lstStyle/>
        <a:p>
          <a:r>
            <a:rPr lang="en-US"/>
            <a:t>Provide undivided attention                            -  Do not interrupt </a:t>
          </a:r>
        </a:p>
      </dgm:t>
    </dgm:pt>
    <dgm:pt modelId="{2DDB1641-0E22-4690-9A99-1EEA871AB89B}" type="parTrans" cxnId="{5E72BE78-1484-40B1-BBB8-A2508BC085F5}">
      <dgm:prSet/>
      <dgm:spPr/>
      <dgm:t>
        <a:bodyPr/>
        <a:lstStyle/>
        <a:p>
          <a:endParaRPr lang="en-US"/>
        </a:p>
      </dgm:t>
    </dgm:pt>
    <dgm:pt modelId="{0C856B65-8505-488C-9E2E-18D578BE1BCF}" type="sibTrans" cxnId="{5E72BE78-1484-40B1-BBB8-A2508BC085F5}">
      <dgm:prSet/>
      <dgm:spPr/>
      <dgm:t>
        <a:bodyPr/>
        <a:lstStyle/>
        <a:p>
          <a:endParaRPr lang="en-US"/>
        </a:p>
      </dgm:t>
    </dgm:pt>
    <dgm:pt modelId="{85981F94-EB3F-4D16-AAA1-8655C93FBE3D}">
      <dgm:prSet/>
      <dgm:spPr/>
      <dgm:t>
        <a:bodyPr/>
        <a:lstStyle/>
        <a:p>
          <a:r>
            <a:rPr lang="en-US"/>
            <a:t>Delay problem solving 			   -   Paraphrase</a:t>
          </a:r>
        </a:p>
      </dgm:t>
    </dgm:pt>
    <dgm:pt modelId="{97830376-9C34-4835-B95D-E38A57BD0FE1}" type="parTrans" cxnId="{C76AF09D-4AF9-4351-B85D-9D2306756A31}">
      <dgm:prSet/>
      <dgm:spPr/>
      <dgm:t>
        <a:bodyPr/>
        <a:lstStyle/>
        <a:p>
          <a:endParaRPr lang="en-US"/>
        </a:p>
      </dgm:t>
    </dgm:pt>
    <dgm:pt modelId="{F2AC1E55-D5EF-4966-8D5F-D2B461A6FCE6}" type="sibTrans" cxnId="{C76AF09D-4AF9-4351-B85D-9D2306756A31}">
      <dgm:prSet/>
      <dgm:spPr/>
      <dgm:t>
        <a:bodyPr/>
        <a:lstStyle/>
        <a:p>
          <a:endParaRPr lang="en-US"/>
        </a:p>
      </dgm:t>
    </dgm:pt>
    <dgm:pt modelId="{C8B16202-3BC3-4484-9222-7169797A8B58}">
      <dgm:prSet/>
      <dgm:spPr/>
      <dgm:t>
        <a:bodyPr/>
        <a:lstStyle/>
        <a:p>
          <a:r>
            <a:rPr lang="en-US"/>
            <a:t>Validate 				   -  Reserve judgement </a:t>
          </a:r>
        </a:p>
      </dgm:t>
    </dgm:pt>
    <dgm:pt modelId="{44ACE811-7071-426F-B560-570B120DA718}" type="parTrans" cxnId="{E1B59C84-034B-425F-B023-57D5EC9EF106}">
      <dgm:prSet/>
      <dgm:spPr/>
      <dgm:t>
        <a:bodyPr/>
        <a:lstStyle/>
        <a:p>
          <a:endParaRPr lang="en-US"/>
        </a:p>
      </dgm:t>
    </dgm:pt>
    <dgm:pt modelId="{8DDBCF6C-0310-4F5C-A38E-4CAC40CDE6A5}" type="sibTrans" cxnId="{E1B59C84-034B-425F-B023-57D5EC9EF106}">
      <dgm:prSet/>
      <dgm:spPr/>
      <dgm:t>
        <a:bodyPr/>
        <a:lstStyle/>
        <a:p>
          <a:endParaRPr lang="en-US"/>
        </a:p>
      </dgm:t>
    </dgm:pt>
    <dgm:pt modelId="{10CCFC2D-F003-4FC4-B9CB-2BEC165B538A}">
      <dgm:prSet/>
      <dgm:spPr/>
      <dgm:t>
        <a:bodyPr/>
        <a:lstStyle/>
        <a:p>
          <a:r>
            <a:rPr lang="en-US" b="1"/>
            <a:t>Link</a:t>
          </a:r>
          <a:endParaRPr lang="en-US"/>
        </a:p>
      </dgm:t>
    </dgm:pt>
    <dgm:pt modelId="{1569BEAE-32F3-4E54-BEAF-5800523EA652}" type="parTrans" cxnId="{6CF0C4E4-E34B-4B73-B621-A0E6085EB248}">
      <dgm:prSet/>
      <dgm:spPr/>
      <dgm:t>
        <a:bodyPr/>
        <a:lstStyle/>
        <a:p>
          <a:endParaRPr lang="en-US"/>
        </a:p>
      </dgm:t>
    </dgm:pt>
    <dgm:pt modelId="{BAF0DBD1-2774-460B-89BA-4D1FEE797AFA}" type="sibTrans" cxnId="{6CF0C4E4-E34B-4B73-B621-A0E6085EB248}">
      <dgm:prSet/>
      <dgm:spPr/>
      <dgm:t>
        <a:bodyPr/>
        <a:lstStyle/>
        <a:p>
          <a:endParaRPr lang="en-US"/>
        </a:p>
      </dgm:t>
    </dgm:pt>
    <dgm:pt modelId="{A59988D6-8D8B-4236-9496-0A367047A30E}">
      <dgm:prSet/>
      <dgm:spPr/>
      <dgm:t>
        <a:bodyPr/>
        <a:lstStyle/>
        <a:p>
          <a:r>
            <a:rPr lang="en-US"/>
            <a:t>Gently but firmly re-establish boundaries </a:t>
          </a:r>
        </a:p>
      </dgm:t>
    </dgm:pt>
    <dgm:pt modelId="{851D6A90-BD31-4447-867C-11A28204DCCC}" type="parTrans" cxnId="{E9A39D05-C092-4738-84FA-6CDDCC09FF41}">
      <dgm:prSet/>
      <dgm:spPr/>
      <dgm:t>
        <a:bodyPr/>
        <a:lstStyle/>
        <a:p>
          <a:endParaRPr lang="en-US"/>
        </a:p>
      </dgm:t>
    </dgm:pt>
    <dgm:pt modelId="{BBFA4F9C-F1CA-4AD5-9582-93D502DED7FD}" type="sibTrans" cxnId="{E9A39D05-C092-4738-84FA-6CDDCC09FF41}">
      <dgm:prSet/>
      <dgm:spPr/>
      <dgm:t>
        <a:bodyPr/>
        <a:lstStyle/>
        <a:p>
          <a:endParaRPr lang="en-US"/>
        </a:p>
      </dgm:t>
    </dgm:pt>
    <dgm:pt modelId="{F3B1DF51-497A-478D-8BBC-7437DC383121}">
      <dgm:prSet/>
      <dgm:spPr/>
      <dgm:t>
        <a:bodyPr/>
        <a:lstStyle/>
        <a:p>
          <a:r>
            <a:rPr lang="en-US"/>
            <a:t>Focus on what you can do </a:t>
          </a:r>
        </a:p>
      </dgm:t>
    </dgm:pt>
    <dgm:pt modelId="{8B659256-749E-436E-87CF-85552362E777}" type="parTrans" cxnId="{360D4994-5975-4370-A3BA-5EC9E16D9508}">
      <dgm:prSet/>
      <dgm:spPr/>
      <dgm:t>
        <a:bodyPr/>
        <a:lstStyle/>
        <a:p>
          <a:endParaRPr lang="en-US"/>
        </a:p>
      </dgm:t>
    </dgm:pt>
    <dgm:pt modelId="{AE8F6F05-2A4C-4825-B186-2356823AA8FD}" type="sibTrans" cxnId="{360D4994-5975-4370-A3BA-5EC9E16D9508}">
      <dgm:prSet/>
      <dgm:spPr/>
      <dgm:t>
        <a:bodyPr/>
        <a:lstStyle/>
        <a:p>
          <a:endParaRPr lang="en-US"/>
        </a:p>
      </dgm:t>
    </dgm:pt>
    <dgm:pt modelId="{C8621308-39FE-4AB0-B002-27CD044D79BB}">
      <dgm:prSet/>
      <dgm:spPr/>
      <dgm:t>
        <a:bodyPr/>
        <a:lstStyle/>
        <a:p>
          <a:r>
            <a:rPr lang="en-US"/>
            <a:t>Offer to bring your supervisor or another specialist </a:t>
          </a:r>
        </a:p>
      </dgm:t>
    </dgm:pt>
    <dgm:pt modelId="{2A375691-C398-4BDD-99F7-07565BBEDDC8}" type="parTrans" cxnId="{C3C4CB59-47A8-4EF6-B65C-10C613E3A545}">
      <dgm:prSet/>
      <dgm:spPr/>
      <dgm:t>
        <a:bodyPr/>
        <a:lstStyle/>
        <a:p>
          <a:endParaRPr lang="en-US"/>
        </a:p>
      </dgm:t>
    </dgm:pt>
    <dgm:pt modelId="{409A28B5-D986-47B1-8670-7755832220D8}" type="sibTrans" cxnId="{C3C4CB59-47A8-4EF6-B65C-10C613E3A545}">
      <dgm:prSet/>
      <dgm:spPr/>
      <dgm:t>
        <a:bodyPr/>
        <a:lstStyle/>
        <a:p>
          <a:endParaRPr lang="en-US"/>
        </a:p>
      </dgm:t>
    </dgm:pt>
    <dgm:pt modelId="{DB9C64CE-49B2-4614-80EE-590865579DB1}">
      <dgm:prSet/>
      <dgm:spPr/>
      <dgm:t>
        <a:bodyPr/>
        <a:lstStyle/>
        <a:p>
          <a:r>
            <a:rPr lang="en-US"/>
            <a:t>Explore coping strategies and grounding activities </a:t>
          </a:r>
        </a:p>
      </dgm:t>
    </dgm:pt>
    <dgm:pt modelId="{361D5D80-A06D-42D2-BBA7-012CB4B5B2BA}" type="parTrans" cxnId="{181922A6-CF5C-4DA1-B3E3-5DBEB00AB9E7}">
      <dgm:prSet/>
      <dgm:spPr/>
      <dgm:t>
        <a:bodyPr/>
        <a:lstStyle/>
        <a:p>
          <a:endParaRPr lang="en-US"/>
        </a:p>
      </dgm:t>
    </dgm:pt>
    <dgm:pt modelId="{E86A10AA-C4AF-4A23-AD44-462AA03DC6C5}" type="sibTrans" cxnId="{181922A6-CF5C-4DA1-B3E3-5DBEB00AB9E7}">
      <dgm:prSet/>
      <dgm:spPr/>
      <dgm:t>
        <a:bodyPr/>
        <a:lstStyle/>
        <a:p>
          <a:endParaRPr lang="en-US"/>
        </a:p>
      </dgm:t>
    </dgm:pt>
    <dgm:pt modelId="{16AE1DAE-D116-4F06-AC4E-03F761D78E3A}">
      <dgm:prSet/>
      <dgm:spPr/>
      <dgm:t>
        <a:bodyPr/>
        <a:lstStyle/>
        <a:p>
          <a:r>
            <a:rPr lang="en-US"/>
            <a:t>Collaborate to establish at least one concrete next step</a:t>
          </a:r>
        </a:p>
      </dgm:t>
    </dgm:pt>
    <dgm:pt modelId="{395E5D6F-049F-4971-AE2D-7551EDFC0451}" type="parTrans" cxnId="{00848933-57B3-4B02-9883-A759825699F3}">
      <dgm:prSet/>
      <dgm:spPr/>
      <dgm:t>
        <a:bodyPr/>
        <a:lstStyle/>
        <a:p>
          <a:endParaRPr lang="en-US"/>
        </a:p>
      </dgm:t>
    </dgm:pt>
    <dgm:pt modelId="{AC734CA5-5039-4D11-8A5F-2FF6DF6DD584}" type="sibTrans" cxnId="{00848933-57B3-4B02-9883-A759825699F3}">
      <dgm:prSet/>
      <dgm:spPr/>
      <dgm:t>
        <a:bodyPr/>
        <a:lstStyle/>
        <a:p>
          <a:endParaRPr lang="en-US"/>
        </a:p>
      </dgm:t>
    </dgm:pt>
    <dgm:pt modelId="{B1811C70-BD26-45BB-8025-82B2D94DC3EB}">
      <dgm:prSet/>
      <dgm:spPr/>
      <dgm:t>
        <a:bodyPr/>
        <a:lstStyle/>
        <a:p>
          <a:r>
            <a:rPr lang="en-US"/>
            <a:t>Think: I know some relevant information that might help. I know my crisis response plan.  </a:t>
          </a:r>
        </a:p>
      </dgm:t>
    </dgm:pt>
    <dgm:pt modelId="{E4D36AC9-CBB8-4C94-B6D1-1BBF98C96162}" type="parTrans" cxnId="{1D3DC956-334C-45B1-B261-92AD42DD7BC4}">
      <dgm:prSet/>
      <dgm:spPr/>
      <dgm:t>
        <a:bodyPr/>
        <a:lstStyle/>
        <a:p>
          <a:endParaRPr lang="en-US"/>
        </a:p>
      </dgm:t>
    </dgm:pt>
    <dgm:pt modelId="{52843894-3B68-445D-8626-C3D8DB7E4BBA}" type="sibTrans" cxnId="{1D3DC956-334C-45B1-B261-92AD42DD7BC4}">
      <dgm:prSet/>
      <dgm:spPr/>
      <dgm:t>
        <a:bodyPr/>
        <a:lstStyle/>
        <a:p>
          <a:endParaRPr lang="en-US"/>
        </a:p>
      </dgm:t>
    </dgm:pt>
    <dgm:pt modelId="{72F9E6CA-A3ED-45C8-8F22-EFA8D44B8D04}">
      <dgm:prSet/>
      <dgm:spPr/>
      <dgm:t>
        <a:bodyPr/>
        <a:lstStyle/>
        <a:p>
          <a:r>
            <a:rPr lang="en-US"/>
            <a:t>Say: “What is your biggest priority right now?”</a:t>
          </a:r>
        </a:p>
      </dgm:t>
    </dgm:pt>
    <dgm:pt modelId="{C95BDFB8-6401-487C-8C38-C9BC389978D6}" type="parTrans" cxnId="{EAC9BF30-25EE-48E5-9125-2261E25ECB3E}">
      <dgm:prSet/>
      <dgm:spPr/>
      <dgm:t>
        <a:bodyPr/>
        <a:lstStyle/>
        <a:p>
          <a:endParaRPr lang="en-US"/>
        </a:p>
      </dgm:t>
    </dgm:pt>
    <dgm:pt modelId="{67D1293F-8CBF-488B-A4D6-D37D51CE37FB}" type="sibTrans" cxnId="{EAC9BF30-25EE-48E5-9125-2261E25ECB3E}">
      <dgm:prSet/>
      <dgm:spPr/>
      <dgm:t>
        <a:bodyPr/>
        <a:lstStyle/>
        <a:p>
          <a:endParaRPr lang="en-US"/>
        </a:p>
      </dgm:t>
    </dgm:pt>
    <dgm:pt modelId="{8C2F28D5-68E2-4F57-989E-6A3F5378268F}">
      <dgm:prSet/>
      <dgm:spPr/>
      <dgm:t>
        <a:bodyPr/>
        <a:lstStyle/>
        <a:p>
          <a:r>
            <a:rPr lang="en-US"/>
            <a:t>Think: Deep Breath. Stay Calm.</a:t>
          </a:r>
        </a:p>
      </dgm:t>
    </dgm:pt>
    <dgm:pt modelId="{8241560F-06C1-416B-9896-BBE928F131C5}" type="parTrans" cxnId="{826CEA00-7DD5-4F6C-A04D-A140D47FA782}">
      <dgm:prSet/>
      <dgm:spPr/>
      <dgm:t>
        <a:bodyPr/>
        <a:lstStyle/>
        <a:p>
          <a:endParaRPr lang="en-US"/>
        </a:p>
      </dgm:t>
    </dgm:pt>
    <dgm:pt modelId="{14C3065C-DCAF-4C06-9B28-962617F7B22D}" type="sibTrans" cxnId="{826CEA00-7DD5-4F6C-A04D-A140D47FA782}">
      <dgm:prSet/>
      <dgm:spPr/>
      <dgm:t>
        <a:bodyPr/>
        <a:lstStyle/>
        <a:p>
          <a:endParaRPr lang="en-US"/>
        </a:p>
      </dgm:t>
    </dgm:pt>
    <dgm:pt modelId="{258D84BD-32A3-41A8-8F5E-E544762672FB}">
      <dgm:prSet/>
      <dgm:spPr/>
      <dgm:t>
        <a:bodyPr/>
        <a:lstStyle/>
        <a:p>
          <a:r>
            <a:rPr lang="en-US"/>
            <a:t>Say: “This sounds like a very hard situation. I’m hearing that you are really frustrated.” </a:t>
          </a:r>
        </a:p>
      </dgm:t>
    </dgm:pt>
    <dgm:pt modelId="{BDBE0181-80BD-4B30-9CB7-D24F834A5D9E}" type="parTrans" cxnId="{2D48087F-3A66-4410-975B-76300E02C839}">
      <dgm:prSet/>
      <dgm:spPr/>
      <dgm:t>
        <a:bodyPr/>
        <a:lstStyle/>
        <a:p>
          <a:endParaRPr lang="en-US"/>
        </a:p>
      </dgm:t>
    </dgm:pt>
    <dgm:pt modelId="{BA235520-07D6-4779-8E58-3222C8BE15B7}" type="sibTrans" cxnId="{2D48087F-3A66-4410-975B-76300E02C839}">
      <dgm:prSet/>
      <dgm:spPr/>
      <dgm:t>
        <a:bodyPr/>
        <a:lstStyle/>
        <a:p>
          <a:endParaRPr lang="en-US"/>
        </a:p>
      </dgm:t>
    </dgm:pt>
    <dgm:pt modelId="{F76172D5-407E-4F27-B52D-93CA8FF65766}">
      <dgm:prSet/>
      <dgm:spPr/>
      <dgm:t>
        <a:bodyPr/>
        <a:lstStyle/>
        <a:p>
          <a:r>
            <a:rPr lang="en-US"/>
            <a:t>Say: “Let’s think about one thing we can plan to do that might help.” </a:t>
          </a:r>
        </a:p>
      </dgm:t>
    </dgm:pt>
    <dgm:pt modelId="{C87CB528-841B-4C18-B620-64F4D28C92A3}" type="parTrans" cxnId="{86B8CE4E-8BE0-42ED-A849-07D530157D91}">
      <dgm:prSet/>
      <dgm:spPr/>
      <dgm:t>
        <a:bodyPr/>
        <a:lstStyle/>
        <a:p>
          <a:endParaRPr lang="en-US"/>
        </a:p>
      </dgm:t>
    </dgm:pt>
    <dgm:pt modelId="{7835E0B2-3A7D-4ECD-9606-D0C18A73DE11}" type="sibTrans" cxnId="{86B8CE4E-8BE0-42ED-A849-07D530157D91}">
      <dgm:prSet/>
      <dgm:spPr/>
      <dgm:t>
        <a:bodyPr/>
        <a:lstStyle/>
        <a:p>
          <a:endParaRPr lang="en-US"/>
        </a:p>
      </dgm:t>
    </dgm:pt>
    <dgm:pt modelId="{0AF060E7-68AF-4691-8972-3920BAF4589E}" type="pres">
      <dgm:prSet presAssocID="{665DFF1B-BF69-47E2-9A65-B16477038CAF}" presName="linear" presStyleCnt="0">
        <dgm:presLayoutVars>
          <dgm:animLvl val="lvl"/>
          <dgm:resizeHandles val="exact"/>
        </dgm:presLayoutVars>
      </dgm:prSet>
      <dgm:spPr/>
    </dgm:pt>
    <dgm:pt modelId="{FE1024CE-8E30-4F68-8307-22084A389C55}" type="pres">
      <dgm:prSet presAssocID="{720F2D9D-36E4-41D8-BE72-913357FE0F2D}" presName="parentText" presStyleLbl="node1" presStyleIdx="0" presStyleCnt="4" custLinFactNeighborX="-815" custLinFactNeighborY="475">
        <dgm:presLayoutVars>
          <dgm:chMax val="0"/>
          <dgm:bulletEnabled val="1"/>
        </dgm:presLayoutVars>
      </dgm:prSet>
      <dgm:spPr/>
    </dgm:pt>
    <dgm:pt modelId="{26C52DC5-4321-4353-B0D5-207CA43C09EE}" type="pres">
      <dgm:prSet presAssocID="{720F2D9D-36E4-41D8-BE72-913357FE0F2D}" presName="childText" presStyleLbl="revTx" presStyleIdx="0" presStyleCnt="4">
        <dgm:presLayoutVars>
          <dgm:bulletEnabled val="1"/>
        </dgm:presLayoutVars>
      </dgm:prSet>
      <dgm:spPr/>
    </dgm:pt>
    <dgm:pt modelId="{92AA69FE-8786-4059-8184-91B42582525A}" type="pres">
      <dgm:prSet presAssocID="{B788E2A0-4E95-4297-9CBF-AE8A1691E5BC}" presName="parentText" presStyleLbl="node1" presStyleIdx="1" presStyleCnt="4">
        <dgm:presLayoutVars>
          <dgm:chMax val="0"/>
          <dgm:bulletEnabled val="1"/>
        </dgm:presLayoutVars>
      </dgm:prSet>
      <dgm:spPr/>
    </dgm:pt>
    <dgm:pt modelId="{EB43F8F5-96B2-40FE-A3F4-30907294359C}" type="pres">
      <dgm:prSet presAssocID="{B788E2A0-4E95-4297-9CBF-AE8A1691E5BC}" presName="childText" presStyleLbl="revTx" presStyleIdx="1" presStyleCnt="4">
        <dgm:presLayoutVars>
          <dgm:bulletEnabled val="1"/>
        </dgm:presLayoutVars>
      </dgm:prSet>
      <dgm:spPr/>
    </dgm:pt>
    <dgm:pt modelId="{0928473B-9746-4E02-B977-23EADE49CDC2}" type="pres">
      <dgm:prSet presAssocID="{EEB0B4C6-446F-4358-A066-91430A3BF21F}" presName="parentText" presStyleLbl="node1" presStyleIdx="2" presStyleCnt="4">
        <dgm:presLayoutVars>
          <dgm:chMax val="0"/>
          <dgm:bulletEnabled val="1"/>
        </dgm:presLayoutVars>
      </dgm:prSet>
      <dgm:spPr/>
    </dgm:pt>
    <dgm:pt modelId="{68024103-8074-48CA-B42F-DA22B0F7D912}" type="pres">
      <dgm:prSet presAssocID="{EEB0B4C6-446F-4358-A066-91430A3BF21F}" presName="childText" presStyleLbl="revTx" presStyleIdx="2" presStyleCnt="4">
        <dgm:presLayoutVars>
          <dgm:bulletEnabled val="1"/>
        </dgm:presLayoutVars>
      </dgm:prSet>
      <dgm:spPr/>
    </dgm:pt>
    <dgm:pt modelId="{D7E4F114-D8ED-41ED-B2F0-63AC7FF14542}" type="pres">
      <dgm:prSet presAssocID="{10CCFC2D-F003-4FC4-B9CB-2BEC165B538A}" presName="parentText" presStyleLbl="node1" presStyleIdx="3" presStyleCnt="4">
        <dgm:presLayoutVars>
          <dgm:chMax val="0"/>
          <dgm:bulletEnabled val="1"/>
        </dgm:presLayoutVars>
      </dgm:prSet>
      <dgm:spPr/>
    </dgm:pt>
    <dgm:pt modelId="{4B79B331-CD42-48F0-8480-ABBEF2ECC675}" type="pres">
      <dgm:prSet presAssocID="{10CCFC2D-F003-4FC4-B9CB-2BEC165B538A}" presName="childText" presStyleLbl="revTx" presStyleIdx="3" presStyleCnt="4">
        <dgm:presLayoutVars>
          <dgm:bulletEnabled val="1"/>
        </dgm:presLayoutVars>
      </dgm:prSet>
      <dgm:spPr/>
    </dgm:pt>
  </dgm:ptLst>
  <dgm:cxnLst>
    <dgm:cxn modelId="{826CEA00-7DD5-4F6C-A04D-A140D47FA782}" srcId="{EEB0B4C6-446F-4358-A066-91430A3BF21F}" destId="{8C2F28D5-68E2-4F57-989E-6A3F5378268F}" srcOrd="3" destOrd="0" parTransId="{8241560F-06C1-416B-9896-BBE928F131C5}" sibTransId="{14C3065C-DCAF-4C06-9B28-962617F7B22D}"/>
    <dgm:cxn modelId="{E9A39D05-C092-4738-84FA-6CDDCC09FF41}" srcId="{10CCFC2D-F003-4FC4-B9CB-2BEC165B538A}" destId="{A59988D6-8D8B-4236-9496-0A367047A30E}" srcOrd="0" destOrd="0" parTransId="{851D6A90-BD31-4447-867C-11A28204DCCC}" sibTransId="{BBFA4F9C-F1CA-4AD5-9582-93D502DED7FD}"/>
    <dgm:cxn modelId="{9B58D50A-B305-429A-9424-92DE90F7BC37}" srcId="{B788E2A0-4E95-4297-9CBF-AE8A1691E5BC}" destId="{C2123131-2B54-4172-963A-77A30D9E46B2}" srcOrd="3" destOrd="0" parTransId="{7A753818-DF23-4883-B179-E167B274BB11}" sibTransId="{3243C39B-5687-4CD5-9307-7DB56B9F1677}"/>
    <dgm:cxn modelId="{210E0A13-5986-46C2-A1BF-CB57633C56A5}" type="presOf" srcId="{8B0D7971-809F-4EA8-B703-5741C4BDF442}" destId="{26C52DC5-4321-4353-B0D5-207CA43C09EE}" srcOrd="0" destOrd="1" presId="urn:microsoft.com/office/officeart/2005/8/layout/vList2"/>
    <dgm:cxn modelId="{BCB6BF14-1DBE-4F21-8557-2B73DD0200AC}" srcId="{B788E2A0-4E95-4297-9CBF-AE8A1691E5BC}" destId="{C7AE0863-0159-4BFA-B0C0-698D38DE23FC}" srcOrd="0" destOrd="0" parTransId="{5D3AEB52-86BE-4824-A5FD-C9B8604173DC}" sibTransId="{0446970D-364F-4446-8F3F-D86A96F1A93C}"/>
    <dgm:cxn modelId="{E22D4219-7AB6-49FC-94ED-828A227F028F}" type="presOf" srcId="{F76172D5-407E-4F27-B52D-93CA8FF65766}" destId="{4B79B331-CD42-48F0-8480-ABBEF2ECC675}" srcOrd="0" destOrd="5" presId="urn:microsoft.com/office/officeart/2005/8/layout/vList2"/>
    <dgm:cxn modelId="{797D8B1F-F9A8-4F01-860F-004D9E2D4A82}" type="presOf" srcId="{335B74FA-1239-4270-B92F-6BEBF64D3F32}" destId="{EB43F8F5-96B2-40FE-A3F4-30907294359C}" srcOrd="0" destOrd="2" presId="urn:microsoft.com/office/officeart/2005/8/layout/vList2"/>
    <dgm:cxn modelId="{CDDB3D23-9F24-4D31-A1ED-923B7FF18F62}" type="presOf" srcId="{512DAE0C-4F5A-4FE4-8555-9E1D605BAC74}" destId="{68024103-8074-48CA-B42F-DA22B0F7D912}" srcOrd="0" destOrd="0" presId="urn:microsoft.com/office/officeart/2005/8/layout/vList2"/>
    <dgm:cxn modelId="{EAC9BF30-25EE-48E5-9125-2261E25ECB3E}" srcId="{B788E2A0-4E95-4297-9CBF-AE8A1691E5BC}" destId="{72F9E6CA-A3ED-45C8-8F22-EFA8D44B8D04}" srcOrd="5" destOrd="0" parTransId="{C95BDFB8-6401-487C-8C38-C9BC389978D6}" sibTransId="{67D1293F-8CBF-488B-A4D6-D37D51CE37FB}"/>
    <dgm:cxn modelId="{6787B532-26CF-4C31-B694-4D9F9825FC32}" type="presOf" srcId="{C7AE0863-0159-4BFA-B0C0-698D38DE23FC}" destId="{EB43F8F5-96B2-40FE-A3F4-30907294359C}" srcOrd="0" destOrd="0" presId="urn:microsoft.com/office/officeart/2005/8/layout/vList2"/>
    <dgm:cxn modelId="{00848933-57B3-4B02-9883-A759825699F3}" srcId="{10CCFC2D-F003-4FC4-B9CB-2BEC165B538A}" destId="{16AE1DAE-D116-4F06-AC4E-03F761D78E3A}" srcOrd="4" destOrd="0" parTransId="{395E5D6F-049F-4971-AE2D-7551EDFC0451}" sibTransId="{AC734CA5-5039-4D11-8A5F-2FF6DF6DD584}"/>
    <dgm:cxn modelId="{1E90AF3B-092D-4A8C-8936-F4C1BFA4D9AE}" type="presOf" srcId="{8C2F28D5-68E2-4F57-989E-6A3F5378268F}" destId="{68024103-8074-48CA-B42F-DA22B0F7D912}" srcOrd="0" destOrd="3" presId="urn:microsoft.com/office/officeart/2005/8/layout/vList2"/>
    <dgm:cxn modelId="{1BE5C361-B1DA-4E67-BF66-97530953A8F6}" srcId="{B788E2A0-4E95-4297-9CBF-AE8A1691E5BC}" destId="{4AE24EDC-FFFF-4533-A9C0-9C51439C8F78}" srcOrd="1" destOrd="0" parTransId="{96D29598-DC85-44D7-AEF4-7A3476F61E49}" sibTransId="{72086BC4-BC11-44E3-A274-B44E4094B785}"/>
    <dgm:cxn modelId="{27D8D041-7AB3-45DC-AD23-49D9E8534076}" srcId="{B788E2A0-4E95-4297-9CBF-AE8A1691E5BC}" destId="{1358E0D5-130A-409B-9710-A35B87BAB4ED}" srcOrd="4" destOrd="0" parTransId="{C7F73548-0ECF-4702-81E1-25340F6F0F56}" sibTransId="{CCBBE37C-0E54-4FB6-BD2E-C7315912EF54}"/>
    <dgm:cxn modelId="{E97DC943-21F5-4534-BE1B-1419ACAD8106}" type="presOf" srcId="{1358E0D5-130A-409B-9710-A35B87BAB4ED}" destId="{EB43F8F5-96B2-40FE-A3F4-30907294359C}" srcOrd="0" destOrd="4" presId="urn:microsoft.com/office/officeart/2005/8/layout/vList2"/>
    <dgm:cxn modelId="{53DE4664-7D19-4FFF-81B4-B6AFE13ED64E}" type="presOf" srcId="{B788E2A0-4E95-4297-9CBF-AE8A1691E5BC}" destId="{92AA69FE-8786-4059-8184-91B42582525A}" srcOrd="0" destOrd="0" presId="urn:microsoft.com/office/officeart/2005/8/layout/vList2"/>
    <dgm:cxn modelId="{CB2B9844-FDFD-4D88-A9CA-94DB2E9519FD}" type="presOf" srcId="{F3B1DF51-497A-478D-8BBC-7437DC383121}" destId="{4B79B331-CD42-48F0-8480-ABBEF2ECC675}" srcOrd="0" destOrd="1" presId="urn:microsoft.com/office/officeart/2005/8/layout/vList2"/>
    <dgm:cxn modelId="{B13FFD46-EFB1-4288-AC49-42255BE0D972}" srcId="{720F2D9D-36E4-41D8-BE72-913357FE0F2D}" destId="{D484A2A0-8F91-45F2-869C-170AC7894189}" srcOrd="3" destOrd="0" parTransId="{4D15A61B-1273-4030-88E8-AD14615B6A4D}" sibTransId="{A4DF79A6-24FB-4C15-A9F9-8EF37366B0BF}"/>
    <dgm:cxn modelId="{F47ABF69-7A3D-45E1-A6A9-9D598FBFAB5B}" type="presOf" srcId="{D484A2A0-8F91-45F2-869C-170AC7894189}" destId="{26C52DC5-4321-4353-B0D5-207CA43C09EE}" srcOrd="0" destOrd="3" presId="urn:microsoft.com/office/officeart/2005/8/layout/vList2"/>
    <dgm:cxn modelId="{F0DA3A4B-CC11-4CC8-A73C-8B67E0B8E9F0}" srcId="{720F2D9D-36E4-41D8-BE72-913357FE0F2D}" destId="{50980BE5-2C25-4296-BED1-137D2088FFC9}" srcOrd="2" destOrd="0" parTransId="{29870228-089F-4405-96F4-DA6F05901BC9}" sibTransId="{A8EB3D4C-3255-4AD1-AEB3-264309CD4AF3}"/>
    <dgm:cxn modelId="{86B8CE4E-8BE0-42ED-A849-07D530157D91}" srcId="{10CCFC2D-F003-4FC4-B9CB-2BEC165B538A}" destId="{F76172D5-407E-4F27-B52D-93CA8FF65766}" srcOrd="5" destOrd="0" parTransId="{C87CB528-841B-4C18-B620-64F4D28C92A3}" sibTransId="{7835E0B2-3A7D-4ECD-9606-D0C18A73DE11}"/>
    <dgm:cxn modelId="{7FAFB355-DCF7-4D96-9665-1294CD221BA6}" type="presOf" srcId="{72F9E6CA-A3ED-45C8-8F22-EFA8D44B8D04}" destId="{EB43F8F5-96B2-40FE-A3F4-30907294359C}" srcOrd="0" destOrd="5" presId="urn:microsoft.com/office/officeart/2005/8/layout/vList2"/>
    <dgm:cxn modelId="{1D3DC956-334C-45B1-B261-92AD42DD7BC4}" srcId="{720F2D9D-36E4-41D8-BE72-913357FE0F2D}" destId="{B1811C70-BD26-45BB-8025-82B2D94DC3EB}" srcOrd="4" destOrd="0" parTransId="{E4D36AC9-CBB8-4C94-B6D1-1BBF98C96162}" sibTransId="{52843894-3B68-445D-8626-C3D8DB7E4BBA}"/>
    <dgm:cxn modelId="{883D7F57-D859-4432-8886-94C0289078D0}" srcId="{720F2D9D-36E4-41D8-BE72-913357FE0F2D}" destId="{E8DB20FE-2EC1-4A0C-8F04-A28D2835975E}" srcOrd="0" destOrd="0" parTransId="{0C140AFD-8FEA-4388-B066-A484BCD0DCFE}" sibTransId="{8BC91F6D-A6B4-49DB-B7F4-5C244D5DF5D7}"/>
    <dgm:cxn modelId="{BD60BA58-1EC1-452F-935C-7725F0032D3B}" type="presOf" srcId="{50980BE5-2C25-4296-BED1-137D2088FFC9}" destId="{26C52DC5-4321-4353-B0D5-207CA43C09EE}" srcOrd="0" destOrd="2" presId="urn:microsoft.com/office/officeart/2005/8/layout/vList2"/>
    <dgm:cxn modelId="{5E72BE78-1484-40B1-BBB8-A2508BC085F5}" srcId="{EEB0B4C6-446F-4358-A066-91430A3BF21F}" destId="{512DAE0C-4F5A-4FE4-8555-9E1D605BAC74}" srcOrd="0" destOrd="0" parTransId="{2DDB1641-0E22-4690-9A99-1EEA871AB89B}" sibTransId="{0C856B65-8505-488C-9E2E-18D578BE1BCF}"/>
    <dgm:cxn modelId="{C3C4CB59-47A8-4EF6-B65C-10C613E3A545}" srcId="{10CCFC2D-F003-4FC4-B9CB-2BEC165B538A}" destId="{C8621308-39FE-4AB0-B002-27CD044D79BB}" srcOrd="2" destOrd="0" parTransId="{2A375691-C398-4BDD-99F7-07565BBEDDC8}" sibTransId="{409A28B5-D986-47B1-8670-7755832220D8}"/>
    <dgm:cxn modelId="{EDEF1D7B-3131-4FA9-A4B1-55F5A65A9988}" srcId="{665DFF1B-BF69-47E2-9A65-B16477038CAF}" destId="{720F2D9D-36E4-41D8-BE72-913357FE0F2D}" srcOrd="0" destOrd="0" parTransId="{21082A03-E96D-4F16-8247-17B8CB0E97C2}" sibTransId="{89487195-D1FD-4714-A524-6AF24F188C10}"/>
    <dgm:cxn modelId="{6DB4307B-C5C1-4968-B501-BD5EC5DFD017}" srcId="{665DFF1B-BF69-47E2-9A65-B16477038CAF}" destId="{EEB0B4C6-446F-4358-A066-91430A3BF21F}" srcOrd="2" destOrd="0" parTransId="{84B71366-6682-4132-9CAA-2E5C866E0054}" sibTransId="{22D194FE-76CC-4A0B-BF70-4B57845578D7}"/>
    <dgm:cxn modelId="{2D48087F-3A66-4410-975B-76300E02C839}" srcId="{EEB0B4C6-446F-4358-A066-91430A3BF21F}" destId="{258D84BD-32A3-41A8-8F5E-E544762672FB}" srcOrd="4" destOrd="0" parTransId="{BDBE0181-80BD-4B30-9CB7-D24F834A5D9E}" sibTransId="{BA235520-07D6-4779-8E58-3222C8BE15B7}"/>
    <dgm:cxn modelId="{73765F81-7552-4F9B-A5E1-6B37136C786E}" type="presOf" srcId="{10CCFC2D-F003-4FC4-B9CB-2BEC165B538A}" destId="{D7E4F114-D8ED-41ED-B2F0-63AC7FF14542}" srcOrd="0" destOrd="0" presId="urn:microsoft.com/office/officeart/2005/8/layout/vList2"/>
    <dgm:cxn modelId="{E1B59C84-034B-425F-B023-57D5EC9EF106}" srcId="{EEB0B4C6-446F-4358-A066-91430A3BF21F}" destId="{C8B16202-3BC3-4484-9222-7169797A8B58}" srcOrd="2" destOrd="0" parTransId="{44ACE811-7071-426F-B560-570B120DA718}" sibTransId="{8DDBCF6C-0310-4F5C-A38E-4CAC40CDE6A5}"/>
    <dgm:cxn modelId="{9302C887-8312-45F5-8D12-6AB823335762}" type="presOf" srcId="{B1811C70-BD26-45BB-8025-82B2D94DC3EB}" destId="{26C52DC5-4321-4353-B0D5-207CA43C09EE}" srcOrd="0" destOrd="4" presId="urn:microsoft.com/office/officeart/2005/8/layout/vList2"/>
    <dgm:cxn modelId="{1BCED587-53CF-453B-824E-E813D40E9043}" srcId="{665DFF1B-BF69-47E2-9A65-B16477038CAF}" destId="{B788E2A0-4E95-4297-9CBF-AE8A1691E5BC}" srcOrd="1" destOrd="0" parTransId="{6DADAA75-0CCC-40E1-8549-9D6DF0721446}" sibTransId="{CEBE7CF4-04CF-44C6-8F37-E62F43632B94}"/>
    <dgm:cxn modelId="{360D4994-5975-4370-A3BA-5EC9E16D9508}" srcId="{10CCFC2D-F003-4FC4-B9CB-2BEC165B538A}" destId="{F3B1DF51-497A-478D-8BBC-7437DC383121}" srcOrd="1" destOrd="0" parTransId="{8B659256-749E-436E-87CF-85552362E777}" sibTransId="{AE8F6F05-2A4C-4825-B186-2356823AA8FD}"/>
    <dgm:cxn modelId="{D20C9E9C-47FA-49E6-B628-3D6C47FD2F60}" srcId="{B788E2A0-4E95-4297-9CBF-AE8A1691E5BC}" destId="{335B74FA-1239-4270-B92F-6BEBF64D3F32}" srcOrd="2" destOrd="0" parTransId="{9FDAA712-62F4-43C6-BAFF-9FA58462379B}" sibTransId="{B89AB35D-1986-492F-A460-BEA12F8CB66D}"/>
    <dgm:cxn modelId="{6DE0D59D-84F1-44A7-B704-557A364A8610}" type="presOf" srcId="{720F2D9D-36E4-41D8-BE72-913357FE0F2D}" destId="{FE1024CE-8E30-4F68-8307-22084A389C55}" srcOrd="0" destOrd="0" presId="urn:microsoft.com/office/officeart/2005/8/layout/vList2"/>
    <dgm:cxn modelId="{C76AF09D-4AF9-4351-B85D-9D2306756A31}" srcId="{EEB0B4C6-446F-4358-A066-91430A3BF21F}" destId="{85981F94-EB3F-4D16-AAA1-8655C93FBE3D}" srcOrd="1" destOrd="0" parTransId="{97830376-9C34-4835-B95D-E38A57BD0FE1}" sibTransId="{F2AC1E55-D5EF-4966-8D5F-D2B461A6FCE6}"/>
    <dgm:cxn modelId="{C2F28B9E-5B2D-45BC-9362-4CF6429881CE}" type="presOf" srcId="{C2123131-2B54-4172-963A-77A30D9E46B2}" destId="{EB43F8F5-96B2-40FE-A3F4-30907294359C}" srcOrd="0" destOrd="3" presId="urn:microsoft.com/office/officeart/2005/8/layout/vList2"/>
    <dgm:cxn modelId="{F03FB9A1-1A07-4127-8F73-384188679D7B}" type="presOf" srcId="{C8B16202-3BC3-4484-9222-7169797A8B58}" destId="{68024103-8074-48CA-B42F-DA22B0F7D912}" srcOrd="0" destOrd="2" presId="urn:microsoft.com/office/officeart/2005/8/layout/vList2"/>
    <dgm:cxn modelId="{04C1D5A3-BF07-46A3-ACEE-C1C48DDCE5F1}" type="presOf" srcId="{16AE1DAE-D116-4F06-AC4E-03F761D78E3A}" destId="{4B79B331-CD42-48F0-8480-ABBEF2ECC675}" srcOrd="0" destOrd="4" presId="urn:microsoft.com/office/officeart/2005/8/layout/vList2"/>
    <dgm:cxn modelId="{181922A6-CF5C-4DA1-B3E3-5DBEB00AB9E7}" srcId="{10CCFC2D-F003-4FC4-B9CB-2BEC165B538A}" destId="{DB9C64CE-49B2-4614-80EE-590865579DB1}" srcOrd="3" destOrd="0" parTransId="{361D5D80-A06D-42D2-BBA7-012CB4B5B2BA}" sibTransId="{E86A10AA-C4AF-4A23-AD44-462AA03DC6C5}"/>
    <dgm:cxn modelId="{F0F599A6-6031-419F-A679-F2ABB33B58EC}" type="presOf" srcId="{E8DB20FE-2EC1-4A0C-8F04-A28D2835975E}" destId="{26C52DC5-4321-4353-B0D5-207CA43C09EE}" srcOrd="0" destOrd="0" presId="urn:microsoft.com/office/officeart/2005/8/layout/vList2"/>
    <dgm:cxn modelId="{33DA81B4-1316-43B5-9999-C7C2D8BACE34}" type="presOf" srcId="{A59988D6-8D8B-4236-9496-0A367047A30E}" destId="{4B79B331-CD42-48F0-8480-ABBEF2ECC675}" srcOrd="0" destOrd="0" presId="urn:microsoft.com/office/officeart/2005/8/layout/vList2"/>
    <dgm:cxn modelId="{59C812BA-27E6-4BA2-9BE2-8154B69EAA6A}" type="presOf" srcId="{85981F94-EB3F-4D16-AAA1-8655C93FBE3D}" destId="{68024103-8074-48CA-B42F-DA22B0F7D912}" srcOrd="0" destOrd="1" presId="urn:microsoft.com/office/officeart/2005/8/layout/vList2"/>
    <dgm:cxn modelId="{D0E387CD-0B04-4929-9466-5D982E30E4FC}" type="presOf" srcId="{DB9C64CE-49B2-4614-80EE-590865579DB1}" destId="{4B79B331-CD42-48F0-8480-ABBEF2ECC675}" srcOrd="0" destOrd="3" presId="urn:microsoft.com/office/officeart/2005/8/layout/vList2"/>
    <dgm:cxn modelId="{5FCD45CE-2692-4DAC-ADB7-94F606D2B04D}" type="presOf" srcId="{665DFF1B-BF69-47E2-9A65-B16477038CAF}" destId="{0AF060E7-68AF-4691-8972-3920BAF4589E}" srcOrd="0" destOrd="0" presId="urn:microsoft.com/office/officeart/2005/8/layout/vList2"/>
    <dgm:cxn modelId="{CD24B3D3-9639-438C-AACE-47E1A26ACA5B}" type="presOf" srcId="{EEB0B4C6-446F-4358-A066-91430A3BF21F}" destId="{0928473B-9746-4E02-B977-23EADE49CDC2}" srcOrd="0" destOrd="0" presId="urn:microsoft.com/office/officeart/2005/8/layout/vList2"/>
    <dgm:cxn modelId="{6CF0C4E4-E34B-4B73-B621-A0E6085EB248}" srcId="{665DFF1B-BF69-47E2-9A65-B16477038CAF}" destId="{10CCFC2D-F003-4FC4-B9CB-2BEC165B538A}" srcOrd="3" destOrd="0" parTransId="{1569BEAE-32F3-4E54-BEAF-5800523EA652}" sibTransId="{BAF0DBD1-2774-460B-89BA-4D1FEE797AFA}"/>
    <dgm:cxn modelId="{F4E370E7-7138-455F-90DE-3D500CBFF016}" type="presOf" srcId="{4AE24EDC-FFFF-4533-A9C0-9C51439C8F78}" destId="{EB43F8F5-96B2-40FE-A3F4-30907294359C}" srcOrd="0" destOrd="1" presId="urn:microsoft.com/office/officeart/2005/8/layout/vList2"/>
    <dgm:cxn modelId="{972280E7-602A-4B93-B570-BBA1F6733B94}" srcId="{720F2D9D-36E4-41D8-BE72-913357FE0F2D}" destId="{8B0D7971-809F-4EA8-B703-5741C4BDF442}" srcOrd="1" destOrd="0" parTransId="{B70F53FE-0515-4EF0-8CDA-C70A896035A1}" sibTransId="{5F2C7B95-469B-4717-BCEE-5FEA05DAF453}"/>
    <dgm:cxn modelId="{E8B23AED-CF36-43C9-B2E5-CEE67BCE0B25}" type="presOf" srcId="{C8621308-39FE-4AB0-B002-27CD044D79BB}" destId="{4B79B331-CD42-48F0-8480-ABBEF2ECC675}" srcOrd="0" destOrd="2" presId="urn:microsoft.com/office/officeart/2005/8/layout/vList2"/>
    <dgm:cxn modelId="{711442F3-163D-4AD3-AA22-211ECCAB0A65}" type="presOf" srcId="{258D84BD-32A3-41A8-8F5E-E544762672FB}" destId="{68024103-8074-48CA-B42F-DA22B0F7D912}" srcOrd="0" destOrd="4" presId="urn:microsoft.com/office/officeart/2005/8/layout/vList2"/>
    <dgm:cxn modelId="{6EB39C8B-E969-4466-8576-B5F56E64508C}" type="presParOf" srcId="{0AF060E7-68AF-4691-8972-3920BAF4589E}" destId="{FE1024CE-8E30-4F68-8307-22084A389C55}" srcOrd="0" destOrd="0" presId="urn:microsoft.com/office/officeart/2005/8/layout/vList2"/>
    <dgm:cxn modelId="{027C0B8A-7C5E-4936-8864-443A36A6F754}" type="presParOf" srcId="{0AF060E7-68AF-4691-8972-3920BAF4589E}" destId="{26C52DC5-4321-4353-B0D5-207CA43C09EE}" srcOrd="1" destOrd="0" presId="urn:microsoft.com/office/officeart/2005/8/layout/vList2"/>
    <dgm:cxn modelId="{2401C706-3B8D-4A08-A2D5-18344B9C0BCE}" type="presParOf" srcId="{0AF060E7-68AF-4691-8972-3920BAF4589E}" destId="{92AA69FE-8786-4059-8184-91B42582525A}" srcOrd="2" destOrd="0" presId="urn:microsoft.com/office/officeart/2005/8/layout/vList2"/>
    <dgm:cxn modelId="{B7F8DAE8-E4FF-40FA-9F0D-D09307DDC827}" type="presParOf" srcId="{0AF060E7-68AF-4691-8972-3920BAF4589E}" destId="{EB43F8F5-96B2-40FE-A3F4-30907294359C}" srcOrd="3" destOrd="0" presId="urn:microsoft.com/office/officeart/2005/8/layout/vList2"/>
    <dgm:cxn modelId="{EBEECCD6-F2D3-4D5F-ABE8-9023A19A3CB8}" type="presParOf" srcId="{0AF060E7-68AF-4691-8972-3920BAF4589E}" destId="{0928473B-9746-4E02-B977-23EADE49CDC2}" srcOrd="4" destOrd="0" presId="urn:microsoft.com/office/officeart/2005/8/layout/vList2"/>
    <dgm:cxn modelId="{5FAAE502-0377-4602-9531-99D2488E7CD2}" type="presParOf" srcId="{0AF060E7-68AF-4691-8972-3920BAF4589E}" destId="{68024103-8074-48CA-B42F-DA22B0F7D912}" srcOrd="5" destOrd="0" presId="urn:microsoft.com/office/officeart/2005/8/layout/vList2"/>
    <dgm:cxn modelId="{AAD0734E-30AE-4CAE-A314-7B76B8C9F107}" type="presParOf" srcId="{0AF060E7-68AF-4691-8972-3920BAF4589E}" destId="{D7E4F114-D8ED-41ED-B2F0-63AC7FF14542}" srcOrd="6" destOrd="0" presId="urn:microsoft.com/office/officeart/2005/8/layout/vList2"/>
    <dgm:cxn modelId="{BB140B63-414B-459C-93ED-B20963E84B0A}" type="presParOf" srcId="{0AF060E7-68AF-4691-8972-3920BAF4589E}" destId="{4B79B331-CD42-48F0-8480-ABBEF2ECC675}"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BC069D-FFCC-4767-A33C-EF30C674CB8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92603A6-C54E-48AF-AFB1-1EB5E80A5F71}">
      <dgm:prSet/>
      <dgm:spPr/>
      <dgm:t>
        <a:bodyPr/>
        <a:lstStyle/>
        <a:p>
          <a:r>
            <a:rPr lang="en-US"/>
            <a:t>Sarah walks into a local community mental health clinic one afternoon, visibly distressed and trembling. She is wearing a worn jacket, and her eyes appear red from crying. Sarah explains that she is currently homeless, having been living in her car for the past two weeks. She reports that she had to leave her last temporary housing situation after an altercation with a roommate who was involved in substance use. Sarah has not been able to find any other place to stay and is overwhelmed with anxiety and fear about her safety. She is in crisis because she has been feeling increasingly hopeless and disconnected, and she is afraid of becoming completely isolated.</a:t>
          </a:r>
        </a:p>
      </dgm:t>
    </dgm:pt>
    <dgm:pt modelId="{521A1317-BF31-4CE6-ADD4-6D090E3AB581}" type="parTrans" cxnId="{ADAB9B7D-52E3-47FF-8E8B-A2F6D08D516C}">
      <dgm:prSet/>
      <dgm:spPr/>
      <dgm:t>
        <a:bodyPr/>
        <a:lstStyle/>
        <a:p>
          <a:endParaRPr lang="en-US"/>
        </a:p>
      </dgm:t>
    </dgm:pt>
    <dgm:pt modelId="{091E705B-CDE1-43E6-A3A9-FB6896D5E711}" type="sibTrans" cxnId="{ADAB9B7D-52E3-47FF-8E8B-A2F6D08D516C}">
      <dgm:prSet/>
      <dgm:spPr/>
      <dgm:t>
        <a:bodyPr/>
        <a:lstStyle/>
        <a:p>
          <a:endParaRPr lang="en-US"/>
        </a:p>
      </dgm:t>
    </dgm:pt>
    <dgm:pt modelId="{0CEF2E04-3E32-4BCF-9203-3093B9029C91}">
      <dgm:prSet/>
      <dgm:spPr/>
      <dgm:t>
        <a:bodyPr/>
        <a:lstStyle/>
        <a:p>
          <a:r>
            <a:rPr lang="en-US"/>
            <a:t>She tells you that she has been struggling with feelings of despair and has been drinking more frequently to cope with the stress. She says that she’s “had enough” and feels trapped in her circumstances. At one point, she mentions thoughts of harming herself but quickly states that she doesn't have a plan or intention to act on it. However, she feels completely alone and unsure where to turn next.</a:t>
          </a:r>
        </a:p>
      </dgm:t>
    </dgm:pt>
    <dgm:pt modelId="{9732CAAA-E6EE-4712-85CF-D3479DB9A6B9}" type="parTrans" cxnId="{F28AFE19-D722-4689-B849-D2B8DEE7AA8E}">
      <dgm:prSet/>
      <dgm:spPr/>
      <dgm:t>
        <a:bodyPr/>
        <a:lstStyle/>
        <a:p>
          <a:endParaRPr lang="en-US"/>
        </a:p>
      </dgm:t>
    </dgm:pt>
    <dgm:pt modelId="{99174DA6-AA88-4F28-A647-D8E599F0CF32}" type="sibTrans" cxnId="{F28AFE19-D722-4689-B849-D2B8DEE7AA8E}">
      <dgm:prSet/>
      <dgm:spPr/>
      <dgm:t>
        <a:bodyPr/>
        <a:lstStyle/>
        <a:p>
          <a:endParaRPr lang="en-US"/>
        </a:p>
      </dgm:t>
    </dgm:pt>
    <dgm:pt modelId="{D92493BC-70E4-461B-ADB6-7387F8B48904}" type="pres">
      <dgm:prSet presAssocID="{04BC069D-FFCC-4767-A33C-EF30C674CB8B}" presName="hierChild1" presStyleCnt="0">
        <dgm:presLayoutVars>
          <dgm:chPref val="1"/>
          <dgm:dir/>
          <dgm:animOne val="branch"/>
          <dgm:animLvl val="lvl"/>
          <dgm:resizeHandles/>
        </dgm:presLayoutVars>
      </dgm:prSet>
      <dgm:spPr/>
    </dgm:pt>
    <dgm:pt modelId="{4CA6DCB2-D238-4773-9F0D-E8DB89768086}" type="pres">
      <dgm:prSet presAssocID="{D92603A6-C54E-48AF-AFB1-1EB5E80A5F71}" presName="hierRoot1" presStyleCnt="0"/>
      <dgm:spPr/>
    </dgm:pt>
    <dgm:pt modelId="{250E1FEA-A06B-47B5-B4F6-2F99351BF6AB}" type="pres">
      <dgm:prSet presAssocID="{D92603A6-C54E-48AF-AFB1-1EB5E80A5F71}" presName="composite" presStyleCnt="0"/>
      <dgm:spPr/>
    </dgm:pt>
    <dgm:pt modelId="{ABE6CC85-C54F-46E1-A70C-FE2DD21DBD25}" type="pres">
      <dgm:prSet presAssocID="{D92603A6-C54E-48AF-AFB1-1EB5E80A5F71}" presName="background" presStyleLbl="node0" presStyleIdx="0" presStyleCnt="2"/>
      <dgm:spPr/>
    </dgm:pt>
    <dgm:pt modelId="{1BA3C997-07E3-4181-A722-ED63A42E5B4A}" type="pres">
      <dgm:prSet presAssocID="{D92603A6-C54E-48AF-AFB1-1EB5E80A5F71}" presName="text" presStyleLbl="fgAcc0" presStyleIdx="0" presStyleCnt="2">
        <dgm:presLayoutVars>
          <dgm:chPref val="3"/>
        </dgm:presLayoutVars>
      </dgm:prSet>
      <dgm:spPr/>
    </dgm:pt>
    <dgm:pt modelId="{DB9C6648-A27F-4E61-8344-10C2ADFBF308}" type="pres">
      <dgm:prSet presAssocID="{D92603A6-C54E-48AF-AFB1-1EB5E80A5F71}" presName="hierChild2" presStyleCnt="0"/>
      <dgm:spPr/>
    </dgm:pt>
    <dgm:pt modelId="{29071688-37E3-4889-B890-0EB770611925}" type="pres">
      <dgm:prSet presAssocID="{0CEF2E04-3E32-4BCF-9203-3093B9029C91}" presName="hierRoot1" presStyleCnt="0"/>
      <dgm:spPr/>
    </dgm:pt>
    <dgm:pt modelId="{2C7A573A-E4DA-401C-9414-E56BB99C3BCF}" type="pres">
      <dgm:prSet presAssocID="{0CEF2E04-3E32-4BCF-9203-3093B9029C91}" presName="composite" presStyleCnt="0"/>
      <dgm:spPr/>
    </dgm:pt>
    <dgm:pt modelId="{64451838-8A02-4C9E-B0A3-16B21C713BED}" type="pres">
      <dgm:prSet presAssocID="{0CEF2E04-3E32-4BCF-9203-3093B9029C91}" presName="background" presStyleLbl="node0" presStyleIdx="1" presStyleCnt="2"/>
      <dgm:spPr/>
    </dgm:pt>
    <dgm:pt modelId="{AEE8BD67-D7A4-433C-9805-D08856C6000C}" type="pres">
      <dgm:prSet presAssocID="{0CEF2E04-3E32-4BCF-9203-3093B9029C91}" presName="text" presStyleLbl="fgAcc0" presStyleIdx="1" presStyleCnt="2">
        <dgm:presLayoutVars>
          <dgm:chPref val="3"/>
        </dgm:presLayoutVars>
      </dgm:prSet>
      <dgm:spPr/>
    </dgm:pt>
    <dgm:pt modelId="{54DD13F2-0B3C-474D-BAAC-3C13B2205CF9}" type="pres">
      <dgm:prSet presAssocID="{0CEF2E04-3E32-4BCF-9203-3093B9029C91}" presName="hierChild2" presStyleCnt="0"/>
      <dgm:spPr/>
    </dgm:pt>
  </dgm:ptLst>
  <dgm:cxnLst>
    <dgm:cxn modelId="{F28AFE19-D722-4689-B849-D2B8DEE7AA8E}" srcId="{04BC069D-FFCC-4767-A33C-EF30C674CB8B}" destId="{0CEF2E04-3E32-4BCF-9203-3093B9029C91}" srcOrd="1" destOrd="0" parTransId="{9732CAAA-E6EE-4712-85CF-D3479DB9A6B9}" sibTransId="{99174DA6-AA88-4F28-A647-D8E599F0CF32}"/>
    <dgm:cxn modelId="{FED5393A-E2D9-4196-961D-B05EEDBB6A24}" type="presOf" srcId="{04BC069D-FFCC-4767-A33C-EF30C674CB8B}" destId="{D92493BC-70E4-461B-ADB6-7387F8B48904}" srcOrd="0" destOrd="0" presId="urn:microsoft.com/office/officeart/2005/8/layout/hierarchy1"/>
    <dgm:cxn modelId="{ADAB9B7D-52E3-47FF-8E8B-A2F6D08D516C}" srcId="{04BC069D-FFCC-4767-A33C-EF30C674CB8B}" destId="{D92603A6-C54E-48AF-AFB1-1EB5E80A5F71}" srcOrd="0" destOrd="0" parTransId="{521A1317-BF31-4CE6-ADD4-6D090E3AB581}" sibTransId="{091E705B-CDE1-43E6-A3A9-FB6896D5E711}"/>
    <dgm:cxn modelId="{E1977CCA-6F37-45BD-A7A3-FAE82D3E0CD9}" type="presOf" srcId="{D92603A6-C54E-48AF-AFB1-1EB5E80A5F71}" destId="{1BA3C997-07E3-4181-A722-ED63A42E5B4A}" srcOrd="0" destOrd="0" presId="urn:microsoft.com/office/officeart/2005/8/layout/hierarchy1"/>
    <dgm:cxn modelId="{898B6AD4-3BC5-405C-8E75-09518FDC1E1F}" type="presOf" srcId="{0CEF2E04-3E32-4BCF-9203-3093B9029C91}" destId="{AEE8BD67-D7A4-433C-9805-D08856C6000C}" srcOrd="0" destOrd="0" presId="urn:microsoft.com/office/officeart/2005/8/layout/hierarchy1"/>
    <dgm:cxn modelId="{2215747D-49BA-4724-AA84-4C4E12348765}" type="presParOf" srcId="{D92493BC-70E4-461B-ADB6-7387F8B48904}" destId="{4CA6DCB2-D238-4773-9F0D-E8DB89768086}" srcOrd="0" destOrd="0" presId="urn:microsoft.com/office/officeart/2005/8/layout/hierarchy1"/>
    <dgm:cxn modelId="{000C1A32-1B94-4157-BD82-F36B080CAB8F}" type="presParOf" srcId="{4CA6DCB2-D238-4773-9F0D-E8DB89768086}" destId="{250E1FEA-A06B-47B5-B4F6-2F99351BF6AB}" srcOrd="0" destOrd="0" presId="urn:microsoft.com/office/officeart/2005/8/layout/hierarchy1"/>
    <dgm:cxn modelId="{35FBD151-A4A2-46F7-8BB7-ACDE6DF86DE2}" type="presParOf" srcId="{250E1FEA-A06B-47B5-B4F6-2F99351BF6AB}" destId="{ABE6CC85-C54F-46E1-A70C-FE2DD21DBD25}" srcOrd="0" destOrd="0" presId="urn:microsoft.com/office/officeart/2005/8/layout/hierarchy1"/>
    <dgm:cxn modelId="{0FDD7541-E287-4823-8BBA-FEB7F1C30807}" type="presParOf" srcId="{250E1FEA-A06B-47B5-B4F6-2F99351BF6AB}" destId="{1BA3C997-07E3-4181-A722-ED63A42E5B4A}" srcOrd="1" destOrd="0" presId="urn:microsoft.com/office/officeart/2005/8/layout/hierarchy1"/>
    <dgm:cxn modelId="{85E1C46F-84CD-4518-A18B-C393B6FB67FB}" type="presParOf" srcId="{4CA6DCB2-D238-4773-9F0D-E8DB89768086}" destId="{DB9C6648-A27F-4E61-8344-10C2ADFBF308}" srcOrd="1" destOrd="0" presId="urn:microsoft.com/office/officeart/2005/8/layout/hierarchy1"/>
    <dgm:cxn modelId="{D50B1490-A5A3-449A-8335-986A56183625}" type="presParOf" srcId="{D92493BC-70E4-461B-ADB6-7387F8B48904}" destId="{29071688-37E3-4889-B890-0EB770611925}" srcOrd="1" destOrd="0" presId="urn:microsoft.com/office/officeart/2005/8/layout/hierarchy1"/>
    <dgm:cxn modelId="{D23FFC19-8CA2-4F10-84A2-F4FE230A3C07}" type="presParOf" srcId="{29071688-37E3-4889-B890-0EB770611925}" destId="{2C7A573A-E4DA-401C-9414-E56BB99C3BCF}" srcOrd="0" destOrd="0" presId="urn:microsoft.com/office/officeart/2005/8/layout/hierarchy1"/>
    <dgm:cxn modelId="{A2D17BE6-75A4-45D3-BE25-2FC87BB40C5D}" type="presParOf" srcId="{2C7A573A-E4DA-401C-9414-E56BB99C3BCF}" destId="{64451838-8A02-4C9E-B0A3-16B21C713BED}" srcOrd="0" destOrd="0" presId="urn:microsoft.com/office/officeart/2005/8/layout/hierarchy1"/>
    <dgm:cxn modelId="{2D5AE01D-AE16-4F92-88A0-645D05FC6DB6}" type="presParOf" srcId="{2C7A573A-E4DA-401C-9414-E56BB99C3BCF}" destId="{AEE8BD67-D7A4-433C-9805-D08856C6000C}" srcOrd="1" destOrd="0" presId="urn:microsoft.com/office/officeart/2005/8/layout/hierarchy1"/>
    <dgm:cxn modelId="{995CB69E-469E-40E3-A1EB-AEB03DE3E75E}" type="presParOf" srcId="{29071688-37E3-4889-B890-0EB770611925}" destId="{54DD13F2-0B3C-474D-BAAC-3C13B2205CF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A6710A6-9095-48D1-8DDC-437095B22B9C}"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59B68077-2E22-4C54-9D96-72441433562C}">
      <dgm:prSet/>
      <dgm:spPr/>
      <dgm:t>
        <a:bodyPr/>
        <a:lstStyle/>
        <a:p>
          <a:r>
            <a:rPr lang="en-US" b="0" i="0" baseline="0"/>
            <a:t>“Is there anyone that may want to know that you need help?”</a:t>
          </a:r>
          <a:endParaRPr lang="en-US"/>
        </a:p>
      </dgm:t>
    </dgm:pt>
    <dgm:pt modelId="{36237529-9F98-4664-9F9C-9BE001F8F1CA}" type="parTrans" cxnId="{DBF343D0-507B-45B7-B39F-730F12379644}">
      <dgm:prSet/>
      <dgm:spPr/>
      <dgm:t>
        <a:bodyPr/>
        <a:lstStyle/>
        <a:p>
          <a:endParaRPr lang="en-US"/>
        </a:p>
      </dgm:t>
    </dgm:pt>
    <dgm:pt modelId="{BEE0415A-3E93-48A8-8BA9-2B83B44A19CF}" type="sibTrans" cxnId="{DBF343D0-507B-45B7-B39F-730F12379644}">
      <dgm:prSet/>
      <dgm:spPr/>
      <dgm:t>
        <a:bodyPr/>
        <a:lstStyle/>
        <a:p>
          <a:endParaRPr lang="en-US"/>
        </a:p>
      </dgm:t>
    </dgm:pt>
    <dgm:pt modelId="{9E99DDE2-9761-4450-B082-29D1F58DD801}">
      <dgm:prSet/>
      <dgm:spPr/>
      <dgm:t>
        <a:bodyPr/>
        <a:lstStyle/>
        <a:p>
          <a:r>
            <a:rPr lang="en-US" b="0" i="0" baseline="0"/>
            <a:t>“Do you have family, friends or anywhere to stay?”</a:t>
          </a:r>
          <a:endParaRPr lang="en-US"/>
        </a:p>
      </dgm:t>
    </dgm:pt>
    <dgm:pt modelId="{8EF097FD-7AE0-4796-8AD0-2ABB88194906}" type="parTrans" cxnId="{E1E20F12-C80F-4515-9DE1-0B812C2F7F6F}">
      <dgm:prSet/>
      <dgm:spPr/>
      <dgm:t>
        <a:bodyPr/>
        <a:lstStyle/>
        <a:p>
          <a:endParaRPr lang="en-US"/>
        </a:p>
      </dgm:t>
    </dgm:pt>
    <dgm:pt modelId="{6C080DDA-C101-4F0E-9458-856C934798F8}" type="sibTrans" cxnId="{E1E20F12-C80F-4515-9DE1-0B812C2F7F6F}">
      <dgm:prSet/>
      <dgm:spPr/>
      <dgm:t>
        <a:bodyPr/>
        <a:lstStyle/>
        <a:p>
          <a:endParaRPr lang="en-US"/>
        </a:p>
      </dgm:t>
    </dgm:pt>
    <dgm:pt modelId="{83823B61-C7D2-4E26-8F28-F7B371289684}">
      <dgm:prSet/>
      <dgm:spPr/>
      <dgm:t>
        <a:bodyPr/>
        <a:lstStyle/>
        <a:p>
          <a:r>
            <a:rPr lang="en-US" b="0" i="0" baseline="0"/>
            <a:t>“Tell me about past places you’ve stayed that have been safe and positive.”</a:t>
          </a:r>
          <a:endParaRPr lang="en-US"/>
        </a:p>
      </dgm:t>
    </dgm:pt>
    <dgm:pt modelId="{1D1D4D18-0AB9-4AB8-80EE-20A1A77D1F26}" type="parTrans" cxnId="{03C4220A-A02A-49E7-9AEF-623E8D0941BF}">
      <dgm:prSet/>
      <dgm:spPr/>
      <dgm:t>
        <a:bodyPr/>
        <a:lstStyle/>
        <a:p>
          <a:endParaRPr lang="en-US"/>
        </a:p>
      </dgm:t>
    </dgm:pt>
    <dgm:pt modelId="{F0CCE21E-8DA9-48BA-B0E4-5EF8760D1FF6}" type="sibTrans" cxnId="{03C4220A-A02A-49E7-9AEF-623E8D0941BF}">
      <dgm:prSet/>
      <dgm:spPr/>
      <dgm:t>
        <a:bodyPr/>
        <a:lstStyle/>
        <a:p>
          <a:endParaRPr lang="en-US"/>
        </a:p>
      </dgm:t>
    </dgm:pt>
    <dgm:pt modelId="{4406E141-099F-4E60-BEE2-EF98DEE68E28}">
      <dgm:prSet/>
      <dgm:spPr/>
      <dgm:t>
        <a:bodyPr/>
        <a:lstStyle/>
        <a:p>
          <a:r>
            <a:rPr lang="en-US" b="0" i="0" baseline="0"/>
            <a:t>“Where was the last place you stayed where</a:t>
          </a:r>
          <a:r>
            <a:rPr lang="en-US"/>
            <a:t> </a:t>
          </a:r>
          <a:r>
            <a:rPr lang="en-US" b="0" i="0" baseline="0"/>
            <a:t>you felt safe? Would it be safe to stay again?</a:t>
          </a:r>
          <a:endParaRPr lang="en-US"/>
        </a:p>
      </dgm:t>
    </dgm:pt>
    <dgm:pt modelId="{60D71A69-DF41-42CF-8D02-3794A5247AA3}" type="parTrans" cxnId="{1E98CA73-1E22-4651-A0CA-B33276E46818}">
      <dgm:prSet/>
      <dgm:spPr/>
      <dgm:t>
        <a:bodyPr/>
        <a:lstStyle/>
        <a:p>
          <a:endParaRPr lang="en-US"/>
        </a:p>
      </dgm:t>
    </dgm:pt>
    <dgm:pt modelId="{B55974CD-31BB-47CD-B68C-9ED79AA13C62}" type="sibTrans" cxnId="{1E98CA73-1E22-4651-A0CA-B33276E46818}">
      <dgm:prSet/>
      <dgm:spPr/>
      <dgm:t>
        <a:bodyPr/>
        <a:lstStyle/>
        <a:p>
          <a:endParaRPr lang="en-US"/>
        </a:p>
      </dgm:t>
    </dgm:pt>
    <dgm:pt modelId="{6310C5C7-44B8-46E5-B5BC-1F2CB79C285E}">
      <dgm:prSet/>
      <dgm:spPr/>
      <dgm:t>
        <a:bodyPr/>
        <a:lstStyle/>
        <a:p>
          <a:r>
            <a:rPr lang="en-US" b="0" i="0" baseline="0"/>
            <a:t>“Tell me about any strengths you have to</a:t>
          </a:r>
          <a:r>
            <a:rPr lang="en-US"/>
            <a:t> </a:t>
          </a:r>
          <a:r>
            <a:rPr lang="en-US" b="0" i="0" baseline="0"/>
            <a:t>navigate this difficult situation you are facing at this time.”</a:t>
          </a:r>
          <a:endParaRPr lang="en-US"/>
        </a:p>
      </dgm:t>
    </dgm:pt>
    <dgm:pt modelId="{04FD3BCC-C749-4DBA-9292-0E96CA077CE7}" type="parTrans" cxnId="{BFDE79A5-335E-40F8-A507-66AF3DCD1D22}">
      <dgm:prSet/>
      <dgm:spPr/>
      <dgm:t>
        <a:bodyPr/>
        <a:lstStyle/>
        <a:p>
          <a:endParaRPr lang="en-US"/>
        </a:p>
      </dgm:t>
    </dgm:pt>
    <dgm:pt modelId="{B7D19D47-45C8-450B-9DC9-BDC2A4FA3CF3}" type="sibTrans" cxnId="{BFDE79A5-335E-40F8-A507-66AF3DCD1D22}">
      <dgm:prSet/>
      <dgm:spPr/>
      <dgm:t>
        <a:bodyPr/>
        <a:lstStyle/>
        <a:p>
          <a:endParaRPr lang="en-US"/>
        </a:p>
      </dgm:t>
    </dgm:pt>
    <dgm:pt modelId="{42691B3B-9D64-4200-A17D-EB3404DC6D51}">
      <dgm:prSet/>
      <dgm:spPr/>
      <dgm:t>
        <a:bodyPr/>
        <a:lstStyle/>
        <a:p>
          <a:r>
            <a:rPr lang="en-US" b="0" i="0" baseline="0"/>
            <a:t>“What support, resources, or money would you need to stay somewhere else or make a housing option work?”</a:t>
          </a:r>
          <a:endParaRPr lang="en-US"/>
        </a:p>
      </dgm:t>
    </dgm:pt>
    <dgm:pt modelId="{4D1EBC77-6CBA-4A43-8E32-8BA0C2C19D58}" type="parTrans" cxnId="{8B03D003-6C11-44DD-858F-8184020CBB94}">
      <dgm:prSet/>
      <dgm:spPr/>
      <dgm:t>
        <a:bodyPr/>
        <a:lstStyle/>
        <a:p>
          <a:endParaRPr lang="en-US"/>
        </a:p>
      </dgm:t>
    </dgm:pt>
    <dgm:pt modelId="{95A51BE7-9FBE-445B-8971-17BDC5714EC8}" type="sibTrans" cxnId="{8B03D003-6C11-44DD-858F-8184020CBB94}">
      <dgm:prSet/>
      <dgm:spPr/>
      <dgm:t>
        <a:bodyPr/>
        <a:lstStyle/>
        <a:p>
          <a:endParaRPr lang="en-US"/>
        </a:p>
      </dgm:t>
    </dgm:pt>
    <dgm:pt modelId="{1688AC27-AC0C-41F9-ABDE-FFEEF3C6B657}" type="pres">
      <dgm:prSet presAssocID="{5A6710A6-9095-48D1-8DDC-437095B22B9C}" presName="Name0" presStyleCnt="0">
        <dgm:presLayoutVars>
          <dgm:dir/>
          <dgm:resizeHandles val="exact"/>
        </dgm:presLayoutVars>
      </dgm:prSet>
      <dgm:spPr/>
    </dgm:pt>
    <dgm:pt modelId="{4F46FF8D-2571-4EB3-A861-A49F5FBF9DE8}" type="pres">
      <dgm:prSet presAssocID="{59B68077-2E22-4C54-9D96-72441433562C}" presName="node" presStyleLbl="node1" presStyleIdx="0" presStyleCnt="6">
        <dgm:presLayoutVars>
          <dgm:bulletEnabled val="1"/>
        </dgm:presLayoutVars>
      </dgm:prSet>
      <dgm:spPr/>
    </dgm:pt>
    <dgm:pt modelId="{C3EFC200-5C11-43CA-8B0F-8FF3A83C63FB}" type="pres">
      <dgm:prSet presAssocID="{BEE0415A-3E93-48A8-8BA9-2B83B44A19CF}" presName="sibTrans" presStyleLbl="sibTrans1D1" presStyleIdx="0" presStyleCnt="5"/>
      <dgm:spPr/>
    </dgm:pt>
    <dgm:pt modelId="{04228A50-436E-45DF-8E8A-6684159CDC43}" type="pres">
      <dgm:prSet presAssocID="{BEE0415A-3E93-48A8-8BA9-2B83B44A19CF}" presName="connectorText" presStyleLbl="sibTrans1D1" presStyleIdx="0" presStyleCnt="5"/>
      <dgm:spPr/>
    </dgm:pt>
    <dgm:pt modelId="{D68D3711-4EDC-4D27-9C1D-4BBA9D022586}" type="pres">
      <dgm:prSet presAssocID="{9E99DDE2-9761-4450-B082-29D1F58DD801}" presName="node" presStyleLbl="node1" presStyleIdx="1" presStyleCnt="6">
        <dgm:presLayoutVars>
          <dgm:bulletEnabled val="1"/>
        </dgm:presLayoutVars>
      </dgm:prSet>
      <dgm:spPr/>
    </dgm:pt>
    <dgm:pt modelId="{AFE74372-7373-4AAC-8087-D8AAB515125D}" type="pres">
      <dgm:prSet presAssocID="{6C080DDA-C101-4F0E-9458-856C934798F8}" presName="sibTrans" presStyleLbl="sibTrans1D1" presStyleIdx="1" presStyleCnt="5"/>
      <dgm:spPr/>
    </dgm:pt>
    <dgm:pt modelId="{388EF483-7C32-4431-BCDC-2E3965058399}" type="pres">
      <dgm:prSet presAssocID="{6C080DDA-C101-4F0E-9458-856C934798F8}" presName="connectorText" presStyleLbl="sibTrans1D1" presStyleIdx="1" presStyleCnt="5"/>
      <dgm:spPr/>
    </dgm:pt>
    <dgm:pt modelId="{100BD3CA-F1E9-4CAF-B1B5-65F22A634881}" type="pres">
      <dgm:prSet presAssocID="{83823B61-C7D2-4E26-8F28-F7B371289684}" presName="node" presStyleLbl="node1" presStyleIdx="2" presStyleCnt="6">
        <dgm:presLayoutVars>
          <dgm:bulletEnabled val="1"/>
        </dgm:presLayoutVars>
      </dgm:prSet>
      <dgm:spPr/>
    </dgm:pt>
    <dgm:pt modelId="{45C7B281-F37D-485D-B0E2-3A50CCF65402}" type="pres">
      <dgm:prSet presAssocID="{F0CCE21E-8DA9-48BA-B0E4-5EF8760D1FF6}" presName="sibTrans" presStyleLbl="sibTrans1D1" presStyleIdx="2" presStyleCnt="5"/>
      <dgm:spPr/>
    </dgm:pt>
    <dgm:pt modelId="{F0A16FB1-4846-4E5C-B9DC-9BD75853A3DA}" type="pres">
      <dgm:prSet presAssocID="{F0CCE21E-8DA9-48BA-B0E4-5EF8760D1FF6}" presName="connectorText" presStyleLbl="sibTrans1D1" presStyleIdx="2" presStyleCnt="5"/>
      <dgm:spPr/>
    </dgm:pt>
    <dgm:pt modelId="{22EEA47B-B624-40C6-BE90-6B7D521F588F}" type="pres">
      <dgm:prSet presAssocID="{4406E141-099F-4E60-BEE2-EF98DEE68E28}" presName="node" presStyleLbl="node1" presStyleIdx="3" presStyleCnt="6">
        <dgm:presLayoutVars>
          <dgm:bulletEnabled val="1"/>
        </dgm:presLayoutVars>
      </dgm:prSet>
      <dgm:spPr/>
    </dgm:pt>
    <dgm:pt modelId="{87700E46-FECA-41A9-B105-58E30877416B}" type="pres">
      <dgm:prSet presAssocID="{B55974CD-31BB-47CD-B68C-9ED79AA13C62}" presName="sibTrans" presStyleLbl="sibTrans1D1" presStyleIdx="3" presStyleCnt="5"/>
      <dgm:spPr/>
    </dgm:pt>
    <dgm:pt modelId="{7B24F6FA-087E-457E-B2C7-0C5225C82788}" type="pres">
      <dgm:prSet presAssocID="{B55974CD-31BB-47CD-B68C-9ED79AA13C62}" presName="connectorText" presStyleLbl="sibTrans1D1" presStyleIdx="3" presStyleCnt="5"/>
      <dgm:spPr/>
    </dgm:pt>
    <dgm:pt modelId="{7E870DC0-E214-4BFE-BB06-5D8C795F1A45}" type="pres">
      <dgm:prSet presAssocID="{6310C5C7-44B8-46E5-B5BC-1F2CB79C285E}" presName="node" presStyleLbl="node1" presStyleIdx="4" presStyleCnt="6">
        <dgm:presLayoutVars>
          <dgm:bulletEnabled val="1"/>
        </dgm:presLayoutVars>
      </dgm:prSet>
      <dgm:spPr/>
    </dgm:pt>
    <dgm:pt modelId="{79857175-11D8-4753-854E-B9DE4503DC40}" type="pres">
      <dgm:prSet presAssocID="{B7D19D47-45C8-450B-9DC9-BDC2A4FA3CF3}" presName="sibTrans" presStyleLbl="sibTrans1D1" presStyleIdx="4" presStyleCnt="5"/>
      <dgm:spPr/>
    </dgm:pt>
    <dgm:pt modelId="{7D0954F7-F647-4EF0-B486-AEA750706213}" type="pres">
      <dgm:prSet presAssocID="{B7D19D47-45C8-450B-9DC9-BDC2A4FA3CF3}" presName="connectorText" presStyleLbl="sibTrans1D1" presStyleIdx="4" presStyleCnt="5"/>
      <dgm:spPr/>
    </dgm:pt>
    <dgm:pt modelId="{E695AE8F-B336-4948-8AFF-A92B0057A913}" type="pres">
      <dgm:prSet presAssocID="{42691B3B-9D64-4200-A17D-EB3404DC6D51}" presName="node" presStyleLbl="node1" presStyleIdx="5" presStyleCnt="6">
        <dgm:presLayoutVars>
          <dgm:bulletEnabled val="1"/>
        </dgm:presLayoutVars>
      </dgm:prSet>
      <dgm:spPr/>
    </dgm:pt>
  </dgm:ptLst>
  <dgm:cxnLst>
    <dgm:cxn modelId="{8B03D003-6C11-44DD-858F-8184020CBB94}" srcId="{5A6710A6-9095-48D1-8DDC-437095B22B9C}" destId="{42691B3B-9D64-4200-A17D-EB3404DC6D51}" srcOrd="5" destOrd="0" parTransId="{4D1EBC77-6CBA-4A43-8E32-8BA0C2C19D58}" sibTransId="{95A51BE7-9FBE-445B-8971-17BDC5714EC8}"/>
    <dgm:cxn modelId="{03C4220A-A02A-49E7-9AEF-623E8D0941BF}" srcId="{5A6710A6-9095-48D1-8DDC-437095B22B9C}" destId="{83823B61-C7D2-4E26-8F28-F7B371289684}" srcOrd="2" destOrd="0" parTransId="{1D1D4D18-0AB9-4AB8-80EE-20A1A77D1F26}" sibTransId="{F0CCE21E-8DA9-48BA-B0E4-5EF8760D1FF6}"/>
    <dgm:cxn modelId="{DDD1C10D-7031-4F4F-8D9A-133098E024C9}" type="presOf" srcId="{4406E141-099F-4E60-BEE2-EF98DEE68E28}" destId="{22EEA47B-B624-40C6-BE90-6B7D521F588F}" srcOrd="0" destOrd="0" presId="urn:microsoft.com/office/officeart/2016/7/layout/RepeatingBendingProcessNew"/>
    <dgm:cxn modelId="{E1E20F12-C80F-4515-9DE1-0B812C2F7F6F}" srcId="{5A6710A6-9095-48D1-8DDC-437095B22B9C}" destId="{9E99DDE2-9761-4450-B082-29D1F58DD801}" srcOrd="1" destOrd="0" parTransId="{8EF097FD-7AE0-4796-8AD0-2ABB88194906}" sibTransId="{6C080DDA-C101-4F0E-9458-856C934798F8}"/>
    <dgm:cxn modelId="{148E4434-F3E2-4EFA-AADD-D042F2795660}" type="presOf" srcId="{6310C5C7-44B8-46E5-B5BC-1F2CB79C285E}" destId="{7E870DC0-E214-4BFE-BB06-5D8C795F1A45}" srcOrd="0" destOrd="0" presId="urn:microsoft.com/office/officeart/2016/7/layout/RepeatingBendingProcessNew"/>
    <dgm:cxn modelId="{1D229D38-745A-4846-873D-5CE0D681AEF1}" type="presOf" srcId="{BEE0415A-3E93-48A8-8BA9-2B83B44A19CF}" destId="{C3EFC200-5C11-43CA-8B0F-8FF3A83C63FB}" srcOrd="0" destOrd="0" presId="urn:microsoft.com/office/officeart/2016/7/layout/RepeatingBendingProcessNew"/>
    <dgm:cxn modelId="{BCF72939-C9BC-4C71-AF8A-D6B273C14AA5}" type="presOf" srcId="{F0CCE21E-8DA9-48BA-B0E4-5EF8760D1FF6}" destId="{F0A16FB1-4846-4E5C-B9DC-9BD75853A3DA}" srcOrd="1" destOrd="0" presId="urn:microsoft.com/office/officeart/2016/7/layout/RepeatingBendingProcessNew"/>
    <dgm:cxn modelId="{F4C56B3E-A16E-4CE9-8B90-8AF51349E21C}" type="presOf" srcId="{B7D19D47-45C8-450B-9DC9-BDC2A4FA3CF3}" destId="{79857175-11D8-4753-854E-B9DE4503DC40}" srcOrd="0" destOrd="0" presId="urn:microsoft.com/office/officeart/2016/7/layout/RepeatingBendingProcessNew"/>
    <dgm:cxn modelId="{BA441A40-6828-4D05-B0E9-2817ECE8FEBB}" type="presOf" srcId="{6C080DDA-C101-4F0E-9458-856C934798F8}" destId="{388EF483-7C32-4431-BCDC-2E3965058399}" srcOrd="1" destOrd="0" presId="urn:microsoft.com/office/officeart/2016/7/layout/RepeatingBendingProcessNew"/>
    <dgm:cxn modelId="{1E98CA73-1E22-4651-A0CA-B33276E46818}" srcId="{5A6710A6-9095-48D1-8DDC-437095B22B9C}" destId="{4406E141-099F-4E60-BEE2-EF98DEE68E28}" srcOrd="3" destOrd="0" parTransId="{60D71A69-DF41-42CF-8D02-3794A5247AA3}" sibTransId="{B55974CD-31BB-47CD-B68C-9ED79AA13C62}"/>
    <dgm:cxn modelId="{31134499-7DD4-4E48-9CE5-97BA75FF6A8D}" type="presOf" srcId="{42691B3B-9D64-4200-A17D-EB3404DC6D51}" destId="{E695AE8F-B336-4948-8AFF-A92B0057A913}" srcOrd="0" destOrd="0" presId="urn:microsoft.com/office/officeart/2016/7/layout/RepeatingBendingProcessNew"/>
    <dgm:cxn modelId="{E77409A5-037E-400B-841F-3984213FD036}" type="presOf" srcId="{59B68077-2E22-4C54-9D96-72441433562C}" destId="{4F46FF8D-2571-4EB3-A861-A49F5FBF9DE8}" srcOrd="0" destOrd="0" presId="urn:microsoft.com/office/officeart/2016/7/layout/RepeatingBendingProcessNew"/>
    <dgm:cxn modelId="{BFDE79A5-335E-40F8-A507-66AF3DCD1D22}" srcId="{5A6710A6-9095-48D1-8DDC-437095B22B9C}" destId="{6310C5C7-44B8-46E5-B5BC-1F2CB79C285E}" srcOrd="4" destOrd="0" parTransId="{04FD3BCC-C749-4DBA-9292-0E96CA077CE7}" sibTransId="{B7D19D47-45C8-450B-9DC9-BDC2A4FA3CF3}"/>
    <dgm:cxn modelId="{F99B58BB-DDC5-4A4B-B658-D9B2DAEC023D}" type="presOf" srcId="{83823B61-C7D2-4E26-8F28-F7B371289684}" destId="{100BD3CA-F1E9-4CAF-B1B5-65F22A634881}" srcOrd="0" destOrd="0" presId="urn:microsoft.com/office/officeart/2016/7/layout/RepeatingBendingProcessNew"/>
    <dgm:cxn modelId="{0C4290C8-E4C9-4DB5-996E-F1590B10BD45}" type="presOf" srcId="{B7D19D47-45C8-450B-9DC9-BDC2A4FA3CF3}" destId="{7D0954F7-F647-4EF0-B486-AEA750706213}" srcOrd="1" destOrd="0" presId="urn:microsoft.com/office/officeart/2016/7/layout/RepeatingBendingProcessNew"/>
    <dgm:cxn modelId="{DBF343D0-507B-45B7-B39F-730F12379644}" srcId="{5A6710A6-9095-48D1-8DDC-437095B22B9C}" destId="{59B68077-2E22-4C54-9D96-72441433562C}" srcOrd="0" destOrd="0" parTransId="{36237529-9F98-4664-9F9C-9BE001F8F1CA}" sibTransId="{BEE0415A-3E93-48A8-8BA9-2B83B44A19CF}"/>
    <dgm:cxn modelId="{C34368D1-FA29-426D-AB48-D3427DC76293}" type="presOf" srcId="{B55974CD-31BB-47CD-B68C-9ED79AA13C62}" destId="{87700E46-FECA-41A9-B105-58E30877416B}" srcOrd="0" destOrd="0" presId="urn:microsoft.com/office/officeart/2016/7/layout/RepeatingBendingProcessNew"/>
    <dgm:cxn modelId="{157F60DA-A1B4-4835-8FF5-7175C7C3C125}" type="presOf" srcId="{F0CCE21E-8DA9-48BA-B0E4-5EF8760D1FF6}" destId="{45C7B281-F37D-485D-B0E2-3A50CCF65402}" srcOrd="0" destOrd="0" presId="urn:microsoft.com/office/officeart/2016/7/layout/RepeatingBendingProcessNew"/>
    <dgm:cxn modelId="{290C99DC-EA6D-4BFF-946B-39C59C44094F}" type="presOf" srcId="{5A6710A6-9095-48D1-8DDC-437095B22B9C}" destId="{1688AC27-AC0C-41F9-ABDE-FFEEF3C6B657}" srcOrd="0" destOrd="0" presId="urn:microsoft.com/office/officeart/2016/7/layout/RepeatingBendingProcessNew"/>
    <dgm:cxn modelId="{8CE25BDD-76EF-48A9-9718-978CCFB2AFEA}" type="presOf" srcId="{B55974CD-31BB-47CD-B68C-9ED79AA13C62}" destId="{7B24F6FA-087E-457E-B2C7-0C5225C82788}" srcOrd="1" destOrd="0" presId="urn:microsoft.com/office/officeart/2016/7/layout/RepeatingBendingProcessNew"/>
    <dgm:cxn modelId="{55DD06DE-80F6-474F-9E84-EBF0CA2807E7}" type="presOf" srcId="{9E99DDE2-9761-4450-B082-29D1F58DD801}" destId="{D68D3711-4EDC-4D27-9C1D-4BBA9D022586}" srcOrd="0" destOrd="0" presId="urn:microsoft.com/office/officeart/2016/7/layout/RepeatingBendingProcessNew"/>
    <dgm:cxn modelId="{84A1E0E3-DB6A-4B92-A282-DB9EBB271E20}" type="presOf" srcId="{BEE0415A-3E93-48A8-8BA9-2B83B44A19CF}" destId="{04228A50-436E-45DF-8E8A-6684159CDC43}" srcOrd="1" destOrd="0" presId="urn:microsoft.com/office/officeart/2016/7/layout/RepeatingBendingProcessNew"/>
    <dgm:cxn modelId="{46568BF7-3FFC-4DA4-99E0-6E0B6F9BC060}" type="presOf" srcId="{6C080DDA-C101-4F0E-9458-856C934798F8}" destId="{AFE74372-7373-4AAC-8087-D8AAB515125D}" srcOrd="0" destOrd="0" presId="urn:microsoft.com/office/officeart/2016/7/layout/RepeatingBendingProcessNew"/>
    <dgm:cxn modelId="{8D2B97F7-CD61-4D06-80E1-281184EE9946}" type="presParOf" srcId="{1688AC27-AC0C-41F9-ABDE-FFEEF3C6B657}" destId="{4F46FF8D-2571-4EB3-A861-A49F5FBF9DE8}" srcOrd="0" destOrd="0" presId="urn:microsoft.com/office/officeart/2016/7/layout/RepeatingBendingProcessNew"/>
    <dgm:cxn modelId="{9E575B10-D6B4-4856-A7B6-AF00F2267D87}" type="presParOf" srcId="{1688AC27-AC0C-41F9-ABDE-FFEEF3C6B657}" destId="{C3EFC200-5C11-43CA-8B0F-8FF3A83C63FB}" srcOrd="1" destOrd="0" presId="urn:microsoft.com/office/officeart/2016/7/layout/RepeatingBendingProcessNew"/>
    <dgm:cxn modelId="{2F4F6C1F-CD72-40E6-B71B-74E6624744FC}" type="presParOf" srcId="{C3EFC200-5C11-43CA-8B0F-8FF3A83C63FB}" destId="{04228A50-436E-45DF-8E8A-6684159CDC43}" srcOrd="0" destOrd="0" presId="urn:microsoft.com/office/officeart/2016/7/layout/RepeatingBendingProcessNew"/>
    <dgm:cxn modelId="{FB0CADD0-CB64-4550-9D7A-63C4E872E7C2}" type="presParOf" srcId="{1688AC27-AC0C-41F9-ABDE-FFEEF3C6B657}" destId="{D68D3711-4EDC-4D27-9C1D-4BBA9D022586}" srcOrd="2" destOrd="0" presId="urn:microsoft.com/office/officeart/2016/7/layout/RepeatingBendingProcessNew"/>
    <dgm:cxn modelId="{CB6258FA-C1E8-45FF-B8EF-3B7D33603BE9}" type="presParOf" srcId="{1688AC27-AC0C-41F9-ABDE-FFEEF3C6B657}" destId="{AFE74372-7373-4AAC-8087-D8AAB515125D}" srcOrd="3" destOrd="0" presId="urn:microsoft.com/office/officeart/2016/7/layout/RepeatingBendingProcessNew"/>
    <dgm:cxn modelId="{C40B3A63-3A7B-48CB-AE1F-1123BD7E3F3E}" type="presParOf" srcId="{AFE74372-7373-4AAC-8087-D8AAB515125D}" destId="{388EF483-7C32-4431-BCDC-2E3965058399}" srcOrd="0" destOrd="0" presId="urn:microsoft.com/office/officeart/2016/7/layout/RepeatingBendingProcessNew"/>
    <dgm:cxn modelId="{80555141-B4EB-4CD9-8FBE-81F3FB273CF0}" type="presParOf" srcId="{1688AC27-AC0C-41F9-ABDE-FFEEF3C6B657}" destId="{100BD3CA-F1E9-4CAF-B1B5-65F22A634881}" srcOrd="4" destOrd="0" presId="urn:microsoft.com/office/officeart/2016/7/layout/RepeatingBendingProcessNew"/>
    <dgm:cxn modelId="{EE06F658-BA87-45AE-AFA9-22A8539888B7}" type="presParOf" srcId="{1688AC27-AC0C-41F9-ABDE-FFEEF3C6B657}" destId="{45C7B281-F37D-485D-B0E2-3A50CCF65402}" srcOrd="5" destOrd="0" presId="urn:microsoft.com/office/officeart/2016/7/layout/RepeatingBendingProcessNew"/>
    <dgm:cxn modelId="{0A3C37AA-8DF3-4993-A19F-50452CC8EA23}" type="presParOf" srcId="{45C7B281-F37D-485D-B0E2-3A50CCF65402}" destId="{F0A16FB1-4846-4E5C-B9DC-9BD75853A3DA}" srcOrd="0" destOrd="0" presId="urn:microsoft.com/office/officeart/2016/7/layout/RepeatingBendingProcessNew"/>
    <dgm:cxn modelId="{22519348-3DEA-4AE0-B85B-812130ACFE61}" type="presParOf" srcId="{1688AC27-AC0C-41F9-ABDE-FFEEF3C6B657}" destId="{22EEA47B-B624-40C6-BE90-6B7D521F588F}" srcOrd="6" destOrd="0" presId="urn:microsoft.com/office/officeart/2016/7/layout/RepeatingBendingProcessNew"/>
    <dgm:cxn modelId="{0C19D041-65B0-4D38-9D7F-A97686A950AE}" type="presParOf" srcId="{1688AC27-AC0C-41F9-ABDE-FFEEF3C6B657}" destId="{87700E46-FECA-41A9-B105-58E30877416B}" srcOrd="7" destOrd="0" presId="urn:microsoft.com/office/officeart/2016/7/layout/RepeatingBendingProcessNew"/>
    <dgm:cxn modelId="{3B6C9C5F-89B1-4C13-A53F-11E46C5DCDD7}" type="presParOf" srcId="{87700E46-FECA-41A9-B105-58E30877416B}" destId="{7B24F6FA-087E-457E-B2C7-0C5225C82788}" srcOrd="0" destOrd="0" presId="urn:microsoft.com/office/officeart/2016/7/layout/RepeatingBendingProcessNew"/>
    <dgm:cxn modelId="{EB00B811-DE70-4A83-B129-43BE4585C3FB}" type="presParOf" srcId="{1688AC27-AC0C-41F9-ABDE-FFEEF3C6B657}" destId="{7E870DC0-E214-4BFE-BB06-5D8C795F1A45}" srcOrd="8" destOrd="0" presId="urn:microsoft.com/office/officeart/2016/7/layout/RepeatingBendingProcessNew"/>
    <dgm:cxn modelId="{0E3E63A5-AA0E-4CDB-9009-64F634F9E906}" type="presParOf" srcId="{1688AC27-AC0C-41F9-ABDE-FFEEF3C6B657}" destId="{79857175-11D8-4753-854E-B9DE4503DC40}" srcOrd="9" destOrd="0" presId="urn:microsoft.com/office/officeart/2016/7/layout/RepeatingBendingProcessNew"/>
    <dgm:cxn modelId="{10FA1B7E-5E6B-4BE5-87AC-2548A99F986E}" type="presParOf" srcId="{79857175-11D8-4753-854E-B9DE4503DC40}" destId="{7D0954F7-F647-4EF0-B486-AEA750706213}" srcOrd="0" destOrd="0" presId="urn:microsoft.com/office/officeart/2016/7/layout/RepeatingBendingProcessNew"/>
    <dgm:cxn modelId="{53ED0721-21C7-404F-9E50-CA479D5F07A7}" type="presParOf" srcId="{1688AC27-AC0C-41F9-ABDE-FFEEF3C6B657}" destId="{E695AE8F-B336-4948-8AFF-A92B0057A913}"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63F5C6-E31E-429B-A78B-4E30337E6F35}"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2A14446A-DA4B-4FFC-801A-DA094F2010D4}">
      <dgm:prSet phldrT="[Text]" phldr="1"/>
      <dgm:spPr/>
      <dgm:t>
        <a:bodyPr/>
        <a:lstStyle/>
        <a:p>
          <a:endParaRPr lang="en-US"/>
        </a:p>
      </dgm:t>
    </dgm:pt>
    <dgm:pt modelId="{A236C492-D9AA-4304-8455-C2DA6E09BB61}" type="parTrans" cxnId="{F88A04E0-035B-47B2-8A68-1C9896DD899E}">
      <dgm:prSet/>
      <dgm:spPr/>
      <dgm:t>
        <a:bodyPr/>
        <a:lstStyle/>
        <a:p>
          <a:endParaRPr lang="en-US"/>
        </a:p>
      </dgm:t>
    </dgm:pt>
    <dgm:pt modelId="{C7EA5B56-4D60-4B64-8BFB-3D6EA99D1921}" type="sibTrans" cxnId="{F88A04E0-035B-47B2-8A68-1C9896DD899E}">
      <dgm:prSet/>
      <dgm:spPr>
        <a:blipFill>
          <a:blip xmlns:r="http://schemas.openxmlformats.org/officeDocument/2006/relationships" r:embed="rId1"/>
          <a:srcRect/>
          <a:stretch>
            <a:fillRect l="-25000" r="-25000"/>
          </a:stretch>
        </a:blipFill>
      </dgm:spPr>
      <dgm:t>
        <a:bodyPr/>
        <a:lstStyle/>
        <a:p>
          <a:endParaRPr lang="en-US"/>
        </a:p>
      </dgm:t>
    </dgm:pt>
    <dgm:pt modelId="{A248C6B4-6A89-495E-9483-780CA71F9628}" type="pres">
      <dgm:prSet presAssocID="{7C63F5C6-E31E-429B-A78B-4E30337E6F35}" presName="Name0" presStyleCnt="0">
        <dgm:presLayoutVars>
          <dgm:chMax val="7"/>
          <dgm:chPref val="7"/>
          <dgm:dir/>
        </dgm:presLayoutVars>
      </dgm:prSet>
      <dgm:spPr/>
    </dgm:pt>
    <dgm:pt modelId="{D7622047-839D-4B24-B66C-714BC9E65976}" type="pres">
      <dgm:prSet presAssocID="{7C63F5C6-E31E-429B-A78B-4E30337E6F35}" presName="Name1" presStyleCnt="0"/>
      <dgm:spPr/>
    </dgm:pt>
    <dgm:pt modelId="{A16A270F-C900-4142-A09B-8106FCD7B7DA}" type="pres">
      <dgm:prSet presAssocID="{C7EA5B56-4D60-4B64-8BFB-3D6EA99D1921}" presName="picture_1" presStyleCnt="0"/>
      <dgm:spPr/>
    </dgm:pt>
    <dgm:pt modelId="{A518F669-B9DB-45E9-9B40-AC94F7CA6696}" type="pres">
      <dgm:prSet presAssocID="{C7EA5B56-4D60-4B64-8BFB-3D6EA99D1921}" presName="pictureRepeatNode" presStyleLbl="alignImgPlace1" presStyleIdx="0" presStyleCnt="1" custScaleX="199442" custScaleY="211695" custLinFactNeighborX="3671" custLinFactNeighborY="-33299"/>
      <dgm:spPr/>
    </dgm:pt>
    <dgm:pt modelId="{98C6055A-5843-4687-84DC-D132240707A1}" type="pres">
      <dgm:prSet presAssocID="{2A14446A-DA4B-4FFC-801A-DA094F2010D4}" presName="text_1" presStyleLbl="node1" presStyleIdx="0" presStyleCnt="0" custLinFactY="37164" custLinFactNeighborX="7441" custLinFactNeighborY="100000">
        <dgm:presLayoutVars>
          <dgm:bulletEnabled val="1"/>
        </dgm:presLayoutVars>
      </dgm:prSet>
      <dgm:spPr/>
    </dgm:pt>
  </dgm:ptLst>
  <dgm:cxnLst>
    <dgm:cxn modelId="{9A3F7F94-A403-4CF4-B005-5A6B67BBA05B}" type="presOf" srcId="{7C63F5C6-E31E-429B-A78B-4E30337E6F35}" destId="{A248C6B4-6A89-495E-9483-780CA71F9628}" srcOrd="0" destOrd="0" presId="urn:microsoft.com/office/officeart/2008/layout/CircularPictureCallout"/>
    <dgm:cxn modelId="{E76236CD-BAFE-484C-A604-8FE41E24A2C2}" type="presOf" srcId="{C7EA5B56-4D60-4B64-8BFB-3D6EA99D1921}" destId="{A518F669-B9DB-45E9-9B40-AC94F7CA6696}" srcOrd="0" destOrd="0" presId="urn:microsoft.com/office/officeart/2008/layout/CircularPictureCallout"/>
    <dgm:cxn modelId="{F88A04E0-035B-47B2-8A68-1C9896DD899E}" srcId="{7C63F5C6-E31E-429B-A78B-4E30337E6F35}" destId="{2A14446A-DA4B-4FFC-801A-DA094F2010D4}" srcOrd="0" destOrd="0" parTransId="{A236C492-D9AA-4304-8455-C2DA6E09BB61}" sibTransId="{C7EA5B56-4D60-4B64-8BFB-3D6EA99D1921}"/>
    <dgm:cxn modelId="{D909F3EA-E25A-4D5D-A92E-C12478C2AED1}" type="presOf" srcId="{2A14446A-DA4B-4FFC-801A-DA094F2010D4}" destId="{98C6055A-5843-4687-84DC-D132240707A1}" srcOrd="0" destOrd="0" presId="urn:microsoft.com/office/officeart/2008/layout/CircularPictureCallout"/>
    <dgm:cxn modelId="{42E16939-CE51-4B4E-BEE8-6657B2924CD3}" type="presParOf" srcId="{A248C6B4-6A89-495E-9483-780CA71F9628}" destId="{D7622047-839D-4B24-B66C-714BC9E65976}" srcOrd="0" destOrd="0" presId="urn:microsoft.com/office/officeart/2008/layout/CircularPictureCallout"/>
    <dgm:cxn modelId="{78A742F4-F500-4A07-92F4-C94B123CDA1E}" type="presParOf" srcId="{D7622047-839D-4B24-B66C-714BC9E65976}" destId="{A16A270F-C900-4142-A09B-8106FCD7B7DA}" srcOrd="0" destOrd="0" presId="urn:microsoft.com/office/officeart/2008/layout/CircularPictureCallout"/>
    <dgm:cxn modelId="{8E7F9A4C-FD94-46B6-B6DD-E063D10F3B24}" type="presParOf" srcId="{A16A270F-C900-4142-A09B-8106FCD7B7DA}" destId="{A518F669-B9DB-45E9-9B40-AC94F7CA6696}" srcOrd="0" destOrd="0" presId="urn:microsoft.com/office/officeart/2008/layout/CircularPictureCallout"/>
    <dgm:cxn modelId="{34691D79-F619-4B01-A32B-08AD6C0F4CEA}" type="presParOf" srcId="{D7622047-839D-4B24-B66C-714BC9E65976}" destId="{98C6055A-5843-4687-84DC-D132240707A1}"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F69514-672A-4E00-BD1A-A9BE0F5925E2}"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D55BDBF-4B79-4BC9-934B-260F20945594}">
      <dgm:prSet custT="1"/>
      <dgm:spPr/>
      <dgm:t>
        <a:bodyPr/>
        <a:lstStyle/>
        <a:p>
          <a:pPr>
            <a:lnSpc>
              <a:spcPct val="100000"/>
            </a:lnSpc>
          </a:pPr>
          <a:r>
            <a:rPr lang="en-US" sz="1800" b="1"/>
            <a:t>• “Specific </a:t>
          </a:r>
          <a:r>
            <a:rPr lang="en-US" sz="1800"/>
            <a:t>– Objective clearly states, so anyone reading it can understand, what will be done and who will do it. </a:t>
          </a:r>
        </a:p>
      </dgm:t>
    </dgm:pt>
    <dgm:pt modelId="{26E92178-4E30-49BE-9B11-783C599C5DAE}" type="parTrans" cxnId="{2F57BF9C-188B-41CC-851D-7E3B60379A0F}">
      <dgm:prSet/>
      <dgm:spPr/>
      <dgm:t>
        <a:bodyPr/>
        <a:lstStyle/>
        <a:p>
          <a:endParaRPr lang="en-US" sz="3200"/>
        </a:p>
      </dgm:t>
    </dgm:pt>
    <dgm:pt modelId="{584FD12F-C735-46BB-BA15-FBAB1CABE5F8}" type="sibTrans" cxnId="{2F57BF9C-188B-41CC-851D-7E3B60379A0F}">
      <dgm:prSet/>
      <dgm:spPr/>
      <dgm:t>
        <a:bodyPr/>
        <a:lstStyle/>
        <a:p>
          <a:pPr>
            <a:lnSpc>
              <a:spcPct val="100000"/>
            </a:lnSpc>
          </a:pPr>
          <a:endParaRPr lang="en-US" sz="3200"/>
        </a:p>
      </dgm:t>
    </dgm:pt>
    <dgm:pt modelId="{A269E2F5-DA72-479D-A18C-0D164808A010}">
      <dgm:prSet custT="1"/>
      <dgm:spPr/>
      <dgm:t>
        <a:bodyPr/>
        <a:lstStyle/>
        <a:p>
          <a:pPr>
            <a:lnSpc>
              <a:spcPct val="100000"/>
            </a:lnSpc>
          </a:pPr>
          <a:r>
            <a:rPr lang="en-US" sz="1800" b="1"/>
            <a:t>• Measurable </a:t>
          </a:r>
          <a:r>
            <a:rPr lang="en-US" sz="1800"/>
            <a:t>– Objective includes how the action will be measured. Measuring your objectives helps you determine if you are making progress. It keeps you on track and on schedule. </a:t>
          </a:r>
        </a:p>
      </dgm:t>
    </dgm:pt>
    <dgm:pt modelId="{9EB905E1-A2A0-45A2-BCE9-CE5C29992A67}" type="parTrans" cxnId="{77151886-A670-4D99-B4BD-DE85F460C5C4}">
      <dgm:prSet/>
      <dgm:spPr/>
      <dgm:t>
        <a:bodyPr/>
        <a:lstStyle/>
        <a:p>
          <a:endParaRPr lang="en-US" sz="3200"/>
        </a:p>
      </dgm:t>
    </dgm:pt>
    <dgm:pt modelId="{C0649FC8-467F-4DFA-8DE5-957CC1535FFF}" type="sibTrans" cxnId="{77151886-A670-4D99-B4BD-DE85F460C5C4}">
      <dgm:prSet/>
      <dgm:spPr/>
      <dgm:t>
        <a:bodyPr/>
        <a:lstStyle/>
        <a:p>
          <a:pPr>
            <a:lnSpc>
              <a:spcPct val="100000"/>
            </a:lnSpc>
          </a:pPr>
          <a:endParaRPr lang="en-US" sz="3200"/>
        </a:p>
      </dgm:t>
    </dgm:pt>
    <dgm:pt modelId="{8CD19E92-A174-4A00-8681-5FD42AE555FD}">
      <dgm:prSet custT="1"/>
      <dgm:spPr/>
      <dgm:t>
        <a:bodyPr/>
        <a:lstStyle/>
        <a:p>
          <a:pPr>
            <a:lnSpc>
              <a:spcPct val="100000"/>
            </a:lnSpc>
          </a:pPr>
          <a:r>
            <a:rPr lang="en-US" sz="1800" b="1"/>
            <a:t>• Achievable </a:t>
          </a:r>
          <a:r>
            <a:rPr lang="en-US" sz="1800"/>
            <a:t>– Objective is realistic given the realities faced in the community. Setting reasonable objectives helps set the project up for success </a:t>
          </a:r>
        </a:p>
      </dgm:t>
    </dgm:pt>
    <dgm:pt modelId="{2822F3E3-0B63-4844-8045-86E33396BA1C}" type="parTrans" cxnId="{70625034-8BE2-42B4-B44D-7FD45C19917C}">
      <dgm:prSet/>
      <dgm:spPr/>
      <dgm:t>
        <a:bodyPr/>
        <a:lstStyle/>
        <a:p>
          <a:endParaRPr lang="en-US" sz="3200"/>
        </a:p>
      </dgm:t>
    </dgm:pt>
    <dgm:pt modelId="{1BE9B141-0E19-4D92-99E9-5068F2685BF7}" type="sibTrans" cxnId="{70625034-8BE2-42B4-B44D-7FD45C19917C}">
      <dgm:prSet/>
      <dgm:spPr/>
      <dgm:t>
        <a:bodyPr/>
        <a:lstStyle/>
        <a:p>
          <a:pPr>
            <a:lnSpc>
              <a:spcPct val="100000"/>
            </a:lnSpc>
          </a:pPr>
          <a:endParaRPr lang="en-US" sz="3200"/>
        </a:p>
      </dgm:t>
    </dgm:pt>
    <dgm:pt modelId="{C06FB85F-9ABA-4740-AEFD-F2DB2F5A3FE5}">
      <dgm:prSet custT="1"/>
      <dgm:spPr/>
      <dgm:t>
        <a:bodyPr/>
        <a:lstStyle/>
        <a:p>
          <a:pPr>
            <a:lnSpc>
              <a:spcPct val="100000"/>
            </a:lnSpc>
          </a:pPr>
          <a:r>
            <a:rPr lang="en-US" sz="1800" b="1"/>
            <a:t>• Relevant </a:t>
          </a:r>
          <a:r>
            <a:rPr lang="en-US" sz="1800"/>
            <a:t>– A relevant objective makes sense, that is, it fits the purpose of the grant, it fits the culture and structure of the community, and it addresses the vision of the project. </a:t>
          </a:r>
        </a:p>
      </dgm:t>
    </dgm:pt>
    <dgm:pt modelId="{F0C35B5C-27E3-4AA7-BF7B-9F372B45F54E}" type="parTrans" cxnId="{BC5988F0-A1D1-45E3-8112-EDAB1BA18C8F}">
      <dgm:prSet/>
      <dgm:spPr/>
      <dgm:t>
        <a:bodyPr/>
        <a:lstStyle/>
        <a:p>
          <a:endParaRPr lang="en-US" sz="3200"/>
        </a:p>
      </dgm:t>
    </dgm:pt>
    <dgm:pt modelId="{6D1ED8E2-B699-4A0A-B166-990F7BF54EF6}" type="sibTrans" cxnId="{BC5988F0-A1D1-45E3-8112-EDAB1BA18C8F}">
      <dgm:prSet/>
      <dgm:spPr/>
      <dgm:t>
        <a:bodyPr/>
        <a:lstStyle/>
        <a:p>
          <a:pPr>
            <a:lnSpc>
              <a:spcPct val="100000"/>
            </a:lnSpc>
          </a:pPr>
          <a:endParaRPr lang="en-US" sz="3200"/>
        </a:p>
      </dgm:t>
    </dgm:pt>
    <dgm:pt modelId="{CFACD43C-9661-4A23-9CC7-5DB6FCB2B715}">
      <dgm:prSet custT="1"/>
      <dgm:spPr/>
      <dgm:t>
        <a:bodyPr/>
        <a:lstStyle/>
        <a:p>
          <a:pPr>
            <a:lnSpc>
              <a:spcPct val="100000"/>
            </a:lnSpc>
          </a:pPr>
          <a:r>
            <a:rPr lang="en-US" sz="1800" b="1"/>
            <a:t>• Time-bound </a:t>
          </a:r>
          <a:r>
            <a:rPr lang="en-US" sz="1800"/>
            <a:t>– Every objective has a specific timeline for completion.”</a:t>
          </a:r>
        </a:p>
      </dgm:t>
    </dgm:pt>
    <dgm:pt modelId="{45A7E882-116C-449E-841F-E333C6A34FC9}" type="parTrans" cxnId="{F65025AB-E258-461D-9DE1-846323039E75}">
      <dgm:prSet/>
      <dgm:spPr/>
      <dgm:t>
        <a:bodyPr/>
        <a:lstStyle/>
        <a:p>
          <a:endParaRPr lang="en-US" sz="3200"/>
        </a:p>
      </dgm:t>
    </dgm:pt>
    <dgm:pt modelId="{A58A84A5-7411-43DC-BF54-058F1ED109C7}" type="sibTrans" cxnId="{F65025AB-E258-461D-9DE1-846323039E75}">
      <dgm:prSet/>
      <dgm:spPr/>
      <dgm:t>
        <a:bodyPr/>
        <a:lstStyle/>
        <a:p>
          <a:endParaRPr lang="en-US" sz="3200"/>
        </a:p>
      </dgm:t>
    </dgm:pt>
    <dgm:pt modelId="{0226125F-6011-4909-8778-994D5F5FC8EC}" type="pres">
      <dgm:prSet presAssocID="{CEF69514-672A-4E00-BD1A-A9BE0F5925E2}" presName="root" presStyleCnt="0">
        <dgm:presLayoutVars>
          <dgm:dir/>
          <dgm:resizeHandles val="exact"/>
        </dgm:presLayoutVars>
      </dgm:prSet>
      <dgm:spPr/>
    </dgm:pt>
    <dgm:pt modelId="{AC876BBA-A478-4855-AAE5-2E5C3B17BC3F}" type="pres">
      <dgm:prSet presAssocID="{CEF69514-672A-4E00-BD1A-A9BE0F5925E2}" presName="container" presStyleCnt="0">
        <dgm:presLayoutVars>
          <dgm:dir/>
          <dgm:resizeHandles val="exact"/>
        </dgm:presLayoutVars>
      </dgm:prSet>
      <dgm:spPr/>
    </dgm:pt>
    <dgm:pt modelId="{F1BAFDC0-9B7C-41C4-B70B-620EF84801AA}" type="pres">
      <dgm:prSet presAssocID="{3D55BDBF-4B79-4BC9-934B-260F20945594}" presName="compNode" presStyleCnt="0"/>
      <dgm:spPr/>
    </dgm:pt>
    <dgm:pt modelId="{3429A4F6-DFC4-4392-BCFA-08473EF11F36}" type="pres">
      <dgm:prSet presAssocID="{3D55BDBF-4B79-4BC9-934B-260F20945594}" presName="iconBgRect" presStyleLbl="bgShp" presStyleIdx="0" presStyleCnt="5"/>
      <dgm:spPr/>
    </dgm:pt>
    <dgm:pt modelId="{565C4123-B3C9-4745-A19A-9938D79430D9}" type="pres">
      <dgm:prSet presAssocID="{3D55BDBF-4B79-4BC9-934B-260F2094559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A224F6D8-9E28-49A1-B657-378AB7843C40}" type="pres">
      <dgm:prSet presAssocID="{3D55BDBF-4B79-4BC9-934B-260F20945594}" presName="spaceRect" presStyleCnt="0"/>
      <dgm:spPr/>
    </dgm:pt>
    <dgm:pt modelId="{FC5E6FE9-7701-46D5-87D4-18C31BD2E354}" type="pres">
      <dgm:prSet presAssocID="{3D55BDBF-4B79-4BC9-934B-260F20945594}" presName="textRect" presStyleLbl="revTx" presStyleIdx="0" presStyleCnt="5">
        <dgm:presLayoutVars>
          <dgm:chMax val="1"/>
          <dgm:chPref val="1"/>
        </dgm:presLayoutVars>
      </dgm:prSet>
      <dgm:spPr/>
    </dgm:pt>
    <dgm:pt modelId="{C0C380B6-4739-4767-8B4C-FB07ECAEB20D}" type="pres">
      <dgm:prSet presAssocID="{584FD12F-C735-46BB-BA15-FBAB1CABE5F8}" presName="sibTrans" presStyleLbl="sibTrans2D1" presStyleIdx="0" presStyleCnt="0"/>
      <dgm:spPr/>
    </dgm:pt>
    <dgm:pt modelId="{5C548901-BAD3-48CA-8A05-75F662683ADB}" type="pres">
      <dgm:prSet presAssocID="{A269E2F5-DA72-479D-A18C-0D164808A010}" presName="compNode" presStyleCnt="0"/>
      <dgm:spPr/>
    </dgm:pt>
    <dgm:pt modelId="{AA1B80DB-0D68-4739-8EEF-E13B0758C994}" type="pres">
      <dgm:prSet presAssocID="{A269E2F5-DA72-479D-A18C-0D164808A010}" presName="iconBgRect" presStyleLbl="bgShp" presStyleIdx="1" presStyleCnt="5"/>
      <dgm:spPr/>
    </dgm:pt>
    <dgm:pt modelId="{62E62D8C-83D8-4617-9C04-1529C996C113}" type="pres">
      <dgm:prSet presAssocID="{A269E2F5-DA72-479D-A18C-0D164808A01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DC4CABEE-D26A-4FC5-885F-4FFE6C08A5EF}" type="pres">
      <dgm:prSet presAssocID="{A269E2F5-DA72-479D-A18C-0D164808A010}" presName="spaceRect" presStyleCnt="0"/>
      <dgm:spPr/>
    </dgm:pt>
    <dgm:pt modelId="{DCD4460C-A6F8-47F7-947B-5FEBE0738655}" type="pres">
      <dgm:prSet presAssocID="{A269E2F5-DA72-479D-A18C-0D164808A010}" presName="textRect" presStyleLbl="revTx" presStyleIdx="1" presStyleCnt="5">
        <dgm:presLayoutVars>
          <dgm:chMax val="1"/>
          <dgm:chPref val="1"/>
        </dgm:presLayoutVars>
      </dgm:prSet>
      <dgm:spPr/>
    </dgm:pt>
    <dgm:pt modelId="{019A548B-0499-4561-9BB3-2B7F6766409C}" type="pres">
      <dgm:prSet presAssocID="{C0649FC8-467F-4DFA-8DE5-957CC1535FFF}" presName="sibTrans" presStyleLbl="sibTrans2D1" presStyleIdx="0" presStyleCnt="0"/>
      <dgm:spPr/>
    </dgm:pt>
    <dgm:pt modelId="{CC8258B4-AD9D-43AB-AA26-9A17E57456AC}" type="pres">
      <dgm:prSet presAssocID="{8CD19E92-A174-4A00-8681-5FD42AE555FD}" presName="compNode" presStyleCnt="0"/>
      <dgm:spPr/>
    </dgm:pt>
    <dgm:pt modelId="{B7A93C4C-4703-4391-BC4D-E51A20BFFC98}" type="pres">
      <dgm:prSet presAssocID="{8CD19E92-A174-4A00-8681-5FD42AE555FD}" presName="iconBgRect" presStyleLbl="bgShp" presStyleIdx="2" presStyleCnt="5"/>
      <dgm:spPr/>
    </dgm:pt>
    <dgm:pt modelId="{4672167A-6109-45F1-BEB8-F2CB4174B3D0}" type="pres">
      <dgm:prSet presAssocID="{8CD19E92-A174-4A00-8681-5FD42AE555F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ext>
      </dgm:extLst>
    </dgm:pt>
    <dgm:pt modelId="{9A09E65D-7A1B-4ED7-834A-EC27F2C78815}" type="pres">
      <dgm:prSet presAssocID="{8CD19E92-A174-4A00-8681-5FD42AE555FD}" presName="spaceRect" presStyleCnt="0"/>
      <dgm:spPr/>
    </dgm:pt>
    <dgm:pt modelId="{23E72E05-469E-465A-9517-84E15A4EA664}" type="pres">
      <dgm:prSet presAssocID="{8CD19E92-A174-4A00-8681-5FD42AE555FD}" presName="textRect" presStyleLbl="revTx" presStyleIdx="2" presStyleCnt="5">
        <dgm:presLayoutVars>
          <dgm:chMax val="1"/>
          <dgm:chPref val="1"/>
        </dgm:presLayoutVars>
      </dgm:prSet>
      <dgm:spPr/>
    </dgm:pt>
    <dgm:pt modelId="{17BC0E4C-0352-43C0-AA7C-B8E317F0754C}" type="pres">
      <dgm:prSet presAssocID="{1BE9B141-0E19-4D92-99E9-5068F2685BF7}" presName="sibTrans" presStyleLbl="sibTrans2D1" presStyleIdx="0" presStyleCnt="0"/>
      <dgm:spPr/>
    </dgm:pt>
    <dgm:pt modelId="{DC147513-855A-4F21-BA90-979250FB46AA}" type="pres">
      <dgm:prSet presAssocID="{C06FB85F-9ABA-4740-AEFD-F2DB2F5A3FE5}" presName="compNode" presStyleCnt="0"/>
      <dgm:spPr/>
    </dgm:pt>
    <dgm:pt modelId="{FF5EE5C6-8F8A-442A-9D8A-FC670E0F4A11}" type="pres">
      <dgm:prSet presAssocID="{C06FB85F-9ABA-4740-AEFD-F2DB2F5A3FE5}" presName="iconBgRect" presStyleLbl="bgShp" presStyleIdx="3" presStyleCnt="5"/>
      <dgm:spPr/>
    </dgm:pt>
    <dgm:pt modelId="{121D00DE-80DF-422F-ACDC-E2B75E901C8F}" type="pres">
      <dgm:prSet presAssocID="{C06FB85F-9ABA-4740-AEFD-F2DB2F5A3FE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249B14B4-55BF-4D81-AC27-918E69C1733D}" type="pres">
      <dgm:prSet presAssocID="{C06FB85F-9ABA-4740-AEFD-F2DB2F5A3FE5}" presName="spaceRect" presStyleCnt="0"/>
      <dgm:spPr/>
    </dgm:pt>
    <dgm:pt modelId="{2420B5FC-7E35-4EDE-A588-317C0ED6F878}" type="pres">
      <dgm:prSet presAssocID="{C06FB85F-9ABA-4740-AEFD-F2DB2F5A3FE5}" presName="textRect" presStyleLbl="revTx" presStyleIdx="3" presStyleCnt="5" custLinFactNeighborX="1121" custLinFactNeighborY="71744">
        <dgm:presLayoutVars>
          <dgm:chMax val="1"/>
          <dgm:chPref val="1"/>
        </dgm:presLayoutVars>
      </dgm:prSet>
      <dgm:spPr/>
    </dgm:pt>
    <dgm:pt modelId="{BC7D072D-F29E-46CE-B20A-AFB1D0AE7190}" type="pres">
      <dgm:prSet presAssocID="{6D1ED8E2-B699-4A0A-B166-990F7BF54EF6}" presName="sibTrans" presStyleLbl="sibTrans2D1" presStyleIdx="0" presStyleCnt="0"/>
      <dgm:spPr/>
    </dgm:pt>
    <dgm:pt modelId="{E9ACEFC3-6402-404F-8573-56FA0AE1B96D}" type="pres">
      <dgm:prSet presAssocID="{CFACD43C-9661-4A23-9CC7-5DB6FCB2B715}" presName="compNode" presStyleCnt="0"/>
      <dgm:spPr/>
    </dgm:pt>
    <dgm:pt modelId="{EAC3A571-4D00-4EC5-AB7C-C878E8DCD74F}" type="pres">
      <dgm:prSet presAssocID="{CFACD43C-9661-4A23-9CC7-5DB6FCB2B715}" presName="iconBgRect" presStyleLbl="bgShp" presStyleIdx="4" presStyleCnt="5"/>
      <dgm:spPr/>
    </dgm:pt>
    <dgm:pt modelId="{331EA4BA-979B-40D3-8EA6-A96CA216174D}" type="pres">
      <dgm:prSet presAssocID="{CFACD43C-9661-4A23-9CC7-5DB6FCB2B71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watch"/>
        </a:ext>
      </dgm:extLst>
    </dgm:pt>
    <dgm:pt modelId="{7C0C347C-8546-4B36-96BF-E4C659600E60}" type="pres">
      <dgm:prSet presAssocID="{CFACD43C-9661-4A23-9CC7-5DB6FCB2B715}" presName="spaceRect" presStyleCnt="0"/>
      <dgm:spPr/>
    </dgm:pt>
    <dgm:pt modelId="{5A9E5E71-6B7C-4F9A-AF3A-4941F48AA370}" type="pres">
      <dgm:prSet presAssocID="{CFACD43C-9661-4A23-9CC7-5DB6FCB2B715}" presName="textRect" presStyleLbl="revTx" presStyleIdx="4" presStyleCnt="5">
        <dgm:presLayoutVars>
          <dgm:chMax val="1"/>
          <dgm:chPref val="1"/>
        </dgm:presLayoutVars>
      </dgm:prSet>
      <dgm:spPr/>
    </dgm:pt>
  </dgm:ptLst>
  <dgm:cxnLst>
    <dgm:cxn modelId="{4502480F-6F5C-4D62-8458-89FB431217C7}" type="presOf" srcId="{1BE9B141-0E19-4D92-99E9-5068F2685BF7}" destId="{17BC0E4C-0352-43C0-AA7C-B8E317F0754C}" srcOrd="0" destOrd="0" presId="urn:microsoft.com/office/officeart/2018/2/layout/IconCircleList"/>
    <dgm:cxn modelId="{509E6115-8B50-4AAD-A118-EB3CFF1B3C55}" type="presOf" srcId="{A269E2F5-DA72-479D-A18C-0D164808A010}" destId="{DCD4460C-A6F8-47F7-947B-5FEBE0738655}" srcOrd="0" destOrd="0" presId="urn:microsoft.com/office/officeart/2018/2/layout/IconCircleList"/>
    <dgm:cxn modelId="{D8F9D618-1D87-42A3-9B94-F9B1412C0EBD}" type="presOf" srcId="{CEF69514-672A-4E00-BD1A-A9BE0F5925E2}" destId="{0226125F-6011-4909-8778-994D5F5FC8EC}" srcOrd="0" destOrd="0" presId="urn:microsoft.com/office/officeart/2018/2/layout/IconCircleList"/>
    <dgm:cxn modelId="{5B4EC01E-1665-4E42-90E6-326E7AB4C05B}" type="presOf" srcId="{3D55BDBF-4B79-4BC9-934B-260F20945594}" destId="{FC5E6FE9-7701-46D5-87D4-18C31BD2E354}" srcOrd="0" destOrd="0" presId="urn:microsoft.com/office/officeart/2018/2/layout/IconCircleList"/>
    <dgm:cxn modelId="{70625034-8BE2-42B4-B44D-7FD45C19917C}" srcId="{CEF69514-672A-4E00-BD1A-A9BE0F5925E2}" destId="{8CD19E92-A174-4A00-8681-5FD42AE555FD}" srcOrd="2" destOrd="0" parTransId="{2822F3E3-0B63-4844-8045-86E33396BA1C}" sibTransId="{1BE9B141-0E19-4D92-99E9-5068F2685BF7}"/>
    <dgm:cxn modelId="{6EBDE245-BDB3-43FF-9DF2-65C803FFE0B5}" type="presOf" srcId="{CFACD43C-9661-4A23-9CC7-5DB6FCB2B715}" destId="{5A9E5E71-6B7C-4F9A-AF3A-4941F48AA370}" srcOrd="0" destOrd="0" presId="urn:microsoft.com/office/officeart/2018/2/layout/IconCircleList"/>
    <dgm:cxn modelId="{45A1E96C-D205-46AF-B03B-5A62D7C795E1}" type="presOf" srcId="{C0649FC8-467F-4DFA-8DE5-957CC1535FFF}" destId="{019A548B-0499-4561-9BB3-2B7F6766409C}" srcOrd="0" destOrd="0" presId="urn:microsoft.com/office/officeart/2018/2/layout/IconCircleList"/>
    <dgm:cxn modelId="{4AE5187A-1256-4B89-9507-382A79EC2AE9}" type="presOf" srcId="{8CD19E92-A174-4A00-8681-5FD42AE555FD}" destId="{23E72E05-469E-465A-9517-84E15A4EA664}" srcOrd="0" destOrd="0" presId="urn:microsoft.com/office/officeart/2018/2/layout/IconCircleList"/>
    <dgm:cxn modelId="{77151886-A670-4D99-B4BD-DE85F460C5C4}" srcId="{CEF69514-672A-4E00-BD1A-A9BE0F5925E2}" destId="{A269E2F5-DA72-479D-A18C-0D164808A010}" srcOrd="1" destOrd="0" parTransId="{9EB905E1-A2A0-45A2-BCE9-CE5C29992A67}" sibTransId="{C0649FC8-467F-4DFA-8DE5-957CC1535FFF}"/>
    <dgm:cxn modelId="{2F57BF9C-188B-41CC-851D-7E3B60379A0F}" srcId="{CEF69514-672A-4E00-BD1A-A9BE0F5925E2}" destId="{3D55BDBF-4B79-4BC9-934B-260F20945594}" srcOrd="0" destOrd="0" parTransId="{26E92178-4E30-49BE-9B11-783C599C5DAE}" sibTransId="{584FD12F-C735-46BB-BA15-FBAB1CABE5F8}"/>
    <dgm:cxn modelId="{F65025AB-E258-461D-9DE1-846323039E75}" srcId="{CEF69514-672A-4E00-BD1A-A9BE0F5925E2}" destId="{CFACD43C-9661-4A23-9CC7-5DB6FCB2B715}" srcOrd="4" destOrd="0" parTransId="{45A7E882-116C-449E-841F-E333C6A34FC9}" sibTransId="{A58A84A5-7411-43DC-BF54-058F1ED109C7}"/>
    <dgm:cxn modelId="{D6E298C4-760A-4A91-A623-1C6CE1A277F8}" type="presOf" srcId="{584FD12F-C735-46BB-BA15-FBAB1CABE5F8}" destId="{C0C380B6-4739-4767-8B4C-FB07ECAEB20D}" srcOrd="0" destOrd="0" presId="urn:microsoft.com/office/officeart/2018/2/layout/IconCircleList"/>
    <dgm:cxn modelId="{972FEDCC-DE0A-4AFE-8AA2-FE119CB41D0A}" type="presOf" srcId="{6D1ED8E2-B699-4A0A-B166-990F7BF54EF6}" destId="{BC7D072D-F29E-46CE-B20A-AFB1D0AE7190}" srcOrd="0" destOrd="0" presId="urn:microsoft.com/office/officeart/2018/2/layout/IconCircleList"/>
    <dgm:cxn modelId="{BC5988F0-A1D1-45E3-8112-EDAB1BA18C8F}" srcId="{CEF69514-672A-4E00-BD1A-A9BE0F5925E2}" destId="{C06FB85F-9ABA-4740-AEFD-F2DB2F5A3FE5}" srcOrd="3" destOrd="0" parTransId="{F0C35B5C-27E3-4AA7-BF7B-9F372B45F54E}" sibTransId="{6D1ED8E2-B699-4A0A-B166-990F7BF54EF6}"/>
    <dgm:cxn modelId="{AFEC2AFD-DB5E-4A2E-B852-9878E242661C}" type="presOf" srcId="{C06FB85F-9ABA-4740-AEFD-F2DB2F5A3FE5}" destId="{2420B5FC-7E35-4EDE-A588-317C0ED6F878}" srcOrd="0" destOrd="0" presId="urn:microsoft.com/office/officeart/2018/2/layout/IconCircleList"/>
    <dgm:cxn modelId="{9135E700-D749-4C09-B5FB-DE164C0A0747}" type="presParOf" srcId="{0226125F-6011-4909-8778-994D5F5FC8EC}" destId="{AC876BBA-A478-4855-AAE5-2E5C3B17BC3F}" srcOrd="0" destOrd="0" presId="urn:microsoft.com/office/officeart/2018/2/layout/IconCircleList"/>
    <dgm:cxn modelId="{EE612A5D-13AA-4C6B-B8AE-25F8F687452B}" type="presParOf" srcId="{AC876BBA-A478-4855-AAE5-2E5C3B17BC3F}" destId="{F1BAFDC0-9B7C-41C4-B70B-620EF84801AA}" srcOrd="0" destOrd="0" presId="urn:microsoft.com/office/officeart/2018/2/layout/IconCircleList"/>
    <dgm:cxn modelId="{E067A8FB-7804-4CAA-A994-772944BDBEB2}" type="presParOf" srcId="{F1BAFDC0-9B7C-41C4-B70B-620EF84801AA}" destId="{3429A4F6-DFC4-4392-BCFA-08473EF11F36}" srcOrd="0" destOrd="0" presId="urn:microsoft.com/office/officeart/2018/2/layout/IconCircleList"/>
    <dgm:cxn modelId="{80485A14-EF22-48BC-83EC-3807233B1757}" type="presParOf" srcId="{F1BAFDC0-9B7C-41C4-B70B-620EF84801AA}" destId="{565C4123-B3C9-4745-A19A-9938D79430D9}" srcOrd="1" destOrd="0" presId="urn:microsoft.com/office/officeart/2018/2/layout/IconCircleList"/>
    <dgm:cxn modelId="{E10D6725-CB90-452A-A620-BB41FBF8A92E}" type="presParOf" srcId="{F1BAFDC0-9B7C-41C4-B70B-620EF84801AA}" destId="{A224F6D8-9E28-49A1-B657-378AB7843C40}" srcOrd="2" destOrd="0" presId="urn:microsoft.com/office/officeart/2018/2/layout/IconCircleList"/>
    <dgm:cxn modelId="{9CA407B6-1827-42B6-AF9A-B2F3BA5AB04B}" type="presParOf" srcId="{F1BAFDC0-9B7C-41C4-B70B-620EF84801AA}" destId="{FC5E6FE9-7701-46D5-87D4-18C31BD2E354}" srcOrd="3" destOrd="0" presId="urn:microsoft.com/office/officeart/2018/2/layout/IconCircleList"/>
    <dgm:cxn modelId="{65525019-689F-4831-87B2-D4B3149BD28E}" type="presParOf" srcId="{AC876BBA-A478-4855-AAE5-2E5C3B17BC3F}" destId="{C0C380B6-4739-4767-8B4C-FB07ECAEB20D}" srcOrd="1" destOrd="0" presId="urn:microsoft.com/office/officeart/2018/2/layout/IconCircleList"/>
    <dgm:cxn modelId="{BD130B83-EAAC-4E77-B715-246E90C5BB38}" type="presParOf" srcId="{AC876BBA-A478-4855-AAE5-2E5C3B17BC3F}" destId="{5C548901-BAD3-48CA-8A05-75F662683ADB}" srcOrd="2" destOrd="0" presId="urn:microsoft.com/office/officeart/2018/2/layout/IconCircleList"/>
    <dgm:cxn modelId="{04880454-C9E3-4962-984D-614D4950A494}" type="presParOf" srcId="{5C548901-BAD3-48CA-8A05-75F662683ADB}" destId="{AA1B80DB-0D68-4739-8EEF-E13B0758C994}" srcOrd="0" destOrd="0" presId="urn:microsoft.com/office/officeart/2018/2/layout/IconCircleList"/>
    <dgm:cxn modelId="{133640F7-74EB-4AA0-8FA1-A87124DA639E}" type="presParOf" srcId="{5C548901-BAD3-48CA-8A05-75F662683ADB}" destId="{62E62D8C-83D8-4617-9C04-1529C996C113}" srcOrd="1" destOrd="0" presId="urn:microsoft.com/office/officeart/2018/2/layout/IconCircleList"/>
    <dgm:cxn modelId="{5DFE733E-8A90-45B4-934A-57B04A3C70EB}" type="presParOf" srcId="{5C548901-BAD3-48CA-8A05-75F662683ADB}" destId="{DC4CABEE-D26A-4FC5-885F-4FFE6C08A5EF}" srcOrd="2" destOrd="0" presId="urn:microsoft.com/office/officeart/2018/2/layout/IconCircleList"/>
    <dgm:cxn modelId="{64FD90CE-76C6-4DFC-83A6-2A417603BF93}" type="presParOf" srcId="{5C548901-BAD3-48CA-8A05-75F662683ADB}" destId="{DCD4460C-A6F8-47F7-947B-5FEBE0738655}" srcOrd="3" destOrd="0" presId="urn:microsoft.com/office/officeart/2018/2/layout/IconCircleList"/>
    <dgm:cxn modelId="{EA930C78-C722-49DC-8F63-33A1E4E826FD}" type="presParOf" srcId="{AC876BBA-A478-4855-AAE5-2E5C3B17BC3F}" destId="{019A548B-0499-4561-9BB3-2B7F6766409C}" srcOrd="3" destOrd="0" presId="urn:microsoft.com/office/officeart/2018/2/layout/IconCircleList"/>
    <dgm:cxn modelId="{39750E4C-3535-469E-8018-C23FB911D759}" type="presParOf" srcId="{AC876BBA-A478-4855-AAE5-2E5C3B17BC3F}" destId="{CC8258B4-AD9D-43AB-AA26-9A17E57456AC}" srcOrd="4" destOrd="0" presId="urn:microsoft.com/office/officeart/2018/2/layout/IconCircleList"/>
    <dgm:cxn modelId="{8B4646F8-8490-480E-996B-D2DACD551DD4}" type="presParOf" srcId="{CC8258B4-AD9D-43AB-AA26-9A17E57456AC}" destId="{B7A93C4C-4703-4391-BC4D-E51A20BFFC98}" srcOrd="0" destOrd="0" presId="urn:microsoft.com/office/officeart/2018/2/layout/IconCircleList"/>
    <dgm:cxn modelId="{C08F052C-F13A-4D09-AEB4-F21C771D6A3A}" type="presParOf" srcId="{CC8258B4-AD9D-43AB-AA26-9A17E57456AC}" destId="{4672167A-6109-45F1-BEB8-F2CB4174B3D0}" srcOrd="1" destOrd="0" presId="urn:microsoft.com/office/officeart/2018/2/layout/IconCircleList"/>
    <dgm:cxn modelId="{0E1B7F85-214B-4488-AF7C-A7EDF43DC6F0}" type="presParOf" srcId="{CC8258B4-AD9D-43AB-AA26-9A17E57456AC}" destId="{9A09E65D-7A1B-4ED7-834A-EC27F2C78815}" srcOrd="2" destOrd="0" presId="urn:microsoft.com/office/officeart/2018/2/layout/IconCircleList"/>
    <dgm:cxn modelId="{54D5D412-379C-4810-95A1-19AF8340E474}" type="presParOf" srcId="{CC8258B4-AD9D-43AB-AA26-9A17E57456AC}" destId="{23E72E05-469E-465A-9517-84E15A4EA664}" srcOrd="3" destOrd="0" presId="urn:microsoft.com/office/officeart/2018/2/layout/IconCircleList"/>
    <dgm:cxn modelId="{913DBC49-E2DC-463B-9262-009D99B7C624}" type="presParOf" srcId="{AC876BBA-A478-4855-AAE5-2E5C3B17BC3F}" destId="{17BC0E4C-0352-43C0-AA7C-B8E317F0754C}" srcOrd="5" destOrd="0" presId="urn:microsoft.com/office/officeart/2018/2/layout/IconCircleList"/>
    <dgm:cxn modelId="{816AC742-CEEA-4971-8CC0-3691C793A8B6}" type="presParOf" srcId="{AC876BBA-A478-4855-AAE5-2E5C3B17BC3F}" destId="{DC147513-855A-4F21-BA90-979250FB46AA}" srcOrd="6" destOrd="0" presId="urn:microsoft.com/office/officeart/2018/2/layout/IconCircleList"/>
    <dgm:cxn modelId="{B2BA9A2E-C1DF-4C5B-BD9E-A05C7883268B}" type="presParOf" srcId="{DC147513-855A-4F21-BA90-979250FB46AA}" destId="{FF5EE5C6-8F8A-442A-9D8A-FC670E0F4A11}" srcOrd="0" destOrd="0" presId="urn:microsoft.com/office/officeart/2018/2/layout/IconCircleList"/>
    <dgm:cxn modelId="{8302AC0A-35C9-4022-A8DC-DB03CE8ED762}" type="presParOf" srcId="{DC147513-855A-4F21-BA90-979250FB46AA}" destId="{121D00DE-80DF-422F-ACDC-E2B75E901C8F}" srcOrd="1" destOrd="0" presId="urn:microsoft.com/office/officeart/2018/2/layout/IconCircleList"/>
    <dgm:cxn modelId="{ED352CF3-4AD7-4B7E-9040-60D4C53B049B}" type="presParOf" srcId="{DC147513-855A-4F21-BA90-979250FB46AA}" destId="{249B14B4-55BF-4D81-AC27-918E69C1733D}" srcOrd="2" destOrd="0" presId="urn:microsoft.com/office/officeart/2018/2/layout/IconCircleList"/>
    <dgm:cxn modelId="{DECD4776-2DC8-4B6C-BEBD-8D60368D60C3}" type="presParOf" srcId="{DC147513-855A-4F21-BA90-979250FB46AA}" destId="{2420B5FC-7E35-4EDE-A588-317C0ED6F878}" srcOrd="3" destOrd="0" presId="urn:microsoft.com/office/officeart/2018/2/layout/IconCircleList"/>
    <dgm:cxn modelId="{67004FB2-7427-4CCA-A2BF-234D1020A7D1}" type="presParOf" srcId="{AC876BBA-A478-4855-AAE5-2E5C3B17BC3F}" destId="{BC7D072D-F29E-46CE-B20A-AFB1D0AE7190}" srcOrd="7" destOrd="0" presId="urn:microsoft.com/office/officeart/2018/2/layout/IconCircleList"/>
    <dgm:cxn modelId="{C6EFC2DB-F066-481C-98B0-73620068B28E}" type="presParOf" srcId="{AC876BBA-A478-4855-AAE5-2E5C3B17BC3F}" destId="{E9ACEFC3-6402-404F-8573-56FA0AE1B96D}" srcOrd="8" destOrd="0" presId="urn:microsoft.com/office/officeart/2018/2/layout/IconCircleList"/>
    <dgm:cxn modelId="{05972A0F-B50D-4C96-96E6-147185B72A8E}" type="presParOf" srcId="{E9ACEFC3-6402-404F-8573-56FA0AE1B96D}" destId="{EAC3A571-4D00-4EC5-AB7C-C878E8DCD74F}" srcOrd="0" destOrd="0" presId="urn:microsoft.com/office/officeart/2018/2/layout/IconCircleList"/>
    <dgm:cxn modelId="{AD4C263F-568D-47D1-8832-1701E7089C59}" type="presParOf" srcId="{E9ACEFC3-6402-404F-8573-56FA0AE1B96D}" destId="{331EA4BA-979B-40D3-8EA6-A96CA216174D}" srcOrd="1" destOrd="0" presId="urn:microsoft.com/office/officeart/2018/2/layout/IconCircleList"/>
    <dgm:cxn modelId="{AD8C905C-1CB7-4F13-B939-C30C85970F06}" type="presParOf" srcId="{E9ACEFC3-6402-404F-8573-56FA0AE1B96D}" destId="{7C0C347C-8546-4B36-96BF-E4C659600E60}" srcOrd="2" destOrd="0" presId="urn:microsoft.com/office/officeart/2018/2/layout/IconCircleList"/>
    <dgm:cxn modelId="{1A7FB044-44F8-4FCE-8BB7-D06C3FE59323}" type="presParOf" srcId="{E9ACEFC3-6402-404F-8573-56FA0AE1B96D}" destId="{5A9E5E71-6B7C-4F9A-AF3A-4941F48AA37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F77A389-676D-45E2-AB17-C3D53AF1386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3A2B363-4393-46A2-9291-0E82DDF31748}">
      <dgm:prSet/>
      <dgm:spPr>
        <a:solidFill>
          <a:schemeClr val="tx2">
            <a:lumMod val="75000"/>
            <a:lumOff val="25000"/>
          </a:schemeClr>
        </a:solidFill>
      </dgm:spPr>
      <dgm:t>
        <a:bodyPr/>
        <a:lstStyle/>
        <a:p>
          <a:r>
            <a:rPr lang="en-US"/>
            <a:t>Schizophrenia</a:t>
          </a:r>
        </a:p>
      </dgm:t>
    </dgm:pt>
    <dgm:pt modelId="{9E4BE044-9A41-40F3-8D5A-9E27CA54FB79}" type="parTrans" cxnId="{434D5202-35ED-4A4F-9864-8986CDE1858C}">
      <dgm:prSet/>
      <dgm:spPr/>
      <dgm:t>
        <a:bodyPr/>
        <a:lstStyle/>
        <a:p>
          <a:endParaRPr lang="en-US"/>
        </a:p>
      </dgm:t>
    </dgm:pt>
    <dgm:pt modelId="{9E329785-AA09-4831-B682-FBB865A40A2B}" type="sibTrans" cxnId="{434D5202-35ED-4A4F-9864-8986CDE1858C}">
      <dgm:prSet/>
      <dgm:spPr/>
      <dgm:t>
        <a:bodyPr/>
        <a:lstStyle/>
        <a:p>
          <a:endParaRPr lang="en-US"/>
        </a:p>
      </dgm:t>
    </dgm:pt>
    <dgm:pt modelId="{2BAA0047-8C64-4C6B-B243-96AEED5D6F72}">
      <dgm:prSet/>
      <dgm:spPr>
        <a:solidFill>
          <a:schemeClr val="tx2">
            <a:lumMod val="50000"/>
            <a:lumOff val="50000"/>
          </a:schemeClr>
        </a:solidFill>
      </dgm:spPr>
      <dgm:t>
        <a:bodyPr/>
        <a:lstStyle/>
        <a:p>
          <a:r>
            <a:rPr lang="en-US"/>
            <a:t>Schizoaffective Disorder</a:t>
          </a:r>
        </a:p>
      </dgm:t>
    </dgm:pt>
    <dgm:pt modelId="{2090823C-4F41-4650-99CC-E7DF11C92EB7}" type="parTrans" cxnId="{B1056442-2D47-4AA8-822C-244A7A6E1BD3}">
      <dgm:prSet/>
      <dgm:spPr/>
      <dgm:t>
        <a:bodyPr/>
        <a:lstStyle/>
        <a:p>
          <a:endParaRPr lang="en-US"/>
        </a:p>
      </dgm:t>
    </dgm:pt>
    <dgm:pt modelId="{0499AA06-9CAE-48D4-A41F-B9A933E10E16}" type="sibTrans" cxnId="{B1056442-2D47-4AA8-822C-244A7A6E1BD3}">
      <dgm:prSet/>
      <dgm:spPr/>
      <dgm:t>
        <a:bodyPr/>
        <a:lstStyle/>
        <a:p>
          <a:endParaRPr lang="en-US"/>
        </a:p>
      </dgm:t>
    </dgm:pt>
    <dgm:pt modelId="{42123EB8-BAAD-4F02-B966-FA32C12E1782}">
      <dgm:prSet/>
      <dgm:spPr>
        <a:solidFill>
          <a:schemeClr val="tx2">
            <a:lumMod val="90000"/>
            <a:lumOff val="10000"/>
          </a:schemeClr>
        </a:solidFill>
      </dgm:spPr>
      <dgm:t>
        <a:bodyPr/>
        <a:lstStyle/>
        <a:p>
          <a:r>
            <a:rPr lang="en-US"/>
            <a:t>Bipolar Disorder</a:t>
          </a:r>
        </a:p>
      </dgm:t>
    </dgm:pt>
    <dgm:pt modelId="{D86DDCCD-924E-4B43-B239-24E97B682D90}" type="parTrans" cxnId="{0D8FABCA-F649-400A-A754-0A2BFD243D47}">
      <dgm:prSet/>
      <dgm:spPr/>
      <dgm:t>
        <a:bodyPr/>
        <a:lstStyle/>
        <a:p>
          <a:endParaRPr lang="en-US"/>
        </a:p>
      </dgm:t>
    </dgm:pt>
    <dgm:pt modelId="{438DAFF9-0419-47FE-B7AB-A9CF0EB5A44E}" type="sibTrans" cxnId="{0D8FABCA-F649-400A-A754-0A2BFD243D47}">
      <dgm:prSet/>
      <dgm:spPr/>
      <dgm:t>
        <a:bodyPr/>
        <a:lstStyle/>
        <a:p>
          <a:endParaRPr lang="en-US"/>
        </a:p>
      </dgm:t>
    </dgm:pt>
    <dgm:pt modelId="{8D4363DD-DE4D-48AD-8595-8298743C74B1}">
      <dgm:prSet/>
      <dgm:spPr>
        <a:solidFill>
          <a:schemeClr val="tx2">
            <a:lumMod val="25000"/>
            <a:lumOff val="75000"/>
          </a:schemeClr>
        </a:solidFill>
      </dgm:spPr>
      <dgm:t>
        <a:bodyPr/>
        <a:lstStyle/>
        <a:p>
          <a:r>
            <a:rPr lang="en-US"/>
            <a:t>Major Depression Disorder (MDD) recurrent *clients with this diagnosis should have strong </a:t>
          </a:r>
          <a:r>
            <a:rPr lang="en-US" err="1"/>
            <a:t>hx</a:t>
          </a:r>
          <a:r>
            <a:rPr lang="en-US"/>
            <a:t> of mental health treatment and support or psych hospitalizations</a:t>
          </a:r>
        </a:p>
      </dgm:t>
    </dgm:pt>
    <dgm:pt modelId="{7EB67453-1E36-4993-A266-09C5C8322D5E}" type="parTrans" cxnId="{D4D14863-A046-4127-A977-5CE714895040}">
      <dgm:prSet/>
      <dgm:spPr/>
      <dgm:t>
        <a:bodyPr/>
        <a:lstStyle/>
        <a:p>
          <a:endParaRPr lang="en-US"/>
        </a:p>
      </dgm:t>
    </dgm:pt>
    <dgm:pt modelId="{7E9F03E5-3F99-4764-8819-3AF10D948EC5}" type="sibTrans" cxnId="{D4D14863-A046-4127-A977-5CE714895040}">
      <dgm:prSet/>
      <dgm:spPr/>
      <dgm:t>
        <a:bodyPr/>
        <a:lstStyle/>
        <a:p>
          <a:endParaRPr lang="en-US"/>
        </a:p>
      </dgm:t>
    </dgm:pt>
    <dgm:pt modelId="{CD2A2E59-6287-4C52-BE2F-60EDF1D532DE}">
      <dgm:prSet/>
      <dgm:spPr>
        <a:solidFill>
          <a:schemeClr val="accent1">
            <a:lumMod val="20000"/>
            <a:lumOff val="80000"/>
          </a:schemeClr>
        </a:solidFill>
      </dgm:spPr>
      <dgm:t>
        <a:bodyPr/>
        <a:lstStyle/>
        <a:p>
          <a:r>
            <a:rPr lang="en-US"/>
            <a:t>*these diagnoses would all be considered “Axis I” </a:t>
          </a:r>
        </a:p>
      </dgm:t>
    </dgm:pt>
    <dgm:pt modelId="{A79922B9-3C57-4CD2-8D84-2E37F5A8C0BA}" type="parTrans" cxnId="{382D4191-705E-40BD-BA66-5B1C46428814}">
      <dgm:prSet/>
      <dgm:spPr/>
      <dgm:t>
        <a:bodyPr/>
        <a:lstStyle/>
        <a:p>
          <a:endParaRPr lang="en-US"/>
        </a:p>
      </dgm:t>
    </dgm:pt>
    <dgm:pt modelId="{26EBEC82-8F94-41EB-8FFC-E1EB34606B61}" type="sibTrans" cxnId="{382D4191-705E-40BD-BA66-5B1C46428814}">
      <dgm:prSet/>
      <dgm:spPr/>
      <dgm:t>
        <a:bodyPr/>
        <a:lstStyle/>
        <a:p>
          <a:endParaRPr lang="en-US"/>
        </a:p>
      </dgm:t>
    </dgm:pt>
    <dgm:pt modelId="{D836A6C4-AC24-47A1-B4EE-05AAB5BFA745}" type="pres">
      <dgm:prSet presAssocID="{9F77A389-676D-45E2-AB17-C3D53AF13864}" presName="diagram" presStyleCnt="0">
        <dgm:presLayoutVars>
          <dgm:dir/>
          <dgm:resizeHandles val="exact"/>
        </dgm:presLayoutVars>
      </dgm:prSet>
      <dgm:spPr/>
    </dgm:pt>
    <dgm:pt modelId="{F02D7F5A-2C78-448B-B1DA-C3B8EAA89548}" type="pres">
      <dgm:prSet presAssocID="{C3A2B363-4393-46A2-9291-0E82DDF31748}" presName="node" presStyleLbl="node1" presStyleIdx="0" presStyleCnt="5">
        <dgm:presLayoutVars>
          <dgm:bulletEnabled val="1"/>
        </dgm:presLayoutVars>
      </dgm:prSet>
      <dgm:spPr/>
    </dgm:pt>
    <dgm:pt modelId="{839F4AE3-0173-4FDD-892A-0E18C41D54DC}" type="pres">
      <dgm:prSet presAssocID="{9E329785-AA09-4831-B682-FBB865A40A2B}" presName="sibTrans" presStyleCnt="0"/>
      <dgm:spPr/>
    </dgm:pt>
    <dgm:pt modelId="{E761CA44-CA58-4687-910A-97F05B8BF539}" type="pres">
      <dgm:prSet presAssocID="{2BAA0047-8C64-4C6B-B243-96AEED5D6F72}" presName="node" presStyleLbl="node1" presStyleIdx="1" presStyleCnt="5">
        <dgm:presLayoutVars>
          <dgm:bulletEnabled val="1"/>
        </dgm:presLayoutVars>
      </dgm:prSet>
      <dgm:spPr/>
    </dgm:pt>
    <dgm:pt modelId="{1BBF5E29-FD88-4F34-86BE-199DEF2CD150}" type="pres">
      <dgm:prSet presAssocID="{0499AA06-9CAE-48D4-A41F-B9A933E10E16}" presName="sibTrans" presStyleCnt="0"/>
      <dgm:spPr/>
    </dgm:pt>
    <dgm:pt modelId="{0B4002C5-85A5-49CC-878B-A0310CAF8A8D}" type="pres">
      <dgm:prSet presAssocID="{42123EB8-BAAD-4F02-B966-FA32C12E1782}" presName="node" presStyleLbl="node1" presStyleIdx="2" presStyleCnt="5">
        <dgm:presLayoutVars>
          <dgm:bulletEnabled val="1"/>
        </dgm:presLayoutVars>
      </dgm:prSet>
      <dgm:spPr/>
    </dgm:pt>
    <dgm:pt modelId="{40782FB8-D5DE-4D1F-BB74-31C9F1923B9B}" type="pres">
      <dgm:prSet presAssocID="{438DAFF9-0419-47FE-B7AB-A9CF0EB5A44E}" presName="sibTrans" presStyleCnt="0"/>
      <dgm:spPr/>
    </dgm:pt>
    <dgm:pt modelId="{6D3E65CB-A838-4669-8AAB-BB049CC4E0AA}" type="pres">
      <dgm:prSet presAssocID="{8D4363DD-DE4D-48AD-8595-8298743C74B1}" presName="node" presStyleLbl="node1" presStyleIdx="3" presStyleCnt="5">
        <dgm:presLayoutVars>
          <dgm:bulletEnabled val="1"/>
        </dgm:presLayoutVars>
      </dgm:prSet>
      <dgm:spPr/>
    </dgm:pt>
    <dgm:pt modelId="{0BB8A94B-2EA6-4499-96DA-2BE77F430FC9}" type="pres">
      <dgm:prSet presAssocID="{7E9F03E5-3F99-4764-8819-3AF10D948EC5}" presName="sibTrans" presStyleCnt="0"/>
      <dgm:spPr/>
    </dgm:pt>
    <dgm:pt modelId="{0467E6F8-2F7C-4F8A-9332-550D04DE52AF}" type="pres">
      <dgm:prSet presAssocID="{CD2A2E59-6287-4C52-BE2F-60EDF1D532DE}" presName="node" presStyleLbl="node1" presStyleIdx="4" presStyleCnt="5">
        <dgm:presLayoutVars>
          <dgm:bulletEnabled val="1"/>
        </dgm:presLayoutVars>
      </dgm:prSet>
      <dgm:spPr/>
    </dgm:pt>
  </dgm:ptLst>
  <dgm:cxnLst>
    <dgm:cxn modelId="{434D5202-35ED-4A4F-9864-8986CDE1858C}" srcId="{9F77A389-676D-45E2-AB17-C3D53AF13864}" destId="{C3A2B363-4393-46A2-9291-0E82DDF31748}" srcOrd="0" destOrd="0" parTransId="{9E4BE044-9A41-40F3-8D5A-9E27CA54FB79}" sibTransId="{9E329785-AA09-4831-B682-FBB865A40A2B}"/>
    <dgm:cxn modelId="{BAF69602-82A3-4155-832F-71CD0BE81815}" type="presOf" srcId="{42123EB8-BAAD-4F02-B966-FA32C12E1782}" destId="{0B4002C5-85A5-49CC-878B-A0310CAF8A8D}" srcOrd="0" destOrd="0" presId="urn:microsoft.com/office/officeart/2005/8/layout/default"/>
    <dgm:cxn modelId="{82C2513F-7E2E-4F38-BFC4-9C5165B00558}" type="presOf" srcId="{C3A2B363-4393-46A2-9291-0E82DDF31748}" destId="{F02D7F5A-2C78-448B-B1DA-C3B8EAA89548}" srcOrd="0" destOrd="0" presId="urn:microsoft.com/office/officeart/2005/8/layout/default"/>
    <dgm:cxn modelId="{B1056442-2D47-4AA8-822C-244A7A6E1BD3}" srcId="{9F77A389-676D-45E2-AB17-C3D53AF13864}" destId="{2BAA0047-8C64-4C6B-B243-96AEED5D6F72}" srcOrd="1" destOrd="0" parTransId="{2090823C-4F41-4650-99CC-E7DF11C92EB7}" sibTransId="{0499AA06-9CAE-48D4-A41F-B9A933E10E16}"/>
    <dgm:cxn modelId="{D4D14863-A046-4127-A977-5CE714895040}" srcId="{9F77A389-676D-45E2-AB17-C3D53AF13864}" destId="{8D4363DD-DE4D-48AD-8595-8298743C74B1}" srcOrd="3" destOrd="0" parTransId="{7EB67453-1E36-4993-A266-09C5C8322D5E}" sibTransId="{7E9F03E5-3F99-4764-8819-3AF10D948EC5}"/>
    <dgm:cxn modelId="{B388CE49-A95D-4907-94D1-0D4696DB8D5A}" type="presOf" srcId="{2BAA0047-8C64-4C6B-B243-96AEED5D6F72}" destId="{E761CA44-CA58-4687-910A-97F05B8BF539}" srcOrd="0" destOrd="0" presId="urn:microsoft.com/office/officeart/2005/8/layout/default"/>
    <dgm:cxn modelId="{E1E27E81-C479-45D7-ACDA-EF87EB2A6148}" type="presOf" srcId="{8D4363DD-DE4D-48AD-8595-8298743C74B1}" destId="{6D3E65CB-A838-4669-8AAB-BB049CC4E0AA}" srcOrd="0" destOrd="0" presId="urn:microsoft.com/office/officeart/2005/8/layout/default"/>
    <dgm:cxn modelId="{6E8F348B-A3D9-4928-A6EF-EA2D3CB4150B}" type="presOf" srcId="{9F77A389-676D-45E2-AB17-C3D53AF13864}" destId="{D836A6C4-AC24-47A1-B4EE-05AAB5BFA745}" srcOrd="0" destOrd="0" presId="urn:microsoft.com/office/officeart/2005/8/layout/default"/>
    <dgm:cxn modelId="{382D4191-705E-40BD-BA66-5B1C46428814}" srcId="{9F77A389-676D-45E2-AB17-C3D53AF13864}" destId="{CD2A2E59-6287-4C52-BE2F-60EDF1D532DE}" srcOrd="4" destOrd="0" parTransId="{A79922B9-3C57-4CD2-8D84-2E37F5A8C0BA}" sibTransId="{26EBEC82-8F94-41EB-8FFC-E1EB34606B61}"/>
    <dgm:cxn modelId="{F466C5C8-51A8-453A-A677-7BBBD736622B}" type="presOf" srcId="{CD2A2E59-6287-4C52-BE2F-60EDF1D532DE}" destId="{0467E6F8-2F7C-4F8A-9332-550D04DE52AF}" srcOrd="0" destOrd="0" presId="urn:microsoft.com/office/officeart/2005/8/layout/default"/>
    <dgm:cxn modelId="{0D8FABCA-F649-400A-A754-0A2BFD243D47}" srcId="{9F77A389-676D-45E2-AB17-C3D53AF13864}" destId="{42123EB8-BAAD-4F02-B966-FA32C12E1782}" srcOrd="2" destOrd="0" parTransId="{D86DDCCD-924E-4B43-B239-24E97B682D90}" sibTransId="{438DAFF9-0419-47FE-B7AB-A9CF0EB5A44E}"/>
    <dgm:cxn modelId="{895AD716-5764-4FCF-AC2C-74BD4394B583}" type="presParOf" srcId="{D836A6C4-AC24-47A1-B4EE-05AAB5BFA745}" destId="{F02D7F5A-2C78-448B-B1DA-C3B8EAA89548}" srcOrd="0" destOrd="0" presId="urn:microsoft.com/office/officeart/2005/8/layout/default"/>
    <dgm:cxn modelId="{0E3915B7-FD23-41E4-8093-853FB4FECFAB}" type="presParOf" srcId="{D836A6C4-AC24-47A1-B4EE-05AAB5BFA745}" destId="{839F4AE3-0173-4FDD-892A-0E18C41D54DC}" srcOrd="1" destOrd="0" presId="urn:microsoft.com/office/officeart/2005/8/layout/default"/>
    <dgm:cxn modelId="{78CB25B0-A3C1-4D43-BB9C-19BBF0BD0D75}" type="presParOf" srcId="{D836A6C4-AC24-47A1-B4EE-05AAB5BFA745}" destId="{E761CA44-CA58-4687-910A-97F05B8BF539}" srcOrd="2" destOrd="0" presId="urn:microsoft.com/office/officeart/2005/8/layout/default"/>
    <dgm:cxn modelId="{C62103CE-74FA-4746-98C6-61AA9B2F33D7}" type="presParOf" srcId="{D836A6C4-AC24-47A1-B4EE-05AAB5BFA745}" destId="{1BBF5E29-FD88-4F34-86BE-199DEF2CD150}" srcOrd="3" destOrd="0" presId="urn:microsoft.com/office/officeart/2005/8/layout/default"/>
    <dgm:cxn modelId="{6DE4C90A-3E19-462E-8338-8DB53D5CC6C1}" type="presParOf" srcId="{D836A6C4-AC24-47A1-B4EE-05AAB5BFA745}" destId="{0B4002C5-85A5-49CC-878B-A0310CAF8A8D}" srcOrd="4" destOrd="0" presId="urn:microsoft.com/office/officeart/2005/8/layout/default"/>
    <dgm:cxn modelId="{C134592E-5113-45E9-8A1D-CC67C89916F4}" type="presParOf" srcId="{D836A6C4-AC24-47A1-B4EE-05AAB5BFA745}" destId="{40782FB8-D5DE-4D1F-BB74-31C9F1923B9B}" srcOrd="5" destOrd="0" presId="urn:microsoft.com/office/officeart/2005/8/layout/default"/>
    <dgm:cxn modelId="{B4EB001E-65C7-429D-92B0-4E7F606703FC}" type="presParOf" srcId="{D836A6C4-AC24-47A1-B4EE-05AAB5BFA745}" destId="{6D3E65CB-A838-4669-8AAB-BB049CC4E0AA}" srcOrd="6" destOrd="0" presId="urn:microsoft.com/office/officeart/2005/8/layout/default"/>
    <dgm:cxn modelId="{A73E1493-5D2D-4FC1-9ACD-3822B9B0EA2B}" type="presParOf" srcId="{D836A6C4-AC24-47A1-B4EE-05AAB5BFA745}" destId="{0BB8A94B-2EA6-4499-96DA-2BE77F430FC9}" srcOrd="7" destOrd="0" presId="urn:microsoft.com/office/officeart/2005/8/layout/default"/>
    <dgm:cxn modelId="{50D09F44-722F-409C-9693-02EE57B89754}" type="presParOf" srcId="{D836A6C4-AC24-47A1-B4EE-05AAB5BFA745}" destId="{0467E6F8-2F7C-4F8A-9332-550D04DE52AF}"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25D860B-2AE4-46C1-BB66-EB902E02F934}"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7BC40F5-FF16-446C-B57C-07502C9E4EDA}">
      <dgm:prSet/>
      <dgm:spPr/>
      <dgm:t>
        <a:bodyPr/>
        <a:lstStyle/>
        <a:p>
          <a:r>
            <a:rPr lang="en-US"/>
            <a:t>Many households are eager to exit shelter and move forward with their lives in new homes. Sometimes, this can lead to clients overlooking red flags. It is important for CMs to educate clients on their rights to prepare to be tennats</a:t>
          </a:r>
        </a:p>
      </dgm:t>
    </dgm:pt>
    <dgm:pt modelId="{E0D9D9DC-2F5E-43C2-B510-92E86A42CE4A}" type="parTrans" cxnId="{DA0A7E4C-8390-4EEC-B3D4-80A675E7AAF0}">
      <dgm:prSet/>
      <dgm:spPr/>
      <dgm:t>
        <a:bodyPr/>
        <a:lstStyle/>
        <a:p>
          <a:endParaRPr lang="en-US"/>
        </a:p>
      </dgm:t>
    </dgm:pt>
    <dgm:pt modelId="{D2CDCC6C-C0D5-477E-A346-6BEF1CE1156A}" type="sibTrans" cxnId="{DA0A7E4C-8390-4EEC-B3D4-80A675E7AAF0}">
      <dgm:prSet/>
      <dgm:spPr/>
      <dgm:t>
        <a:bodyPr/>
        <a:lstStyle/>
        <a:p>
          <a:endParaRPr lang="en-US"/>
        </a:p>
      </dgm:t>
    </dgm:pt>
    <dgm:pt modelId="{2EED3CA7-FE7D-482E-89F7-38B3462EB16E}">
      <dgm:prSet/>
      <dgm:spPr/>
      <dgm:t>
        <a:bodyPr/>
        <a:lstStyle/>
        <a:p>
          <a:r>
            <a:rPr lang="en-US"/>
            <a:t>Make sure clients understand their rights, and what to look for in a habitable, safe unit. </a:t>
          </a:r>
        </a:p>
      </dgm:t>
    </dgm:pt>
    <dgm:pt modelId="{7C9CF5A2-541C-4501-9C23-44704B872B84}" type="parTrans" cxnId="{E4C6C0AC-F345-4115-80B0-3B75D1DC9644}">
      <dgm:prSet/>
      <dgm:spPr/>
      <dgm:t>
        <a:bodyPr/>
        <a:lstStyle/>
        <a:p>
          <a:endParaRPr lang="en-US"/>
        </a:p>
      </dgm:t>
    </dgm:pt>
    <dgm:pt modelId="{DAD356D1-0929-41BE-A04F-4B7FCE8BB225}" type="sibTrans" cxnId="{E4C6C0AC-F345-4115-80B0-3B75D1DC9644}">
      <dgm:prSet/>
      <dgm:spPr/>
      <dgm:t>
        <a:bodyPr/>
        <a:lstStyle/>
        <a:p>
          <a:endParaRPr lang="en-US"/>
        </a:p>
      </dgm:t>
    </dgm:pt>
    <dgm:pt modelId="{FBBFA46E-A3A6-4F50-AD51-39A7393D21A3}">
      <dgm:prSet/>
      <dgm:spPr/>
      <dgm:t>
        <a:bodyPr/>
        <a:lstStyle/>
        <a:p>
          <a:r>
            <a:rPr lang="en-US"/>
            <a:t>Some basic tenant rights:</a:t>
          </a:r>
        </a:p>
      </dgm:t>
    </dgm:pt>
    <dgm:pt modelId="{A47C6DBE-9DC6-4A83-9A8F-8C9B7FD4800D}" type="parTrans" cxnId="{D3120118-50C0-459E-8A39-D5EEEBE495A4}">
      <dgm:prSet/>
      <dgm:spPr/>
      <dgm:t>
        <a:bodyPr/>
        <a:lstStyle/>
        <a:p>
          <a:endParaRPr lang="en-US"/>
        </a:p>
      </dgm:t>
    </dgm:pt>
    <dgm:pt modelId="{8BB1ED70-0820-4DF6-B909-8E8A02115CAF}" type="sibTrans" cxnId="{D3120118-50C0-459E-8A39-D5EEEBE495A4}">
      <dgm:prSet/>
      <dgm:spPr/>
      <dgm:t>
        <a:bodyPr/>
        <a:lstStyle/>
        <a:p>
          <a:endParaRPr lang="en-US"/>
        </a:p>
      </dgm:t>
    </dgm:pt>
    <dgm:pt modelId="{A868049B-21A7-4CDC-AE94-20494558CFE4}">
      <dgm:prSet/>
      <dgm:spPr/>
      <dgm:t>
        <a:bodyPr/>
        <a:lstStyle/>
        <a:p>
          <a:r>
            <a:rPr lang="en-US"/>
            <a:t>Landlords can only ask for security equal to one month rent. Landlords cannot ask for security, first month and last months rent. </a:t>
          </a:r>
        </a:p>
      </dgm:t>
    </dgm:pt>
    <dgm:pt modelId="{77391D22-BE40-4678-9131-C0D50F665F7E}" type="parTrans" cxnId="{BC403FBD-A445-4D75-B97F-36B1894B3A41}">
      <dgm:prSet/>
      <dgm:spPr/>
      <dgm:t>
        <a:bodyPr/>
        <a:lstStyle/>
        <a:p>
          <a:endParaRPr lang="en-US"/>
        </a:p>
      </dgm:t>
    </dgm:pt>
    <dgm:pt modelId="{40CE8723-AF9D-452D-8D28-6019C251978B}" type="sibTrans" cxnId="{BC403FBD-A445-4D75-B97F-36B1894B3A41}">
      <dgm:prSet/>
      <dgm:spPr/>
      <dgm:t>
        <a:bodyPr/>
        <a:lstStyle/>
        <a:p>
          <a:endParaRPr lang="en-US"/>
        </a:p>
      </dgm:t>
    </dgm:pt>
    <dgm:pt modelId="{93FF0D14-FF44-4057-9675-EF8A4356D891}">
      <dgm:prSet/>
      <dgm:spPr/>
      <dgm:t>
        <a:bodyPr/>
        <a:lstStyle/>
        <a:p>
          <a:r>
            <a:rPr lang="en-US"/>
            <a:t>For tenants in units for less than one year, your landlord must provide you with 30 days advance notice before raising your rent or not renewing</a:t>
          </a:r>
        </a:p>
      </dgm:t>
    </dgm:pt>
    <dgm:pt modelId="{074D51B3-53CF-4296-8253-C41688E6B5E6}" type="parTrans" cxnId="{1542A383-C331-41D4-8BAA-49F6D36BBBC1}">
      <dgm:prSet/>
      <dgm:spPr/>
      <dgm:t>
        <a:bodyPr/>
        <a:lstStyle/>
        <a:p>
          <a:endParaRPr lang="en-US"/>
        </a:p>
      </dgm:t>
    </dgm:pt>
    <dgm:pt modelId="{9DA6D3DD-7AB5-46AD-B8F7-2FE8C5AC879B}" type="sibTrans" cxnId="{1542A383-C331-41D4-8BAA-49F6D36BBBC1}">
      <dgm:prSet/>
      <dgm:spPr/>
      <dgm:t>
        <a:bodyPr/>
        <a:lstStyle/>
        <a:p>
          <a:endParaRPr lang="en-US"/>
        </a:p>
      </dgm:t>
    </dgm:pt>
    <dgm:pt modelId="{21E312B8-40EA-41D8-BBAA-3E3F26D77E69}">
      <dgm:prSet/>
      <dgm:spPr/>
      <dgm:t>
        <a:bodyPr/>
        <a:lstStyle/>
        <a:p>
          <a:r>
            <a:rPr lang="en-US"/>
            <a:t>For tenants in units for two years, your landlord must provide you with at least 60 days </a:t>
          </a:r>
        </a:p>
      </dgm:t>
    </dgm:pt>
    <dgm:pt modelId="{ABBFDA8B-704F-4AA9-87C8-74DE7BBBE368}" type="parTrans" cxnId="{CAE75FF3-DC7E-4007-A350-DDE36F327938}">
      <dgm:prSet/>
      <dgm:spPr/>
      <dgm:t>
        <a:bodyPr/>
        <a:lstStyle/>
        <a:p>
          <a:endParaRPr lang="en-US"/>
        </a:p>
      </dgm:t>
    </dgm:pt>
    <dgm:pt modelId="{948BF746-2CE7-4101-BCB6-3098C4CC82F3}" type="sibTrans" cxnId="{CAE75FF3-DC7E-4007-A350-DDE36F327938}">
      <dgm:prSet/>
      <dgm:spPr/>
      <dgm:t>
        <a:bodyPr/>
        <a:lstStyle/>
        <a:p>
          <a:endParaRPr lang="en-US"/>
        </a:p>
      </dgm:t>
    </dgm:pt>
    <dgm:pt modelId="{69A5CA69-B048-4C33-86E7-C4AA57AAB9A9}">
      <dgm:prSet/>
      <dgm:spPr/>
      <dgm:t>
        <a:bodyPr/>
        <a:lstStyle/>
        <a:p>
          <a:r>
            <a:rPr lang="en-US"/>
            <a:t>For tenants in units for two years or more, your landlord must provide you with at least 90 days notice </a:t>
          </a:r>
        </a:p>
      </dgm:t>
    </dgm:pt>
    <dgm:pt modelId="{D4E06B9E-E579-4F0B-8AB0-4C0DD73FB316}" type="parTrans" cxnId="{D1C44AC5-B134-46B9-9FB8-8B7DF58AA89A}">
      <dgm:prSet/>
      <dgm:spPr/>
      <dgm:t>
        <a:bodyPr/>
        <a:lstStyle/>
        <a:p>
          <a:endParaRPr lang="en-US"/>
        </a:p>
      </dgm:t>
    </dgm:pt>
    <dgm:pt modelId="{6671DEAE-E733-4BB0-9943-B6BCF65252ED}" type="sibTrans" cxnId="{D1C44AC5-B134-46B9-9FB8-8B7DF58AA89A}">
      <dgm:prSet/>
      <dgm:spPr/>
      <dgm:t>
        <a:bodyPr/>
        <a:lstStyle/>
        <a:p>
          <a:endParaRPr lang="en-US"/>
        </a:p>
      </dgm:t>
    </dgm:pt>
    <dgm:pt modelId="{C569E22E-9195-43B9-A0CF-B081F55A37D6}">
      <dgm:prSet/>
      <dgm:spPr/>
      <dgm:t>
        <a:bodyPr/>
        <a:lstStyle/>
        <a:p>
          <a:r>
            <a:rPr lang="en-US"/>
            <a:t>A rent payment can only be considered late if it is received more than five days after it is due. </a:t>
          </a:r>
        </a:p>
      </dgm:t>
    </dgm:pt>
    <dgm:pt modelId="{30F57B0F-7542-4D6F-8B64-D6B344C6B2CD}" type="parTrans" cxnId="{B57737E4-7D3B-4DFF-8160-8705E6089A1F}">
      <dgm:prSet/>
      <dgm:spPr/>
      <dgm:t>
        <a:bodyPr/>
        <a:lstStyle/>
        <a:p>
          <a:endParaRPr lang="en-US"/>
        </a:p>
      </dgm:t>
    </dgm:pt>
    <dgm:pt modelId="{29AD9B9F-2007-4CB2-9688-931C4CF36341}" type="sibTrans" cxnId="{B57737E4-7D3B-4DFF-8160-8705E6089A1F}">
      <dgm:prSet/>
      <dgm:spPr/>
      <dgm:t>
        <a:bodyPr/>
        <a:lstStyle/>
        <a:p>
          <a:endParaRPr lang="en-US"/>
        </a:p>
      </dgm:t>
    </dgm:pt>
    <dgm:pt modelId="{E419FC9F-12EC-438F-8431-F174C656262A}">
      <dgm:prSet/>
      <dgm:spPr/>
      <dgm:t>
        <a:bodyPr/>
        <a:lstStyle/>
        <a:p>
          <a:r>
            <a:rPr lang="en-US"/>
            <a:t>The most your landlord can charge as a late fee is $50 or 5% of your monthly rent, whichever is less.</a:t>
          </a:r>
        </a:p>
      </dgm:t>
    </dgm:pt>
    <dgm:pt modelId="{7CEB648D-366C-4C3C-A25C-34070B0BC7C5}" type="parTrans" cxnId="{C6797ED6-5558-478A-AF75-657EF1BAEE96}">
      <dgm:prSet/>
      <dgm:spPr/>
      <dgm:t>
        <a:bodyPr/>
        <a:lstStyle/>
        <a:p>
          <a:endParaRPr lang="en-US"/>
        </a:p>
      </dgm:t>
    </dgm:pt>
    <dgm:pt modelId="{3CDCF6BE-294F-48D2-B3E3-03C3A1BEC406}" type="sibTrans" cxnId="{C6797ED6-5558-478A-AF75-657EF1BAEE96}">
      <dgm:prSet/>
      <dgm:spPr/>
      <dgm:t>
        <a:bodyPr/>
        <a:lstStyle/>
        <a:p>
          <a:endParaRPr lang="en-US"/>
        </a:p>
      </dgm:t>
    </dgm:pt>
    <dgm:pt modelId="{A5163773-DE5C-47C2-A9B0-46A2C028CE8B}">
      <dgm:prSet/>
      <dgm:spPr/>
      <dgm:t>
        <a:bodyPr/>
        <a:lstStyle/>
        <a:p>
          <a:r>
            <a:rPr lang="en-US"/>
            <a:t>For more information on tenant rights- </a:t>
          </a:r>
          <a:r>
            <a:rPr lang="en-US" b="1">
              <a:hlinkClick xmlns:r="http://schemas.openxmlformats.org/officeDocument/2006/relationships" r:id="rId1"/>
            </a:rPr>
            <a:t>Residential Tenants Rights Guide: Renters Rights and Protections Under New York State Law </a:t>
          </a:r>
          <a:endParaRPr lang="en-US"/>
        </a:p>
      </dgm:t>
    </dgm:pt>
    <dgm:pt modelId="{988D911C-FB16-4AA0-A781-91921306FDDF}" type="parTrans" cxnId="{B78A891E-D7E9-43FF-B9DA-254EBA24B12B}">
      <dgm:prSet/>
      <dgm:spPr/>
      <dgm:t>
        <a:bodyPr/>
        <a:lstStyle/>
        <a:p>
          <a:endParaRPr lang="en-US"/>
        </a:p>
      </dgm:t>
    </dgm:pt>
    <dgm:pt modelId="{D0E77FCD-A811-480C-B1F3-A36C6423D979}" type="sibTrans" cxnId="{B78A891E-D7E9-43FF-B9DA-254EBA24B12B}">
      <dgm:prSet/>
      <dgm:spPr/>
      <dgm:t>
        <a:bodyPr/>
        <a:lstStyle/>
        <a:p>
          <a:endParaRPr lang="en-US"/>
        </a:p>
      </dgm:t>
    </dgm:pt>
    <dgm:pt modelId="{4BC82C47-DBAC-4C6E-8706-AFE3A1EDB80A}" type="pres">
      <dgm:prSet presAssocID="{725D860B-2AE4-46C1-BB66-EB902E02F934}" presName="linear" presStyleCnt="0">
        <dgm:presLayoutVars>
          <dgm:animLvl val="lvl"/>
          <dgm:resizeHandles val="exact"/>
        </dgm:presLayoutVars>
      </dgm:prSet>
      <dgm:spPr/>
    </dgm:pt>
    <dgm:pt modelId="{D54843FA-2521-42D7-8F58-EDFF8A195796}" type="pres">
      <dgm:prSet presAssocID="{E7BC40F5-FF16-446C-B57C-07502C9E4EDA}" presName="parentText" presStyleLbl="node1" presStyleIdx="0" presStyleCnt="4">
        <dgm:presLayoutVars>
          <dgm:chMax val="0"/>
          <dgm:bulletEnabled val="1"/>
        </dgm:presLayoutVars>
      </dgm:prSet>
      <dgm:spPr/>
    </dgm:pt>
    <dgm:pt modelId="{390F3BBA-6FD7-4CC9-9E13-F1FD46DA8AA6}" type="pres">
      <dgm:prSet presAssocID="{D2CDCC6C-C0D5-477E-A346-6BEF1CE1156A}" presName="spacer" presStyleCnt="0"/>
      <dgm:spPr/>
    </dgm:pt>
    <dgm:pt modelId="{C797B21E-361C-4168-B448-3CE5A26A1544}" type="pres">
      <dgm:prSet presAssocID="{2EED3CA7-FE7D-482E-89F7-38B3462EB16E}" presName="parentText" presStyleLbl="node1" presStyleIdx="1" presStyleCnt="4">
        <dgm:presLayoutVars>
          <dgm:chMax val="0"/>
          <dgm:bulletEnabled val="1"/>
        </dgm:presLayoutVars>
      </dgm:prSet>
      <dgm:spPr/>
    </dgm:pt>
    <dgm:pt modelId="{5603F229-5792-4E1A-9E66-D63675769A1B}" type="pres">
      <dgm:prSet presAssocID="{DAD356D1-0929-41BE-A04F-4B7FCE8BB225}" presName="spacer" presStyleCnt="0"/>
      <dgm:spPr/>
    </dgm:pt>
    <dgm:pt modelId="{741C2EA1-2628-4E21-89A3-D340A8A3DED8}" type="pres">
      <dgm:prSet presAssocID="{FBBFA46E-A3A6-4F50-AD51-39A7393D21A3}" presName="parentText" presStyleLbl="node1" presStyleIdx="2" presStyleCnt="4">
        <dgm:presLayoutVars>
          <dgm:chMax val="0"/>
          <dgm:bulletEnabled val="1"/>
        </dgm:presLayoutVars>
      </dgm:prSet>
      <dgm:spPr/>
    </dgm:pt>
    <dgm:pt modelId="{F8B7EA6B-A891-4CFA-B741-2BFC3D781295}" type="pres">
      <dgm:prSet presAssocID="{FBBFA46E-A3A6-4F50-AD51-39A7393D21A3}" presName="childText" presStyleLbl="revTx" presStyleIdx="0" presStyleCnt="1">
        <dgm:presLayoutVars>
          <dgm:bulletEnabled val="1"/>
        </dgm:presLayoutVars>
      </dgm:prSet>
      <dgm:spPr/>
    </dgm:pt>
    <dgm:pt modelId="{2C444918-79E5-4C84-AAE7-D981AB74F094}" type="pres">
      <dgm:prSet presAssocID="{A5163773-DE5C-47C2-A9B0-46A2C028CE8B}" presName="parentText" presStyleLbl="node1" presStyleIdx="3" presStyleCnt="4">
        <dgm:presLayoutVars>
          <dgm:chMax val="0"/>
          <dgm:bulletEnabled val="1"/>
        </dgm:presLayoutVars>
      </dgm:prSet>
      <dgm:spPr/>
    </dgm:pt>
  </dgm:ptLst>
  <dgm:cxnLst>
    <dgm:cxn modelId="{53A0B904-CA32-48E6-AB9D-74BA87F503F3}" type="presOf" srcId="{A868049B-21A7-4CDC-AE94-20494558CFE4}" destId="{F8B7EA6B-A891-4CFA-B741-2BFC3D781295}" srcOrd="0" destOrd="0" presId="urn:microsoft.com/office/officeart/2005/8/layout/vList2"/>
    <dgm:cxn modelId="{46916814-69BE-4F99-8E56-F38B70FA0619}" type="presOf" srcId="{69A5CA69-B048-4C33-86E7-C4AA57AAB9A9}" destId="{F8B7EA6B-A891-4CFA-B741-2BFC3D781295}" srcOrd="0" destOrd="3" presId="urn:microsoft.com/office/officeart/2005/8/layout/vList2"/>
    <dgm:cxn modelId="{8656C717-8C10-4F96-807C-AC08AC326818}" type="presOf" srcId="{FBBFA46E-A3A6-4F50-AD51-39A7393D21A3}" destId="{741C2EA1-2628-4E21-89A3-D340A8A3DED8}" srcOrd="0" destOrd="0" presId="urn:microsoft.com/office/officeart/2005/8/layout/vList2"/>
    <dgm:cxn modelId="{D3120118-50C0-459E-8A39-D5EEEBE495A4}" srcId="{725D860B-2AE4-46C1-BB66-EB902E02F934}" destId="{FBBFA46E-A3A6-4F50-AD51-39A7393D21A3}" srcOrd="2" destOrd="0" parTransId="{A47C6DBE-9DC6-4A83-9A8F-8C9B7FD4800D}" sibTransId="{8BB1ED70-0820-4DF6-B909-8E8A02115CAF}"/>
    <dgm:cxn modelId="{B78A891E-D7E9-43FF-B9DA-254EBA24B12B}" srcId="{725D860B-2AE4-46C1-BB66-EB902E02F934}" destId="{A5163773-DE5C-47C2-A9B0-46A2C028CE8B}" srcOrd="3" destOrd="0" parTransId="{988D911C-FB16-4AA0-A781-91921306FDDF}" sibTransId="{D0E77FCD-A811-480C-B1F3-A36C6423D979}"/>
    <dgm:cxn modelId="{D9F7FC26-51E7-4DC3-A9DC-764982F18CEC}" type="presOf" srcId="{E419FC9F-12EC-438F-8431-F174C656262A}" destId="{F8B7EA6B-A891-4CFA-B741-2BFC3D781295}" srcOrd="0" destOrd="5" presId="urn:microsoft.com/office/officeart/2005/8/layout/vList2"/>
    <dgm:cxn modelId="{EDCB652C-9621-4241-BA6C-491E6AE1274F}" type="presOf" srcId="{E7BC40F5-FF16-446C-B57C-07502C9E4EDA}" destId="{D54843FA-2521-42D7-8F58-EDFF8A195796}" srcOrd="0" destOrd="0" presId="urn:microsoft.com/office/officeart/2005/8/layout/vList2"/>
    <dgm:cxn modelId="{DA0A7E4C-8390-4EEC-B3D4-80A675E7AAF0}" srcId="{725D860B-2AE4-46C1-BB66-EB902E02F934}" destId="{E7BC40F5-FF16-446C-B57C-07502C9E4EDA}" srcOrd="0" destOrd="0" parTransId="{E0D9D9DC-2F5E-43C2-B510-92E86A42CE4A}" sibTransId="{D2CDCC6C-C0D5-477E-A346-6BEF1CE1156A}"/>
    <dgm:cxn modelId="{20167B6D-19A3-4DA3-831E-2CA2B868C083}" type="presOf" srcId="{725D860B-2AE4-46C1-BB66-EB902E02F934}" destId="{4BC82C47-DBAC-4C6E-8706-AFE3A1EDB80A}" srcOrd="0" destOrd="0" presId="urn:microsoft.com/office/officeart/2005/8/layout/vList2"/>
    <dgm:cxn modelId="{1542A383-C331-41D4-8BAA-49F6D36BBBC1}" srcId="{FBBFA46E-A3A6-4F50-AD51-39A7393D21A3}" destId="{93FF0D14-FF44-4057-9675-EF8A4356D891}" srcOrd="1" destOrd="0" parTransId="{074D51B3-53CF-4296-8253-C41688E6B5E6}" sibTransId="{9DA6D3DD-7AB5-46AD-B8F7-2FE8C5AC879B}"/>
    <dgm:cxn modelId="{4E0E1EA1-0BA1-43DC-A535-FACC7CD1F7C4}" type="presOf" srcId="{C569E22E-9195-43B9-A0CF-B081F55A37D6}" destId="{F8B7EA6B-A891-4CFA-B741-2BFC3D781295}" srcOrd="0" destOrd="4" presId="urn:microsoft.com/office/officeart/2005/8/layout/vList2"/>
    <dgm:cxn modelId="{E4C6C0AC-F345-4115-80B0-3B75D1DC9644}" srcId="{725D860B-2AE4-46C1-BB66-EB902E02F934}" destId="{2EED3CA7-FE7D-482E-89F7-38B3462EB16E}" srcOrd="1" destOrd="0" parTransId="{7C9CF5A2-541C-4501-9C23-44704B872B84}" sibTransId="{DAD356D1-0929-41BE-A04F-4B7FCE8BB225}"/>
    <dgm:cxn modelId="{BC403FBD-A445-4D75-B97F-36B1894B3A41}" srcId="{FBBFA46E-A3A6-4F50-AD51-39A7393D21A3}" destId="{A868049B-21A7-4CDC-AE94-20494558CFE4}" srcOrd="0" destOrd="0" parTransId="{77391D22-BE40-4678-9131-C0D50F665F7E}" sibTransId="{40CE8723-AF9D-452D-8D28-6019C251978B}"/>
    <dgm:cxn modelId="{08F27ABE-F421-4BE5-823B-98B710474CD2}" type="presOf" srcId="{93FF0D14-FF44-4057-9675-EF8A4356D891}" destId="{F8B7EA6B-A891-4CFA-B741-2BFC3D781295}" srcOrd="0" destOrd="1" presId="urn:microsoft.com/office/officeart/2005/8/layout/vList2"/>
    <dgm:cxn modelId="{4514E1C3-4CC8-4F51-AF73-A831EA2A8A83}" type="presOf" srcId="{2EED3CA7-FE7D-482E-89F7-38B3462EB16E}" destId="{C797B21E-361C-4168-B448-3CE5A26A1544}" srcOrd="0" destOrd="0" presId="urn:microsoft.com/office/officeart/2005/8/layout/vList2"/>
    <dgm:cxn modelId="{D1C44AC5-B134-46B9-9FB8-8B7DF58AA89A}" srcId="{FBBFA46E-A3A6-4F50-AD51-39A7393D21A3}" destId="{69A5CA69-B048-4C33-86E7-C4AA57AAB9A9}" srcOrd="3" destOrd="0" parTransId="{D4E06B9E-E579-4F0B-8AB0-4C0DD73FB316}" sibTransId="{6671DEAE-E733-4BB0-9943-B6BCF65252ED}"/>
    <dgm:cxn modelId="{088A11CE-FF65-4685-9DE7-39F90872DA6F}" type="presOf" srcId="{21E312B8-40EA-41D8-BBAA-3E3F26D77E69}" destId="{F8B7EA6B-A891-4CFA-B741-2BFC3D781295}" srcOrd="0" destOrd="2" presId="urn:microsoft.com/office/officeart/2005/8/layout/vList2"/>
    <dgm:cxn modelId="{C6797ED6-5558-478A-AF75-657EF1BAEE96}" srcId="{FBBFA46E-A3A6-4F50-AD51-39A7393D21A3}" destId="{E419FC9F-12EC-438F-8431-F174C656262A}" srcOrd="5" destOrd="0" parTransId="{7CEB648D-366C-4C3C-A25C-34070B0BC7C5}" sibTransId="{3CDCF6BE-294F-48D2-B3E3-03C3A1BEC406}"/>
    <dgm:cxn modelId="{064426E0-C862-4DC1-9AE5-BD6D3988A2D8}" type="presOf" srcId="{A5163773-DE5C-47C2-A9B0-46A2C028CE8B}" destId="{2C444918-79E5-4C84-AAE7-D981AB74F094}" srcOrd="0" destOrd="0" presId="urn:microsoft.com/office/officeart/2005/8/layout/vList2"/>
    <dgm:cxn modelId="{B57737E4-7D3B-4DFF-8160-8705E6089A1F}" srcId="{FBBFA46E-A3A6-4F50-AD51-39A7393D21A3}" destId="{C569E22E-9195-43B9-A0CF-B081F55A37D6}" srcOrd="4" destOrd="0" parTransId="{30F57B0F-7542-4D6F-8B64-D6B344C6B2CD}" sibTransId="{29AD9B9F-2007-4CB2-9688-931C4CF36341}"/>
    <dgm:cxn modelId="{CAE75FF3-DC7E-4007-A350-DDE36F327938}" srcId="{FBBFA46E-A3A6-4F50-AD51-39A7393D21A3}" destId="{21E312B8-40EA-41D8-BBAA-3E3F26D77E69}" srcOrd="2" destOrd="0" parTransId="{ABBFDA8B-704F-4AA9-87C8-74DE7BBBE368}" sibTransId="{948BF746-2CE7-4101-BCB6-3098C4CC82F3}"/>
    <dgm:cxn modelId="{174FD90B-15EF-4D19-A376-CC1EE1162611}" type="presParOf" srcId="{4BC82C47-DBAC-4C6E-8706-AFE3A1EDB80A}" destId="{D54843FA-2521-42D7-8F58-EDFF8A195796}" srcOrd="0" destOrd="0" presId="urn:microsoft.com/office/officeart/2005/8/layout/vList2"/>
    <dgm:cxn modelId="{802B1FD1-40CE-40D3-9B47-5E98AE667F00}" type="presParOf" srcId="{4BC82C47-DBAC-4C6E-8706-AFE3A1EDB80A}" destId="{390F3BBA-6FD7-4CC9-9E13-F1FD46DA8AA6}" srcOrd="1" destOrd="0" presId="urn:microsoft.com/office/officeart/2005/8/layout/vList2"/>
    <dgm:cxn modelId="{8025F9A8-25AF-4A8C-A454-4F7D64B7DA09}" type="presParOf" srcId="{4BC82C47-DBAC-4C6E-8706-AFE3A1EDB80A}" destId="{C797B21E-361C-4168-B448-3CE5A26A1544}" srcOrd="2" destOrd="0" presId="urn:microsoft.com/office/officeart/2005/8/layout/vList2"/>
    <dgm:cxn modelId="{A9E8DEFD-85E8-4AD9-82C0-ABBA753FCBD6}" type="presParOf" srcId="{4BC82C47-DBAC-4C6E-8706-AFE3A1EDB80A}" destId="{5603F229-5792-4E1A-9E66-D63675769A1B}" srcOrd="3" destOrd="0" presId="urn:microsoft.com/office/officeart/2005/8/layout/vList2"/>
    <dgm:cxn modelId="{79AFA02C-82E7-4428-A94A-74B9083B5B30}" type="presParOf" srcId="{4BC82C47-DBAC-4C6E-8706-AFE3A1EDB80A}" destId="{741C2EA1-2628-4E21-89A3-D340A8A3DED8}" srcOrd="4" destOrd="0" presId="urn:microsoft.com/office/officeart/2005/8/layout/vList2"/>
    <dgm:cxn modelId="{4FB9226E-4291-4163-9A95-6EF64DADDACA}" type="presParOf" srcId="{4BC82C47-DBAC-4C6E-8706-AFE3A1EDB80A}" destId="{F8B7EA6B-A891-4CFA-B741-2BFC3D781295}" srcOrd="5" destOrd="0" presId="urn:microsoft.com/office/officeart/2005/8/layout/vList2"/>
    <dgm:cxn modelId="{339C3FD2-D6AD-4A86-8E39-8AB0299D4017}" type="presParOf" srcId="{4BC82C47-DBAC-4C6E-8706-AFE3A1EDB80A}" destId="{2C444918-79E5-4C84-AAE7-D981AB74F09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E27AEC5-2DAB-45DD-9661-961F8003D5E5}"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C3B5244F-9754-4A2D-981A-44875EB37F89}">
      <dgm:prSet/>
      <dgm:spPr/>
      <dgm:t>
        <a:bodyPr/>
        <a:lstStyle/>
        <a:p>
          <a:r>
            <a:rPr lang="en-US"/>
            <a:t>What comes up for you during this role play?</a:t>
          </a:r>
        </a:p>
      </dgm:t>
    </dgm:pt>
    <dgm:pt modelId="{94BC7BE3-6549-4D8C-B9C6-A0FC9A293369}" type="parTrans" cxnId="{83E02CE2-1147-4088-AA78-AC4DCF1DAA08}">
      <dgm:prSet/>
      <dgm:spPr/>
      <dgm:t>
        <a:bodyPr/>
        <a:lstStyle/>
        <a:p>
          <a:endParaRPr lang="en-US"/>
        </a:p>
      </dgm:t>
    </dgm:pt>
    <dgm:pt modelId="{159B57E7-4D9C-4715-AB2C-C84DAC323249}" type="sibTrans" cxnId="{83E02CE2-1147-4088-AA78-AC4DCF1DAA08}">
      <dgm:prSet/>
      <dgm:spPr/>
      <dgm:t>
        <a:bodyPr/>
        <a:lstStyle/>
        <a:p>
          <a:endParaRPr lang="en-US"/>
        </a:p>
      </dgm:t>
    </dgm:pt>
    <dgm:pt modelId="{624B020B-D058-4610-8246-23AEE7AAE7CA}">
      <dgm:prSet/>
      <dgm:spPr/>
      <dgm:t>
        <a:bodyPr/>
        <a:lstStyle/>
        <a:p>
          <a:r>
            <a:rPr lang="en-US"/>
            <a:t>What are some strengths that you see in Lana?</a:t>
          </a:r>
        </a:p>
      </dgm:t>
    </dgm:pt>
    <dgm:pt modelId="{76AA451D-A2ED-4125-B771-B19B18020E30}" type="parTrans" cxnId="{798F4E31-66B6-4328-A884-3ED42A80BF64}">
      <dgm:prSet/>
      <dgm:spPr/>
      <dgm:t>
        <a:bodyPr/>
        <a:lstStyle/>
        <a:p>
          <a:endParaRPr lang="en-US"/>
        </a:p>
      </dgm:t>
    </dgm:pt>
    <dgm:pt modelId="{02311DFF-8AF1-446B-87D5-11A960661730}" type="sibTrans" cxnId="{798F4E31-66B6-4328-A884-3ED42A80BF64}">
      <dgm:prSet/>
      <dgm:spPr/>
      <dgm:t>
        <a:bodyPr/>
        <a:lstStyle/>
        <a:p>
          <a:endParaRPr lang="en-US"/>
        </a:p>
      </dgm:t>
    </dgm:pt>
    <dgm:pt modelId="{5317003D-D86F-478C-B137-F479F748B246}">
      <dgm:prSet/>
      <dgm:spPr/>
      <dgm:t>
        <a:bodyPr/>
        <a:lstStyle/>
        <a:p>
          <a:r>
            <a:rPr lang="en-US"/>
            <a:t>Is there anything that you would have done differently as a case manager?</a:t>
          </a:r>
        </a:p>
      </dgm:t>
    </dgm:pt>
    <dgm:pt modelId="{7EFC0665-547C-4D20-B908-DADB7F758940}" type="parTrans" cxnId="{A1B1864F-28B4-412B-A36B-3C2D511F2153}">
      <dgm:prSet/>
      <dgm:spPr/>
      <dgm:t>
        <a:bodyPr/>
        <a:lstStyle/>
        <a:p>
          <a:endParaRPr lang="en-US"/>
        </a:p>
      </dgm:t>
    </dgm:pt>
    <dgm:pt modelId="{41168B7E-40B5-4B4B-95D3-F8B2BF12288E}" type="sibTrans" cxnId="{A1B1864F-28B4-412B-A36B-3C2D511F2153}">
      <dgm:prSet/>
      <dgm:spPr/>
      <dgm:t>
        <a:bodyPr/>
        <a:lstStyle/>
        <a:p>
          <a:endParaRPr lang="en-US"/>
        </a:p>
      </dgm:t>
    </dgm:pt>
    <dgm:pt modelId="{319C7370-E08F-44AD-8408-232C1DD3451F}">
      <dgm:prSet/>
      <dgm:spPr/>
      <dgm:t>
        <a:bodyPr/>
        <a:lstStyle/>
        <a:p>
          <a:r>
            <a:rPr lang="en-US"/>
            <a:t>How would you help to de-escalate this situation?</a:t>
          </a:r>
        </a:p>
      </dgm:t>
    </dgm:pt>
    <dgm:pt modelId="{863F2C74-0A46-4600-A433-89E6A4688036}" type="parTrans" cxnId="{050A2076-AACB-4DE8-BAFE-587E8872E49C}">
      <dgm:prSet/>
      <dgm:spPr/>
      <dgm:t>
        <a:bodyPr/>
        <a:lstStyle/>
        <a:p>
          <a:endParaRPr lang="en-US"/>
        </a:p>
      </dgm:t>
    </dgm:pt>
    <dgm:pt modelId="{C24C6D56-A413-48C9-AD5F-0A7606ADBB04}" type="sibTrans" cxnId="{050A2076-AACB-4DE8-BAFE-587E8872E49C}">
      <dgm:prSet/>
      <dgm:spPr/>
      <dgm:t>
        <a:bodyPr/>
        <a:lstStyle/>
        <a:p>
          <a:endParaRPr lang="en-US"/>
        </a:p>
      </dgm:t>
    </dgm:pt>
    <dgm:pt modelId="{A53C992F-2FF3-442A-82A4-1AB54C171F44}" type="pres">
      <dgm:prSet presAssocID="{1E27AEC5-2DAB-45DD-9661-961F8003D5E5}" presName="vert0" presStyleCnt="0">
        <dgm:presLayoutVars>
          <dgm:dir/>
          <dgm:animOne val="branch"/>
          <dgm:animLvl val="lvl"/>
        </dgm:presLayoutVars>
      </dgm:prSet>
      <dgm:spPr/>
    </dgm:pt>
    <dgm:pt modelId="{8CE76D44-523A-468A-99A8-81F5E2187372}" type="pres">
      <dgm:prSet presAssocID="{C3B5244F-9754-4A2D-981A-44875EB37F89}" presName="thickLine" presStyleLbl="alignNode1" presStyleIdx="0" presStyleCnt="4"/>
      <dgm:spPr/>
    </dgm:pt>
    <dgm:pt modelId="{DDC57D7D-04F0-4F9D-9AD0-DA4C7822BCA3}" type="pres">
      <dgm:prSet presAssocID="{C3B5244F-9754-4A2D-981A-44875EB37F89}" presName="horz1" presStyleCnt="0"/>
      <dgm:spPr/>
    </dgm:pt>
    <dgm:pt modelId="{4B629878-15F4-433A-99F7-DFBCFE363EF5}" type="pres">
      <dgm:prSet presAssocID="{C3B5244F-9754-4A2D-981A-44875EB37F89}" presName="tx1" presStyleLbl="revTx" presStyleIdx="0" presStyleCnt="4"/>
      <dgm:spPr/>
    </dgm:pt>
    <dgm:pt modelId="{8D7CDFCE-0485-4175-987C-B1E248C90B20}" type="pres">
      <dgm:prSet presAssocID="{C3B5244F-9754-4A2D-981A-44875EB37F89}" presName="vert1" presStyleCnt="0"/>
      <dgm:spPr/>
    </dgm:pt>
    <dgm:pt modelId="{3F98976B-FD8D-4A2E-A14B-62ACD73CD656}" type="pres">
      <dgm:prSet presAssocID="{624B020B-D058-4610-8246-23AEE7AAE7CA}" presName="thickLine" presStyleLbl="alignNode1" presStyleIdx="1" presStyleCnt="4"/>
      <dgm:spPr/>
    </dgm:pt>
    <dgm:pt modelId="{633D1826-444C-4D78-A483-BDC861AE5AE2}" type="pres">
      <dgm:prSet presAssocID="{624B020B-D058-4610-8246-23AEE7AAE7CA}" presName="horz1" presStyleCnt="0"/>
      <dgm:spPr/>
    </dgm:pt>
    <dgm:pt modelId="{3242E8DF-4008-4165-B7D2-B757C5EC95B8}" type="pres">
      <dgm:prSet presAssocID="{624B020B-D058-4610-8246-23AEE7AAE7CA}" presName="tx1" presStyleLbl="revTx" presStyleIdx="1" presStyleCnt="4"/>
      <dgm:spPr/>
    </dgm:pt>
    <dgm:pt modelId="{1D203D9F-D7EB-41E1-83F1-DA139C103CFD}" type="pres">
      <dgm:prSet presAssocID="{624B020B-D058-4610-8246-23AEE7AAE7CA}" presName="vert1" presStyleCnt="0"/>
      <dgm:spPr/>
    </dgm:pt>
    <dgm:pt modelId="{BB1E0217-525F-4960-81AB-D4B4D76C641D}" type="pres">
      <dgm:prSet presAssocID="{5317003D-D86F-478C-B137-F479F748B246}" presName="thickLine" presStyleLbl="alignNode1" presStyleIdx="2" presStyleCnt="4"/>
      <dgm:spPr/>
    </dgm:pt>
    <dgm:pt modelId="{FA8166DC-CFC7-46A0-ACB5-9DC9326BFA9C}" type="pres">
      <dgm:prSet presAssocID="{5317003D-D86F-478C-B137-F479F748B246}" presName="horz1" presStyleCnt="0"/>
      <dgm:spPr/>
    </dgm:pt>
    <dgm:pt modelId="{EBAB45ED-C294-4DE3-AFD3-BE178D2B5142}" type="pres">
      <dgm:prSet presAssocID="{5317003D-D86F-478C-B137-F479F748B246}" presName="tx1" presStyleLbl="revTx" presStyleIdx="2" presStyleCnt="4"/>
      <dgm:spPr/>
    </dgm:pt>
    <dgm:pt modelId="{E55DD867-51D2-4C1C-8033-857A6E94ABCB}" type="pres">
      <dgm:prSet presAssocID="{5317003D-D86F-478C-B137-F479F748B246}" presName="vert1" presStyleCnt="0"/>
      <dgm:spPr/>
    </dgm:pt>
    <dgm:pt modelId="{E28CD5CF-5C4E-4BEF-94E6-F055D28A033F}" type="pres">
      <dgm:prSet presAssocID="{319C7370-E08F-44AD-8408-232C1DD3451F}" presName="thickLine" presStyleLbl="alignNode1" presStyleIdx="3" presStyleCnt="4"/>
      <dgm:spPr/>
    </dgm:pt>
    <dgm:pt modelId="{A1342268-8C8F-43EE-94B4-D4993E17C06D}" type="pres">
      <dgm:prSet presAssocID="{319C7370-E08F-44AD-8408-232C1DD3451F}" presName="horz1" presStyleCnt="0"/>
      <dgm:spPr/>
    </dgm:pt>
    <dgm:pt modelId="{3EB56DAF-EC8E-4A40-BEAD-74F22148AD15}" type="pres">
      <dgm:prSet presAssocID="{319C7370-E08F-44AD-8408-232C1DD3451F}" presName="tx1" presStyleLbl="revTx" presStyleIdx="3" presStyleCnt="4"/>
      <dgm:spPr/>
    </dgm:pt>
    <dgm:pt modelId="{503ECF45-BEC9-414D-B339-7B8FAA9A2E4E}" type="pres">
      <dgm:prSet presAssocID="{319C7370-E08F-44AD-8408-232C1DD3451F}" presName="vert1" presStyleCnt="0"/>
      <dgm:spPr/>
    </dgm:pt>
  </dgm:ptLst>
  <dgm:cxnLst>
    <dgm:cxn modelId="{798F4E31-66B6-4328-A884-3ED42A80BF64}" srcId="{1E27AEC5-2DAB-45DD-9661-961F8003D5E5}" destId="{624B020B-D058-4610-8246-23AEE7AAE7CA}" srcOrd="1" destOrd="0" parTransId="{76AA451D-A2ED-4125-B771-B19B18020E30}" sibTransId="{02311DFF-8AF1-446B-87D5-11A960661730}"/>
    <dgm:cxn modelId="{A1B1864F-28B4-412B-A36B-3C2D511F2153}" srcId="{1E27AEC5-2DAB-45DD-9661-961F8003D5E5}" destId="{5317003D-D86F-478C-B137-F479F748B246}" srcOrd="2" destOrd="0" parTransId="{7EFC0665-547C-4D20-B908-DADB7F758940}" sibTransId="{41168B7E-40B5-4B4B-95D3-F8B2BF12288E}"/>
    <dgm:cxn modelId="{050A2076-AACB-4DE8-BAFE-587E8872E49C}" srcId="{1E27AEC5-2DAB-45DD-9661-961F8003D5E5}" destId="{319C7370-E08F-44AD-8408-232C1DD3451F}" srcOrd="3" destOrd="0" parTransId="{863F2C74-0A46-4600-A433-89E6A4688036}" sibTransId="{C24C6D56-A413-48C9-AD5F-0A7606ADBB04}"/>
    <dgm:cxn modelId="{853C2C82-9B0F-4B92-B6C6-B245542F5F1B}" type="presOf" srcId="{1E27AEC5-2DAB-45DD-9661-961F8003D5E5}" destId="{A53C992F-2FF3-442A-82A4-1AB54C171F44}" srcOrd="0" destOrd="0" presId="urn:microsoft.com/office/officeart/2008/layout/LinedList"/>
    <dgm:cxn modelId="{2D084B92-830F-4604-8FE1-49612338F9F7}" type="presOf" srcId="{624B020B-D058-4610-8246-23AEE7AAE7CA}" destId="{3242E8DF-4008-4165-B7D2-B757C5EC95B8}" srcOrd="0" destOrd="0" presId="urn:microsoft.com/office/officeart/2008/layout/LinedList"/>
    <dgm:cxn modelId="{93C631A9-A398-4DBE-9EF3-DE3639341943}" type="presOf" srcId="{319C7370-E08F-44AD-8408-232C1DD3451F}" destId="{3EB56DAF-EC8E-4A40-BEAD-74F22148AD15}" srcOrd="0" destOrd="0" presId="urn:microsoft.com/office/officeart/2008/layout/LinedList"/>
    <dgm:cxn modelId="{5A1597BC-0A5B-4D15-8350-33AAA1592FFA}" type="presOf" srcId="{5317003D-D86F-478C-B137-F479F748B246}" destId="{EBAB45ED-C294-4DE3-AFD3-BE178D2B5142}" srcOrd="0" destOrd="0" presId="urn:microsoft.com/office/officeart/2008/layout/LinedList"/>
    <dgm:cxn modelId="{83E02CE2-1147-4088-AA78-AC4DCF1DAA08}" srcId="{1E27AEC5-2DAB-45DD-9661-961F8003D5E5}" destId="{C3B5244F-9754-4A2D-981A-44875EB37F89}" srcOrd="0" destOrd="0" parTransId="{94BC7BE3-6549-4D8C-B9C6-A0FC9A293369}" sibTransId="{159B57E7-4D9C-4715-AB2C-C84DAC323249}"/>
    <dgm:cxn modelId="{CA3F0AF0-BB40-48CE-9617-2BBD38D0D6F5}" type="presOf" srcId="{C3B5244F-9754-4A2D-981A-44875EB37F89}" destId="{4B629878-15F4-433A-99F7-DFBCFE363EF5}" srcOrd="0" destOrd="0" presId="urn:microsoft.com/office/officeart/2008/layout/LinedList"/>
    <dgm:cxn modelId="{98614F36-351E-439A-996F-C31B86AD841C}" type="presParOf" srcId="{A53C992F-2FF3-442A-82A4-1AB54C171F44}" destId="{8CE76D44-523A-468A-99A8-81F5E2187372}" srcOrd="0" destOrd="0" presId="urn:microsoft.com/office/officeart/2008/layout/LinedList"/>
    <dgm:cxn modelId="{106C57D6-A72A-484C-9334-B4EA8C1430B3}" type="presParOf" srcId="{A53C992F-2FF3-442A-82A4-1AB54C171F44}" destId="{DDC57D7D-04F0-4F9D-9AD0-DA4C7822BCA3}" srcOrd="1" destOrd="0" presId="urn:microsoft.com/office/officeart/2008/layout/LinedList"/>
    <dgm:cxn modelId="{81D86BDE-EB7B-4EDB-93FD-80914DF4D240}" type="presParOf" srcId="{DDC57D7D-04F0-4F9D-9AD0-DA4C7822BCA3}" destId="{4B629878-15F4-433A-99F7-DFBCFE363EF5}" srcOrd="0" destOrd="0" presId="urn:microsoft.com/office/officeart/2008/layout/LinedList"/>
    <dgm:cxn modelId="{36C88517-34F9-463F-B1AD-4232F40E3751}" type="presParOf" srcId="{DDC57D7D-04F0-4F9D-9AD0-DA4C7822BCA3}" destId="{8D7CDFCE-0485-4175-987C-B1E248C90B20}" srcOrd="1" destOrd="0" presId="urn:microsoft.com/office/officeart/2008/layout/LinedList"/>
    <dgm:cxn modelId="{D02012D8-56E3-4FAF-8E2B-4BB141B81A44}" type="presParOf" srcId="{A53C992F-2FF3-442A-82A4-1AB54C171F44}" destId="{3F98976B-FD8D-4A2E-A14B-62ACD73CD656}" srcOrd="2" destOrd="0" presId="urn:microsoft.com/office/officeart/2008/layout/LinedList"/>
    <dgm:cxn modelId="{9F9DA163-2A53-4232-AFAE-ED5CED1490D3}" type="presParOf" srcId="{A53C992F-2FF3-442A-82A4-1AB54C171F44}" destId="{633D1826-444C-4D78-A483-BDC861AE5AE2}" srcOrd="3" destOrd="0" presId="urn:microsoft.com/office/officeart/2008/layout/LinedList"/>
    <dgm:cxn modelId="{E0396660-D7AC-42C4-8C3F-00D08F0F5293}" type="presParOf" srcId="{633D1826-444C-4D78-A483-BDC861AE5AE2}" destId="{3242E8DF-4008-4165-B7D2-B757C5EC95B8}" srcOrd="0" destOrd="0" presId="urn:microsoft.com/office/officeart/2008/layout/LinedList"/>
    <dgm:cxn modelId="{26886C21-51FC-472D-B20C-48FC0D366A5B}" type="presParOf" srcId="{633D1826-444C-4D78-A483-BDC861AE5AE2}" destId="{1D203D9F-D7EB-41E1-83F1-DA139C103CFD}" srcOrd="1" destOrd="0" presId="urn:microsoft.com/office/officeart/2008/layout/LinedList"/>
    <dgm:cxn modelId="{BDAF3594-A897-4358-96AE-2A9BCCD60867}" type="presParOf" srcId="{A53C992F-2FF3-442A-82A4-1AB54C171F44}" destId="{BB1E0217-525F-4960-81AB-D4B4D76C641D}" srcOrd="4" destOrd="0" presId="urn:microsoft.com/office/officeart/2008/layout/LinedList"/>
    <dgm:cxn modelId="{CE65BC5C-E047-49DA-B495-745F0C6FEBD7}" type="presParOf" srcId="{A53C992F-2FF3-442A-82A4-1AB54C171F44}" destId="{FA8166DC-CFC7-46A0-ACB5-9DC9326BFA9C}" srcOrd="5" destOrd="0" presId="urn:microsoft.com/office/officeart/2008/layout/LinedList"/>
    <dgm:cxn modelId="{641B52E7-CBB7-4C7D-ADC4-510E5872A02A}" type="presParOf" srcId="{FA8166DC-CFC7-46A0-ACB5-9DC9326BFA9C}" destId="{EBAB45ED-C294-4DE3-AFD3-BE178D2B5142}" srcOrd="0" destOrd="0" presId="urn:microsoft.com/office/officeart/2008/layout/LinedList"/>
    <dgm:cxn modelId="{5AA6395E-49BC-4C6D-95F2-ED6B25BB07D2}" type="presParOf" srcId="{FA8166DC-CFC7-46A0-ACB5-9DC9326BFA9C}" destId="{E55DD867-51D2-4C1C-8033-857A6E94ABCB}" srcOrd="1" destOrd="0" presId="urn:microsoft.com/office/officeart/2008/layout/LinedList"/>
    <dgm:cxn modelId="{AF9A2A87-02A5-42FE-BCF8-6AEEC149101B}" type="presParOf" srcId="{A53C992F-2FF3-442A-82A4-1AB54C171F44}" destId="{E28CD5CF-5C4E-4BEF-94E6-F055D28A033F}" srcOrd="6" destOrd="0" presId="urn:microsoft.com/office/officeart/2008/layout/LinedList"/>
    <dgm:cxn modelId="{3BC60863-1EFF-41CA-927E-C95657C6F2E9}" type="presParOf" srcId="{A53C992F-2FF3-442A-82A4-1AB54C171F44}" destId="{A1342268-8C8F-43EE-94B4-D4993E17C06D}" srcOrd="7" destOrd="0" presId="urn:microsoft.com/office/officeart/2008/layout/LinedList"/>
    <dgm:cxn modelId="{656BF100-C4D1-40B8-818A-21A922A247B2}" type="presParOf" srcId="{A1342268-8C8F-43EE-94B4-D4993E17C06D}" destId="{3EB56DAF-EC8E-4A40-BEAD-74F22148AD15}" srcOrd="0" destOrd="0" presId="urn:microsoft.com/office/officeart/2008/layout/LinedList"/>
    <dgm:cxn modelId="{25C5AB1B-3463-45E9-8B88-3444B159ABEF}" type="presParOf" srcId="{A1342268-8C8F-43EE-94B4-D4993E17C06D}" destId="{503ECF45-BEC9-414D-B339-7B8FAA9A2E4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93982DF-F9D1-4C3A-9DFE-AF5BB66CB7B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1978BB3-F07C-4023-AA99-E1DDC0725553}">
      <dgm:prSet custT="1"/>
      <dgm:spPr/>
      <dgm:t>
        <a:bodyPr/>
        <a:lstStyle/>
        <a:p>
          <a:r>
            <a:rPr lang="en-US" sz="1800" b="1"/>
            <a:t>Some key  collaborative partners include</a:t>
          </a:r>
          <a:r>
            <a:rPr lang="en-US" sz="1600" b="1"/>
            <a:t>:</a:t>
          </a:r>
          <a:endParaRPr lang="en-US" sz="1600"/>
        </a:p>
      </dgm:t>
    </dgm:pt>
    <dgm:pt modelId="{E69EA88E-3E59-4F17-ADE1-CE140B9CB6EF}" type="parTrans" cxnId="{51613B48-B9EE-414B-8FB5-DF114E6CDDF5}">
      <dgm:prSet/>
      <dgm:spPr/>
      <dgm:t>
        <a:bodyPr/>
        <a:lstStyle/>
        <a:p>
          <a:endParaRPr lang="en-US"/>
        </a:p>
      </dgm:t>
    </dgm:pt>
    <dgm:pt modelId="{EEE398A7-6B67-4609-B836-3A7AA350C62C}" type="sibTrans" cxnId="{51613B48-B9EE-414B-8FB5-DF114E6CDDF5}">
      <dgm:prSet/>
      <dgm:spPr/>
      <dgm:t>
        <a:bodyPr/>
        <a:lstStyle/>
        <a:p>
          <a:endParaRPr lang="en-US"/>
        </a:p>
      </dgm:t>
    </dgm:pt>
    <dgm:pt modelId="{FA71493F-D7E6-483A-922E-DB8400713FCA}">
      <dgm:prSet/>
      <dgm:spPr/>
      <dgm:t>
        <a:bodyPr/>
        <a:lstStyle/>
        <a:p>
          <a:endParaRPr lang="en-US"/>
        </a:p>
      </dgm:t>
    </dgm:pt>
    <dgm:pt modelId="{21929D5D-9414-4FF9-8CE6-B333DAEE131B}" type="parTrans" cxnId="{10F9128E-356F-4692-8586-C7CD28E87D45}">
      <dgm:prSet/>
      <dgm:spPr/>
      <dgm:t>
        <a:bodyPr/>
        <a:lstStyle/>
        <a:p>
          <a:endParaRPr lang="en-US"/>
        </a:p>
      </dgm:t>
    </dgm:pt>
    <dgm:pt modelId="{77ECAA67-DC8C-443F-8925-855CF6F5A883}" type="sibTrans" cxnId="{10F9128E-356F-4692-8586-C7CD28E87D45}">
      <dgm:prSet/>
      <dgm:spPr/>
      <dgm:t>
        <a:bodyPr/>
        <a:lstStyle/>
        <a:p>
          <a:endParaRPr lang="en-US"/>
        </a:p>
      </dgm:t>
    </dgm:pt>
    <dgm:pt modelId="{37256993-D08C-4EC3-9762-AC3C1CECE328}">
      <dgm:prSet/>
      <dgm:spPr/>
      <dgm:t>
        <a:bodyPr/>
        <a:lstStyle/>
        <a:p>
          <a:r>
            <a:rPr lang="en-US"/>
            <a:t>Substance Use Agencies</a:t>
          </a:r>
        </a:p>
      </dgm:t>
    </dgm:pt>
    <dgm:pt modelId="{821322A8-B39A-4B7E-A61B-CBB8E1C21A0C}" type="parTrans" cxnId="{5EC4422C-14E7-41A1-AF95-8E3DBFC215CC}">
      <dgm:prSet/>
      <dgm:spPr/>
      <dgm:t>
        <a:bodyPr/>
        <a:lstStyle/>
        <a:p>
          <a:endParaRPr lang="en-US"/>
        </a:p>
      </dgm:t>
    </dgm:pt>
    <dgm:pt modelId="{93E3495D-B113-46FE-AD1A-319FC2596C64}" type="sibTrans" cxnId="{5EC4422C-14E7-41A1-AF95-8E3DBFC215CC}">
      <dgm:prSet/>
      <dgm:spPr/>
      <dgm:t>
        <a:bodyPr/>
        <a:lstStyle/>
        <a:p>
          <a:endParaRPr lang="en-US"/>
        </a:p>
      </dgm:t>
    </dgm:pt>
    <dgm:pt modelId="{62128C1C-A26A-4144-BC7A-EFD47B471528}">
      <dgm:prSet/>
      <dgm:spPr/>
      <dgm:t>
        <a:bodyPr/>
        <a:lstStyle/>
        <a:p>
          <a:r>
            <a:rPr lang="en-US"/>
            <a:t>Mental Health Clinics  </a:t>
          </a:r>
        </a:p>
      </dgm:t>
    </dgm:pt>
    <dgm:pt modelId="{A93BA35B-2F55-4736-A830-26E8DBF5586E}" type="parTrans" cxnId="{711F1326-149A-4601-83EA-A209DE08DC0B}">
      <dgm:prSet/>
      <dgm:spPr/>
      <dgm:t>
        <a:bodyPr/>
        <a:lstStyle/>
        <a:p>
          <a:endParaRPr lang="en-US"/>
        </a:p>
      </dgm:t>
    </dgm:pt>
    <dgm:pt modelId="{470E00A3-87B8-4419-85D0-D29D0EA8A525}" type="sibTrans" cxnId="{711F1326-149A-4601-83EA-A209DE08DC0B}">
      <dgm:prSet/>
      <dgm:spPr/>
      <dgm:t>
        <a:bodyPr/>
        <a:lstStyle/>
        <a:p>
          <a:endParaRPr lang="en-US"/>
        </a:p>
      </dgm:t>
    </dgm:pt>
    <dgm:pt modelId="{25DABD3D-4ED5-4596-91BF-BEF18B175C41}">
      <dgm:prSet/>
      <dgm:spPr/>
      <dgm:t>
        <a:bodyPr/>
        <a:lstStyle/>
        <a:p>
          <a:r>
            <a:rPr lang="en-US"/>
            <a:t>Care Coordination and Health Home Agencies</a:t>
          </a:r>
        </a:p>
      </dgm:t>
    </dgm:pt>
    <dgm:pt modelId="{0806B500-6E40-4709-B546-2019E943E124}" type="parTrans" cxnId="{3240AE27-E93B-4764-8134-CE09F7ABD4DC}">
      <dgm:prSet/>
      <dgm:spPr/>
      <dgm:t>
        <a:bodyPr/>
        <a:lstStyle/>
        <a:p>
          <a:endParaRPr lang="en-US"/>
        </a:p>
      </dgm:t>
    </dgm:pt>
    <dgm:pt modelId="{A3580806-EE09-4C68-B417-FFB6C8A68879}" type="sibTrans" cxnId="{3240AE27-E93B-4764-8134-CE09F7ABD4DC}">
      <dgm:prSet/>
      <dgm:spPr/>
      <dgm:t>
        <a:bodyPr/>
        <a:lstStyle/>
        <a:p>
          <a:endParaRPr lang="en-US"/>
        </a:p>
      </dgm:t>
    </dgm:pt>
    <dgm:pt modelId="{43975F0A-EEC8-4332-8513-C57DF235E9BE}">
      <dgm:prSet/>
      <dgm:spPr/>
      <dgm:t>
        <a:bodyPr/>
        <a:lstStyle/>
        <a:p>
          <a:r>
            <a:rPr lang="en-US"/>
            <a:t>SPA </a:t>
          </a:r>
        </a:p>
      </dgm:t>
    </dgm:pt>
    <dgm:pt modelId="{B05821B2-600E-4DF1-942F-D9EF22C8DC58}" type="parTrans" cxnId="{E547AAF3-1130-477D-98B8-20AB5289EF5B}">
      <dgm:prSet/>
      <dgm:spPr/>
      <dgm:t>
        <a:bodyPr/>
        <a:lstStyle/>
        <a:p>
          <a:endParaRPr lang="en-US"/>
        </a:p>
      </dgm:t>
    </dgm:pt>
    <dgm:pt modelId="{EB3ABC01-6C69-4BB0-AD66-3EDAC7BAF36F}" type="sibTrans" cxnId="{E547AAF3-1130-477D-98B8-20AB5289EF5B}">
      <dgm:prSet/>
      <dgm:spPr/>
      <dgm:t>
        <a:bodyPr/>
        <a:lstStyle/>
        <a:p>
          <a:endParaRPr lang="en-US"/>
        </a:p>
      </dgm:t>
    </dgm:pt>
    <dgm:pt modelId="{6BAADB12-ADC0-4DDD-8277-8A1CB98A40E8}">
      <dgm:prSet/>
      <dgm:spPr/>
      <dgm:t>
        <a:bodyPr/>
        <a:lstStyle/>
        <a:p>
          <a:r>
            <a:rPr lang="en-US"/>
            <a:t>Local Libraries</a:t>
          </a:r>
        </a:p>
      </dgm:t>
    </dgm:pt>
    <dgm:pt modelId="{2ABA753A-8769-4983-8D91-749D87D8AECB}" type="parTrans" cxnId="{062EB70C-1911-4A03-8187-E2B93AB2B84E}">
      <dgm:prSet/>
      <dgm:spPr/>
      <dgm:t>
        <a:bodyPr/>
        <a:lstStyle/>
        <a:p>
          <a:endParaRPr lang="en-US"/>
        </a:p>
      </dgm:t>
    </dgm:pt>
    <dgm:pt modelId="{D85B4D04-71C6-4BD6-A645-3B3B0C063581}" type="sibTrans" cxnId="{062EB70C-1911-4A03-8187-E2B93AB2B84E}">
      <dgm:prSet/>
      <dgm:spPr/>
      <dgm:t>
        <a:bodyPr/>
        <a:lstStyle/>
        <a:p>
          <a:endParaRPr lang="en-US"/>
        </a:p>
      </dgm:t>
    </dgm:pt>
    <dgm:pt modelId="{5A2E7D95-7E57-4C6D-9BF8-2D275575F06D}">
      <dgm:prSet/>
      <dgm:spPr/>
      <dgm:t>
        <a:bodyPr/>
        <a:lstStyle/>
        <a:p>
          <a:r>
            <a:rPr lang="en-US"/>
            <a:t>Other non-profits</a:t>
          </a:r>
        </a:p>
      </dgm:t>
    </dgm:pt>
    <dgm:pt modelId="{46E1AC11-687B-4D25-9FD4-26A37681FD75}" type="parTrans" cxnId="{D5D35EA0-249C-498E-9238-3E5A643A3335}">
      <dgm:prSet/>
      <dgm:spPr/>
      <dgm:t>
        <a:bodyPr/>
        <a:lstStyle/>
        <a:p>
          <a:endParaRPr lang="en-US"/>
        </a:p>
      </dgm:t>
    </dgm:pt>
    <dgm:pt modelId="{DD31F1BE-F901-4E63-A168-181B63930296}" type="sibTrans" cxnId="{D5D35EA0-249C-498E-9238-3E5A643A3335}">
      <dgm:prSet/>
      <dgm:spPr/>
      <dgm:t>
        <a:bodyPr/>
        <a:lstStyle/>
        <a:p>
          <a:endParaRPr lang="en-US"/>
        </a:p>
      </dgm:t>
    </dgm:pt>
    <dgm:pt modelId="{1E5D9BB5-BEE8-4C89-8671-00D789D6DFF1}">
      <dgm:prSet/>
      <dgm:spPr/>
      <dgm:t>
        <a:bodyPr/>
        <a:lstStyle/>
        <a:p>
          <a:r>
            <a:rPr lang="en-US"/>
            <a:t>Department of Social Services</a:t>
          </a:r>
        </a:p>
      </dgm:t>
    </dgm:pt>
    <dgm:pt modelId="{DDE7423E-1F10-462F-A312-E7E072BACB67}" type="parTrans" cxnId="{83F901A3-A45F-430A-90A9-6A5AFB0C60A1}">
      <dgm:prSet/>
      <dgm:spPr/>
      <dgm:t>
        <a:bodyPr/>
        <a:lstStyle/>
        <a:p>
          <a:endParaRPr lang="en-US"/>
        </a:p>
      </dgm:t>
    </dgm:pt>
    <dgm:pt modelId="{84886F49-C4F2-439D-B50D-450AC3DE439D}" type="sibTrans" cxnId="{83F901A3-A45F-430A-90A9-6A5AFB0C60A1}">
      <dgm:prSet/>
      <dgm:spPr/>
      <dgm:t>
        <a:bodyPr/>
        <a:lstStyle/>
        <a:p>
          <a:endParaRPr lang="en-US"/>
        </a:p>
      </dgm:t>
    </dgm:pt>
    <dgm:pt modelId="{B015E1C5-EF34-4D8B-A2BB-2A36A75544FC}">
      <dgm:prSet/>
      <dgm:spPr/>
      <dgm:t>
        <a:bodyPr/>
        <a:lstStyle/>
        <a:p>
          <a:r>
            <a:rPr lang="en-US"/>
            <a:t>Department of Health</a:t>
          </a:r>
        </a:p>
      </dgm:t>
    </dgm:pt>
    <dgm:pt modelId="{F9EAA5FA-1C93-4EF6-9A50-DD1570B8AE62}" type="parTrans" cxnId="{92E3582D-8C9F-431D-A850-B5D651051F4D}">
      <dgm:prSet/>
      <dgm:spPr/>
      <dgm:t>
        <a:bodyPr/>
        <a:lstStyle/>
        <a:p>
          <a:endParaRPr lang="en-US"/>
        </a:p>
      </dgm:t>
    </dgm:pt>
    <dgm:pt modelId="{D103A87B-A1F9-4915-88F3-8085457020FE}" type="sibTrans" cxnId="{92E3582D-8C9F-431D-A850-B5D651051F4D}">
      <dgm:prSet/>
      <dgm:spPr/>
      <dgm:t>
        <a:bodyPr/>
        <a:lstStyle/>
        <a:p>
          <a:endParaRPr lang="en-US"/>
        </a:p>
      </dgm:t>
    </dgm:pt>
    <dgm:pt modelId="{BF8EE2B8-508B-4942-9DE9-00872AA1209E}">
      <dgm:prSet/>
      <dgm:spPr/>
      <dgm:t>
        <a:bodyPr/>
        <a:lstStyle/>
        <a:p>
          <a:r>
            <a:rPr lang="en-US"/>
            <a:t>Medical/Hospital Systems</a:t>
          </a:r>
        </a:p>
      </dgm:t>
    </dgm:pt>
    <dgm:pt modelId="{0EF9399F-AE8A-43D8-8DBF-D7A0FB40E2CD}" type="parTrans" cxnId="{65FA04DD-12BF-40EB-8E7E-1583E41DBE1F}">
      <dgm:prSet/>
      <dgm:spPr/>
      <dgm:t>
        <a:bodyPr/>
        <a:lstStyle/>
        <a:p>
          <a:endParaRPr lang="en-US"/>
        </a:p>
      </dgm:t>
    </dgm:pt>
    <dgm:pt modelId="{8255F4FA-2F62-4AC6-B2E8-0EC86D5889F0}" type="sibTrans" cxnId="{65FA04DD-12BF-40EB-8E7E-1583E41DBE1F}">
      <dgm:prSet/>
      <dgm:spPr/>
      <dgm:t>
        <a:bodyPr/>
        <a:lstStyle/>
        <a:p>
          <a:endParaRPr lang="en-US"/>
        </a:p>
      </dgm:t>
    </dgm:pt>
    <dgm:pt modelId="{F86C4830-2058-4768-9927-1D137C39BCAC}">
      <dgm:prSet/>
      <dgm:spPr/>
      <dgm:t>
        <a:bodyPr/>
        <a:lstStyle/>
        <a:p>
          <a:r>
            <a:rPr lang="en-US"/>
            <a:t>Schools and McKinney Vento Liaisons </a:t>
          </a:r>
        </a:p>
      </dgm:t>
    </dgm:pt>
    <dgm:pt modelId="{3FC65EB8-30AA-4E7A-BCA0-C9828EC282C8}" type="parTrans" cxnId="{D2441AD0-A204-467B-8CA1-2CF765D3F043}">
      <dgm:prSet/>
      <dgm:spPr/>
      <dgm:t>
        <a:bodyPr/>
        <a:lstStyle/>
        <a:p>
          <a:endParaRPr lang="en-US"/>
        </a:p>
      </dgm:t>
    </dgm:pt>
    <dgm:pt modelId="{65F081CD-61BB-4C6A-9DCC-F74A833269EB}" type="sibTrans" cxnId="{D2441AD0-A204-467B-8CA1-2CF765D3F043}">
      <dgm:prSet/>
      <dgm:spPr/>
      <dgm:t>
        <a:bodyPr/>
        <a:lstStyle/>
        <a:p>
          <a:endParaRPr lang="en-US"/>
        </a:p>
      </dgm:t>
    </dgm:pt>
    <dgm:pt modelId="{8C086B42-4B1B-4D22-9458-EB2DD4E5D0D8}">
      <dgm:prSet/>
      <dgm:spPr/>
      <dgm:t>
        <a:bodyPr/>
        <a:lstStyle/>
        <a:p>
          <a:r>
            <a:rPr lang="en-US"/>
            <a:t>Legal Advocacy</a:t>
          </a:r>
        </a:p>
      </dgm:t>
    </dgm:pt>
    <dgm:pt modelId="{A6695189-940C-44E3-8A62-805B3AE3C90A}" type="parTrans" cxnId="{483B29F7-FBB3-4924-97C2-1D6ABC431F41}">
      <dgm:prSet/>
      <dgm:spPr/>
      <dgm:t>
        <a:bodyPr/>
        <a:lstStyle/>
        <a:p>
          <a:endParaRPr lang="en-US"/>
        </a:p>
      </dgm:t>
    </dgm:pt>
    <dgm:pt modelId="{8E7C7578-CEC7-486B-8846-94C6D7D3A7C4}" type="sibTrans" cxnId="{483B29F7-FBB3-4924-97C2-1D6ABC431F41}">
      <dgm:prSet/>
      <dgm:spPr/>
      <dgm:t>
        <a:bodyPr/>
        <a:lstStyle/>
        <a:p>
          <a:endParaRPr lang="en-US"/>
        </a:p>
      </dgm:t>
    </dgm:pt>
    <dgm:pt modelId="{943EDB91-A771-4CE5-9382-5F9A95819E3B}">
      <dgm:prSet/>
      <dgm:spPr/>
      <dgm:t>
        <a:bodyPr/>
        <a:lstStyle/>
        <a:p>
          <a:r>
            <a:rPr lang="en-US"/>
            <a:t>Faith Based Partners</a:t>
          </a:r>
        </a:p>
      </dgm:t>
    </dgm:pt>
    <dgm:pt modelId="{FB88B056-71FF-4E63-8AA2-05D05187428E}" type="parTrans" cxnId="{392400B9-CDDE-4FD7-956F-BC3671A06B7A}">
      <dgm:prSet/>
      <dgm:spPr/>
      <dgm:t>
        <a:bodyPr/>
        <a:lstStyle/>
        <a:p>
          <a:endParaRPr lang="en-US"/>
        </a:p>
      </dgm:t>
    </dgm:pt>
    <dgm:pt modelId="{A62A1F1E-29F6-4527-B3AC-B4B47719B636}" type="sibTrans" cxnId="{392400B9-CDDE-4FD7-956F-BC3671A06B7A}">
      <dgm:prSet/>
      <dgm:spPr/>
      <dgm:t>
        <a:bodyPr/>
        <a:lstStyle/>
        <a:p>
          <a:endParaRPr lang="en-US"/>
        </a:p>
      </dgm:t>
    </dgm:pt>
    <dgm:pt modelId="{6156A819-8081-426A-9410-7BB85E6E15B9}">
      <dgm:prSet/>
      <dgm:spPr/>
      <dgm:t>
        <a:bodyPr/>
        <a:lstStyle/>
        <a:p>
          <a:r>
            <a:rPr lang="en-US"/>
            <a:t>Domestic Violence Agencies</a:t>
          </a:r>
        </a:p>
      </dgm:t>
    </dgm:pt>
    <dgm:pt modelId="{9081EA9B-3168-4251-9731-515383527ED6}" type="parTrans" cxnId="{1428BFA6-6AC6-4171-B2F1-2124291DE1D4}">
      <dgm:prSet/>
      <dgm:spPr/>
      <dgm:t>
        <a:bodyPr/>
        <a:lstStyle/>
        <a:p>
          <a:endParaRPr lang="en-US"/>
        </a:p>
      </dgm:t>
    </dgm:pt>
    <dgm:pt modelId="{80C45EBC-2983-4E19-A66B-022028A9EB53}" type="sibTrans" cxnId="{1428BFA6-6AC6-4171-B2F1-2124291DE1D4}">
      <dgm:prSet/>
      <dgm:spPr/>
      <dgm:t>
        <a:bodyPr/>
        <a:lstStyle/>
        <a:p>
          <a:endParaRPr lang="en-US"/>
        </a:p>
      </dgm:t>
    </dgm:pt>
    <dgm:pt modelId="{CA28CFC1-A9E9-4407-817A-7995C8689907}">
      <dgm:prSet/>
      <dgm:spPr/>
      <dgm:t>
        <a:bodyPr/>
        <a:lstStyle/>
        <a:p>
          <a:endParaRPr lang="en-US"/>
        </a:p>
      </dgm:t>
    </dgm:pt>
    <dgm:pt modelId="{E0841260-8B83-4510-A0C1-289E6D0F09B5}" type="parTrans" cxnId="{8F8EF8E3-9678-4A91-B91A-E7185818AEDA}">
      <dgm:prSet/>
      <dgm:spPr/>
      <dgm:t>
        <a:bodyPr/>
        <a:lstStyle/>
        <a:p>
          <a:endParaRPr lang="en-US"/>
        </a:p>
      </dgm:t>
    </dgm:pt>
    <dgm:pt modelId="{87D88D3D-E065-4319-A576-1774AAFE85D7}" type="sibTrans" cxnId="{8F8EF8E3-9678-4A91-B91A-E7185818AEDA}">
      <dgm:prSet/>
      <dgm:spPr/>
      <dgm:t>
        <a:bodyPr/>
        <a:lstStyle/>
        <a:p>
          <a:endParaRPr lang="en-US"/>
        </a:p>
      </dgm:t>
    </dgm:pt>
    <dgm:pt modelId="{DA052C80-451F-48FB-BBA3-6EE4CEDEF425}" type="pres">
      <dgm:prSet presAssocID="{293982DF-F9D1-4C3A-9DFE-AF5BB66CB7B6}" presName="vert0" presStyleCnt="0">
        <dgm:presLayoutVars>
          <dgm:dir/>
          <dgm:animOne val="branch"/>
          <dgm:animLvl val="lvl"/>
        </dgm:presLayoutVars>
      </dgm:prSet>
      <dgm:spPr/>
    </dgm:pt>
    <dgm:pt modelId="{A464186B-8CF8-4E82-94DB-0558268E325D}" type="pres">
      <dgm:prSet presAssocID="{F1978BB3-F07C-4023-AA99-E1DDC0725553}" presName="thickLine" presStyleLbl="alignNode1" presStyleIdx="0" presStyleCnt="1"/>
      <dgm:spPr/>
    </dgm:pt>
    <dgm:pt modelId="{8F0EC908-F2BD-46E3-A0E2-215465B7EB2A}" type="pres">
      <dgm:prSet presAssocID="{F1978BB3-F07C-4023-AA99-E1DDC0725553}" presName="horz1" presStyleCnt="0"/>
      <dgm:spPr/>
    </dgm:pt>
    <dgm:pt modelId="{4CA2519B-B9CE-4302-AF2F-5A4AD28461A0}" type="pres">
      <dgm:prSet presAssocID="{F1978BB3-F07C-4023-AA99-E1DDC0725553}" presName="tx1" presStyleLbl="revTx" presStyleIdx="0" presStyleCnt="16" custScaleX="142606" custScaleY="100098"/>
      <dgm:spPr/>
    </dgm:pt>
    <dgm:pt modelId="{94759A3D-9865-4AD1-A281-EB33BACF58F7}" type="pres">
      <dgm:prSet presAssocID="{F1978BB3-F07C-4023-AA99-E1DDC0725553}" presName="vert1" presStyleCnt="0"/>
      <dgm:spPr/>
    </dgm:pt>
    <dgm:pt modelId="{DE36C8EA-3D9D-46AA-AE56-1F436FF2B5AF}" type="pres">
      <dgm:prSet presAssocID="{FA71493F-D7E6-483A-922E-DB8400713FCA}" presName="vertSpace2a" presStyleCnt="0"/>
      <dgm:spPr/>
    </dgm:pt>
    <dgm:pt modelId="{3F7220A0-9A51-4AD9-AB26-445A40FBD3EE}" type="pres">
      <dgm:prSet presAssocID="{FA71493F-D7E6-483A-922E-DB8400713FCA}" presName="horz2" presStyleCnt="0"/>
      <dgm:spPr/>
    </dgm:pt>
    <dgm:pt modelId="{C0AEA9F6-697F-4EC7-B4CC-BA65A3046658}" type="pres">
      <dgm:prSet presAssocID="{FA71493F-D7E6-483A-922E-DB8400713FCA}" presName="horzSpace2" presStyleCnt="0"/>
      <dgm:spPr/>
    </dgm:pt>
    <dgm:pt modelId="{517C659F-E4CF-42E1-AE3B-EEB2AFCDB7C6}" type="pres">
      <dgm:prSet presAssocID="{FA71493F-D7E6-483A-922E-DB8400713FCA}" presName="tx2" presStyleLbl="revTx" presStyleIdx="1" presStyleCnt="16"/>
      <dgm:spPr/>
    </dgm:pt>
    <dgm:pt modelId="{C6961F94-D0A7-4272-AB11-F65FA837EA5C}" type="pres">
      <dgm:prSet presAssocID="{FA71493F-D7E6-483A-922E-DB8400713FCA}" presName="vert2" presStyleCnt="0"/>
      <dgm:spPr/>
    </dgm:pt>
    <dgm:pt modelId="{EFEE7C8B-6E58-4616-A998-5B9B35AF0F43}" type="pres">
      <dgm:prSet presAssocID="{FA71493F-D7E6-483A-922E-DB8400713FCA}" presName="thinLine2b" presStyleLbl="callout" presStyleIdx="0" presStyleCnt="15"/>
      <dgm:spPr/>
    </dgm:pt>
    <dgm:pt modelId="{FA825CFF-A3E4-49EB-92B1-12E959B2279B}" type="pres">
      <dgm:prSet presAssocID="{FA71493F-D7E6-483A-922E-DB8400713FCA}" presName="vertSpace2b" presStyleCnt="0"/>
      <dgm:spPr/>
    </dgm:pt>
    <dgm:pt modelId="{B564CAD1-BC3E-4FFA-B719-8B1370A092BD}" type="pres">
      <dgm:prSet presAssocID="{37256993-D08C-4EC3-9762-AC3C1CECE328}" presName="horz2" presStyleCnt="0"/>
      <dgm:spPr/>
    </dgm:pt>
    <dgm:pt modelId="{6FB8D154-0BC8-4420-90D5-FB3D4B36920A}" type="pres">
      <dgm:prSet presAssocID="{37256993-D08C-4EC3-9762-AC3C1CECE328}" presName="horzSpace2" presStyleCnt="0"/>
      <dgm:spPr/>
    </dgm:pt>
    <dgm:pt modelId="{75A59B41-6EFB-4264-A263-1FEE07AAC447}" type="pres">
      <dgm:prSet presAssocID="{37256993-D08C-4EC3-9762-AC3C1CECE328}" presName="tx2" presStyleLbl="revTx" presStyleIdx="2" presStyleCnt="16"/>
      <dgm:spPr/>
    </dgm:pt>
    <dgm:pt modelId="{CD78E716-11D8-4244-9F9A-A837D676E432}" type="pres">
      <dgm:prSet presAssocID="{37256993-D08C-4EC3-9762-AC3C1CECE328}" presName="vert2" presStyleCnt="0"/>
      <dgm:spPr/>
    </dgm:pt>
    <dgm:pt modelId="{7EBF312A-EE6A-40C0-874B-7808D9ABB02E}" type="pres">
      <dgm:prSet presAssocID="{37256993-D08C-4EC3-9762-AC3C1CECE328}" presName="thinLine2b" presStyleLbl="callout" presStyleIdx="1" presStyleCnt="15"/>
      <dgm:spPr/>
    </dgm:pt>
    <dgm:pt modelId="{E19E7BEC-C35A-4658-82D1-D6280664CA02}" type="pres">
      <dgm:prSet presAssocID="{37256993-D08C-4EC3-9762-AC3C1CECE328}" presName="vertSpace2b" presStyleCnt="0"/>
      <dgm:spPr/>
    </dgm:pt>
    <dgm:pt modelId="{D5DDD781-24AE-444B-9232-72B62FE4EAA3}" type="pres">
      <dgm:prSet presAssocID="{62128C1C-A26A-4144-BC7A-EFD47B471528}" presName="horz2" presStyleCnt="0"/>
      <dgm:spPr/>
    </dgm:pt>
    <dgm:pt modelId="{79C03B64-1B5C-4239-8066-D76BBBE9A133}" type="pres">
      <dgm:prSet presAssocID="{62128C1C-A26A-4144-BC7A-EFD47B471528}" presName="horzSpace2" presStyleCnt="0"/>
      <dgm:spPr/>
    </dgm:pt>
    <dgm:pt modelId="{43324852-EBDB-4342-B431-A72DDDB156E2}" type="pres">
      <dgm:prSet presAssocID="{62128C1C-A26A-4144-BC7A-EFD47B471528}" presName="tx2" presStyleLbl="revTx" presStyleIdx="3" presStyleCnt="16"/>
      <dgm:spPr/>
    </dgm:pt>
    <dgm:pt modelId="{0D03B47E-7EC2-496F-B05D-8B95ECB498DE}" type="pres">
      <dgm:prSet presAssocID="{62128C1C-A26A-4144-BC7A-EFD47B471528}" presName="vert2" presStyleCnt="0"/>
      <dgm:spPr/>
    </dgm:pt>
    <dgm:pt modelId="{2D518AE8-FC28-42CB-99C7-B2DAE3D9DAC1}" type="pres">
      <dgm:prSet presAssocID="{62128C1C-A26A-4144-BC7A-EFD47B471528}" presName="thinLine2b" presStyleLbl="callout" presStyleIdx="2" presStyleCnt="15"/>
      <dgm:spPr/>
    </dgm:pt>
    <dgm:pt modelId="{9EA404EA-045B-4124-AB63-D7BD5AC9E139}" type="pres">
      <dgm:prSet presAssocID="{62128C1C-A26A-4144-BC7A-EFD47B471528}" presName="vertSpace2b" presStyleCnt="0"/>
      <dgm:spPr/>
    </dgm:pt>
    <dgm:pt modelId="{FC39B793-5E96-47C2-B801-8250EABFC40D}" type="pres">
      <dgm:prSet presAssocID="{25DABD3D-4ED5-4596-91BF-BEF18B175C41}" presName="horz2" presStyleCnt="0"/>
      <dgm:spPr/>
    </dgm:pt>
    <dgm:pt modelId="{1F0F420E-68A6-489F-B8D8-77623896D41E}" type="pres">
      <dgm:prSet presAssocID="{25DABD3D-4ED5-4596-91BF-BEF18B175C41}" presName="horzSpace2" presStyleCnt="0"/>
      <dgm:spPr/>
    </dgm:pt>
    <dgm:pt modelId="{908210C8-C125-455F-9294-4C297BC4AFEC}" type="pres">
      <dgm:prSet presAssocID="{25DABD3D-4ED5-4596-91BF-BEF18B175C41}" presName="tx2" presStyleLbl="revTx" presStyleIdx="4" presStyleCnt="16"/>
      <dgm:spPr/>
    </dgm:pt>
    <dgm:pt modelId="{E3AA39BF-4867-4F31-8C31-F9621E7CBFF6}" type="pres">
      <dgm:prSet presAssocID="{25DABD3D-4ED5-4596-91BF-BEF18B175C41}" presName="vert2" presStyleCnt="0"/>
      <dgm:spPr/>
    </dgm:pt>
    <dgm:pt modelId="{3E018026-F1CF-4C6C-B58F-4421C5AC6CDC}" type="pres">
      <dgm:prSet presAssocID="{25DABD3D-4ED5-4596-91BF-BEF18B175C41}" presName="thinLine2b" presStyleLbl="callout" presStyleIdx="3" presStyleCnt="15"/>
      <dgm:spPr/>
    </dgm:pt>
    <dgm:pt modelId="{7686FFCE-EA3F-472B-A5CD-9C6D8102507D}" type="pres">
      <dgm:prSet presAssocID="{25DABD3D-4ED5-4596-91BF-BEF18B175C41}" presName="vertSpace2b" presStyleCnt="0"/>
      <dgm:spPr/>
    </dgm:pt>
    <dgm:pt modelId="{96076D8B-3697-4618-9FE6-A61691462260}" type="pres">
      <dgm:prSet presAssocID="{43975F0A-EEC8-4332-8513-C57DF235E9BE}" presName="horz2" presStyleCnt="0"/>
      <dgm:spPr/>
    </dgm:pt>
    <dgm:pt modelId="{F6996A11-2A4B-491D-A1B8-1F28813FDBDF}" type="pres">
      <dgm:prSet presAssocID="{43975F0A-EEC8-4332-8513-C57DF235E9BE}" presName="horzSpace2" presStyleCnt="0"/>
      <dgm:spPr/>
    </dgm:pt>
    <dgm:pt modelId="{968948C5-BACA-4F59-AEEA-D23062B84F17}" type="pres">
      <dgm:prSet presAssocID="{43975F0A-EEC8-4332-8513-C57DF235E9BE}" presName="tx2" presStyleLbl="revTx" presStyleIdx="5" presStyleCnt="16"/>
      <dgm:spPr/>
    </dgm:pt>
    <dgm:pt modelId="{86AADE17-58BD-47F8-B0A8-B28A2390EEB4}" type="pres">
      <dgm:prSet presAssocID="{43975F0A-EEC8-4332-8513-C57DF235E9BE}" presName="vert2" presStyleCnt="0"/>
      <dgm:spPr/>
    </dgm:pt>
    <dgm:pt modelId="{0D884705-163D-43EB-BB3D-3EFC2C63BEA8}" type="pres">
      <dgm:prSet presAssocID="{43975F0A-EEC8-4332-8513-C57DF235E9BE}" presName="thinLine2b" presStyleLbl="callout" presStyleIdx="4" presStyleCnt="15"/>
      <dgm:spPr/>
    </dgm:pt>
    <dgm:pt modelId="{7EE9D060-AA53-4861-A886-DBC004206958}" type="pres">
      <dgm:prSet presAssocID="{43975F0A-EEC8-4332-8513-C57DF235E9BE}" presName="vertSpace2b" presStyleCnt="0"/>
      <dgm:spPr/>
    </dgm:pt>
    <dgm:pt modelId="{6F8F796A-072D-4D17-998D-8BC49D3C73D9}" type="pres">
      <dgm:prSet presAssocID="{6BAADB12-ADC0-4DDD-8277-8A1CB98A40E8}" presName="horz2" presStyleCnt="0"/>
      <dgm:spPr/>
    </dgm:pt>
    <dgm:pt modelId="{9E00DDCC-DE41-41E8-80AE-33F0E98357AB}" type="pres">
      <dgm:prSet presAssocID="{6BAADB12-ADC0-4DDD-8277-8A1CB98A40E8}" presName="horzSpace2" presStyleCnt="0"/>
      <dgm:spPr/>
    </dgm:pt>
    <dgm:pt modelId="{1E21C24C-5522-4B2B-9814-50975DAF4F16}" type="pres">
      <dgm:prSet presAssocID="{6BAADB12-ADC0-4DDD-8277-8A1CB98A40E8}" presName="tx2" presStyleLbl="revTx" presStyleIdx="6" presStyleCnt="16"/>
      <dgm:spPr/>
    </dgm:pt>
    <dgm:pt modelId="{B2F3E6CF-80CD-4E6F-B1D1-A6C81A2C93F1}" type="pres">
      <dgm:prSet presAssocID="{6BAADB12-ADC0-4DDD-8277-8A1CB98A40E8}" presName="vert2" presStyleCnt="0"/>
      <dgm:spPr/>
    </dgm:pt>
    <dgm:pt modelId="{0C5DA94D-607D-4E12-8613-829A6047307B}" type="pres">
      <dgm:prSet presAssocID="{6BAADB12-ADC0-4DDD-8277-8A1CB98A40E8}" presName="thinLine2b" presStyleLbl="callout" presStyleIdx="5" presStyleCnt="15"/>
      <dgm:spPr/>
    </dgm:pt>
    <dgm:pt modelId="{82438D8E-1692-46F2-B764-E4B8206C7AD3}" type="pres">
      <dgm:prSet presAssocID="{6BAADB12-ADC0-4DDD-8277-8A1CB98A40E8}" presName="vertSpace2b" presStyleCnt="0"/>
      <dgm:spPr/>
    </dgm:pt>
    <dgm:pt modelId="{341F6E97-B1BF-406F-8849-87400F1DA313}" type="pres">
      <dgm:prSet presAssocID="{5A2E7D95-7E57-4C6D-9BF8-2D275575F06D}" presName="horz2" presStyleCnt="0"/>
      <dgm:spPr/>
    </dgm:pt>
    <dgm:pt modelId="{A7198D5F-C450-4296-8166-5B23F497CA55}" type="pres">
      <dgm:prSet presAssocID="{5A2E7D95-7E57-4C6D-9BF8-2D275575F06D}" presName="horzSpace2" presStyleCnt="0"/>
      <dgm:spPr/>
    </dgm:pt>
    <dgm:pt modelId="{1E04F2FF-1992-4990-8C7B-5791610AFB7C}" type="pres">
      <dgm:prSet presAssocID="{5A2E7D95-7E57-4C6D-9BF8-2D275575F06D}" presName="tx2" presStyleLbl="revTx" presStyleIdx="7" presStyleCnt="16"/>
      <dgm:spPr/>
    </dgm:pt>
    <dgm:pt modelId="{D61547A9-6303-433A-ACEB-CE0424807064}" type="pres">
      <dgm:prSet presAssocID="{5A2E7D95-7E57-4C6D-9BF8-2D275575F06D}" presName="vert2" presStyleCnt="0"/>
      <dgm:spPr/>
    </dgm:pt>
    <dgm:pt modelId="{7825307F-ACD5-4D9A-9A4F-17BDD8B1FA0D}" type="pres">
      <dgm:prSet presAssocID="{5A2E7D95-7E57-4C6D-9BF8-2D275575F06D}" presName="thinLine2b" presStyleLbl="callout" presStyleIdx="6" presStyleCnt="15"/>
      <dgm:spPr/>
    </dgm:pt>
    <dgm:pt modelId="{8F17D681-E226-4E31-B314-6CBFEFD49D1D}" type="pres">
      <dgm:prSet presAssocID="{5A2E7D95-7E57-4C6D-9BF8-2D275575F06D}" presName="vertSpace2b" presStyleCnt="0"/>
      <dgm:spPr/>
    </dgm:pt>
    <dgm:pt modelId="{D19A7E13-B474-407F-A7AF-189722C057B8}" type="pres">
      <dgm:prSet presAssocID="{1E5D9BB5-BEE8-4C89-8671-00D789D6DFF1}" presName="horz2" presStyleCnt="0"/>
      <dgm:spPr/>
    </dgm:pt>
    <dgm:pt modelId="{CC900BDF-20D3-4A19-86FF-A1EC7B048D80}" type="pres">
      <dgm:prSet presAssocID="{1E5D9BB5-BEE8-4C89-8671-00D789D6DFF1}" presName="horzSpace2" presStyleCnt="0"/>
      <dgm:spPr/>
    </dgm:pt>
    <dgm:pt modelId="{F7428267-EA31-4650-B060-5413957E3B2B}" type="pres">
      <dgm:prSet presAssocID="{1E5D9BB5-BEE8-4C89-8671-00D789D6DFF1}" presName="tx2" presStyleLbl="revTx" presStyleIdx="8" presStyleCnt="16"/>
      <dgm:spPr/>
    </dgm:pt>
    <dgm:pt modelId="{7CB53CD5-F74D-4C7F-AD73-E30C00324541}" type="pres">
      <dgm:prSet presAssocID="{1E5D9BB5-BEE8-4C89-8671-00D789D6DFF1}" presName="vert2" presStyleCnt="0"/>
      <dgm:spPr/>
    </dgm:pt>
    <dgm:pt modelId="{6806B826-0154-4EC4-9507-CE98540FA2AD}" type="pres">
      <dgm:prSet presAssocID="{1E5D9BB5-BEE8-4C89-8671-00D789D6DFF1}" presName="thinLine2b" presStyleLbl="callout" presStyleIdx="7" presStyleCnt="15"/>
      <dgm:spPr/>
    </dgm:pt>
    <dgm:pt modelId="{414FB4E3-7801-4171-AD24-319E2BDECC80}" type="pres">
      <dgm:prSet presAssocID="{1E5D9BB5-BEE8-4C89-8671-00D789D6DFF1}" presName="vertSpace2b" presStyleCnt="0"/>
      <dgm:spPr/>
    </dgm:pt>
    <dgm:pt modelId="{933AB81A-1379-49D7-BD76-B418ADB0A8A7}" type="pres">
      <dgm:prSet presAssocID="{B015E1C5-EF34-4D8B-A2BB-2A36A75544FC}" presName="horz2" presStyleCnt="0"/>
      <dgm:spPr/>
    </dgm:pt>
    <dgm:pt modelId="{1178C37D-E6A3-422E-8715-D9386AF4A776}" type="pres">
      <dgm:prSet presAssocID="{B015E1C5-EF34-4D8B-A2BB-2A36A75544FC}" presName="horzSpace2" presStyleCnt="0"/>
      <dgm:spPr/>
    </dgm:pt>
    <dgm:pt modelId="{C32A7BC8-37A6-48C9-B9E1-EBF903187C3E}" type="pres">
      <dgm:prSet presAssocID="{B015E1C5-EF34-4D8B-A2BB-2A36A75544FC}" presName="tx2" presStyleLbl="revTx" presStyleIdx="9" presStyleCnt="16"/>
      <dgm:spPr/>
    </dgm:pt>
    <dgm:pt modelId="{68DE3B0D-A733-4806-A3B0-9F9872C3FE51}" type="pres">
      <dgm:prSet presAssocID="{B015E1C5-EF34-4D8B-A2BB-2A36A75544FC}" presName="vert2" presStyleCnt="0"/>
      <dgm:spPr/>
    </dgm:pt>
    <dgm:pt modelId="{539945DD-6660-4E84-ABF8-D4BF85A9F977}" type="pres">
      <dgm:prSet presAssocID="{B015E1C5-EF34-4D8B-A2BB-2A36A75544FC}" presName="thinLine2b" presStyleLbl="callout" presStyleIdx="8" presStyleCnt="15"/>
      <dgm:spPr/>
    </dgm:pt>
    <dgm:pt modelId="{C415DEC9-44BC-459E-B6B9-1E3D0D146EE8}" type="pres">
      <dgm:prSet presAssocID="{B015E1C5-EF34-4D8B-A2BB-2A36A75544FC}" presName="vertSpace2b" presStyleCnt="0"/>
      <dgm:spPr/>
    </dgm:pt>
    <dgm:pt modelId="{8C58F05C-FE0A-42D0-B57D-8A452CD51CEA}" type="pres">
      <dgm:prSet presAssocID="{BF8EE2B8-508B-4942-9DE9-00872AA1209E}" presName="horz2" presStyleCnt="0"/>
      <dgm:spPr/>
    </dgm:pt>
    <dgm:pt modelId="{93D5FC2E-652D-45C0-BDAC-03E5624CBFAA}" type="pres">
      <dgm:prSet presAssocID="{BF8EE2B8-508B-4942-9DE9-00872AA1209E}" presName="horzSpace2" presStyleCnt="0"/>
      <dgm:spPr/>
    </dgm:pt>
    <dgm:pt modelId="{1A942AB5-88F5-4544-B33C-4DA01B263542}" type="pres">
      <dgm:prSet presAssocID="{BF8EE2B8-508B-4942-9DE9-00872AA1209E}" presName="tx2" presStyleLbl="revTx" presStyleIdx="10" presStyleCnt="16"/>
      <dgm:spPr/>
    </dgm:pt>
    <dgm:pt modelId="{FF6004A7-F6C3-4A2D-BC77-740E70D7AFAE}" type="pres">
      <dgm:prSet presAssocID="{BF8EE2B8-508B-4942-9DE9-00872AA1209E}" presName="vert2" presStyleCnt="0"/>
      <dgm:spPr/>
    </dgm:pt>
    <dgm:pt modelId="{A9B33A26-9232-411E-9AB7-520FDEB4E76E}" type="pres">
      <dgm:prSet presAssocID="{BF8EE2B8-508B-4942-9DE9-00872AA1209E}" presName="thinLine2b" presStyleLbl="callout" presStyleIdx="9" presStyleCnt="15"/>
      <dgm:spPr/>
    </dgm:pt>
    <dgm:pt modelId="{F90A35DC-1833-4551-981D-A9BCE15BB5E5}" type="pres">
      <dgm:prSet presAssocID="{BF8EE2B8-508B-4942-9DE9-00872AA1209E}" presName="vertSpace2b" presStyleCnt="0"/>
      <dgm:spPr/>
    </dgm:pt>
    <dgm:pt modelId="{F66DE330-07E1-4B74-A083-00692F1CDB55}" type="pres">
      <dgm:prSet presAssocID="{F86C4830-2058-4768-9927-1D137C39BCAC}" presName="horz2" presStyleCnt="0"/>
      <dgm:spPr/>
    </dgm:pt>
    <dgm:pt modelId="{275CA332-1143-4548-8F2F-3DDAC41E3FEF}" type="pres">
      <dgm:prSet presAssocID="{F86C4830-2058-4768-9927-1D137C39BCAC}" presName="horzSpace2" presStyleCnt="0"/>
      <dgm:spPr/>
    </dgm:pt>
    <dgm:pt modelId="{2807F09D-6CCD-4850-BFF8-276408B31822}" type="pres">
      <dgm:prSet presAssocID="{F86C4830-2058-4768-9927-1D137C39BCAC}" presName="tx2" presStyleLbl="revTx" presStyleIdx="11" presStyleCnt="16"/>
      <dgm:spPr/>
    </dgm:pt>
    <dgm:pt modelId="{0BFE9C3E-728D-4C62-958F-A9532CC800FD}" type="pres">
      <dgm:prSet presAssocID="{F86C4830-2058-4768-9927-1D137C39BCAC}" presName="vert2" presStyleCnt="0"/>
      <dgm:spPr/>
    </dgm:pt>
    <dgm:pt modelId="{457A832D-87EB-4D1D-A3F1-568492CA90C5}" type="pres">
      <dgm:prSet presAssocID="{F86C4830-2058-4768-9927-1D137C39BCAC}" presName="thinLine2b" presStyleLbl="callout" presStyleIdx="10" presStyleCnt="15"/>
      <dgm:spPr/>
    </dgm:pt>
    <dgm:pt modelId="{1F8F7763-836C-4505-AE9D-2BBB90737ABF}" type="pres">
      <dgm:prSet presAssocID="{F86C4830-2058-4768-9927-1D137C39BCAC}" presName="vertSpace2b" presStyleCnt="0"/>
      <dgm:spPr/>
    </dgm:pt>
    <dgm:pt modelId="{546A6773-DF14-4A35-B430-E2DC603284C5}" type="pres">
      <dgm:prSet presAssocID="{8C086B42-4B1B-4D22-9458-EB2DD4E5D0D8}" presName="horz2" presStyleCnt="0"/>
      <dgm:spPr/>
    </dgm:pt>
    <dgm:pt modelId="{1C776062-0C2F-4760-B8C1-14EC8A9944F1}" type="pres">
      <dgm:prSet presAssocID="{8C086B42-4B1B-4D22-9458-EB2DD4E5D0D8}" presName="horzSpace2" presStyleCnt="0"/>
      <dgm:spPr/>
    </dgm:pt>
    <dgm:pt modelId="{093D4C14-E1ED-42AF-BB32-1114A72E1F4A}" type="pres">
      <dgm:prSet presAssocID="{8C086B42-4B1B-4D22-9458-EB2DD4E5D0D8}" presName="tx2" presStyleLbl="revTx" presStyleIdx="12" presStyleCnt="16"/>
      <dgm:spPr/>
    </dgm:pt>
    <dgm:pt modelId="{770A1EAA-211F-4534-8123-6161C20E52F5}" type="pres">
      <dgm:prSet presAssocID="{8C086B42-4B1B-4D22-9458-EB2DD4E5D0D8}" presName="vert2" presStyleCnt="0"/>
      <dgm:spPr/>
    </dgm:pt>
    <dgm:pt modelId="{ACF3DA1E-617B-40ED-9504-9F71092E8997}" type="pres">
      <dgm:prSet presAssocID="{8C086B42-4B1B-4D22-9458-EB2DD4E5D0D8}" presName="thinLine2b" presStyleLbl="callout" presStyleIdx="11" presStyleCnt="15"/>
      <dgm:spPr/>
    </dgm:pt>
    <dgm:pt modelId="{A1C4A504-5388-40B2-B651-C976088BDA93}" type="pres">
      <dgm:prSet presAssocID="{8C086B42-4B1B-4D22-9458-EB2DD4E5D0D8}" presName="vertSpace2b" presStyleCnt="0"/>
      <dgm:spPr/>
    </dgm:pt>
    <dgm:pt modelId="{602D54CE-F661-48C8-A870-46D641AC4270}" type="pres">
      <dgm:prSet presAssocID="{943EDB91-A771-4CE5-9382-5F9A95819E3B}" presName="horz2" presStyleCnt="0"/>
      <dgm:spPr/>
    </dgm:pt>
    <dgm:pt modelId="{7321CFBB-F929-412A-97E8-EEBE46EB04D7}" type="pres">
      <dgm:prSet presAssocID="{943EDB91-A771-4CE5-9382-5F9A95819E3B}" presName="horzSpace2" presStyleCnt="0"/>
      <dgm:spPr/>
    </dgm:pt>
    <dgm:pt modelId="{56DAF57A-AC41-458C-8214-1C82EF45C586}" type="pres">
      <dgm:prSet presAssocID="{943EDB91-A771-4CE5-9382-5F9A95819E3B}" presName="tx2" presStyleLbl="revTx" presStyleIdx="13" presStyleCnt="16"/>
      <dgm:spPr/>
    </dgm:pt>
    <dgm:pt modelId="{32D20084-7F92-4851-85D3-8F25F3A54DAD}" type="pres">
      <dgm:prSet presAssocID="{943EDB91-A771-4CE5-9382-5F9A95819E3B}" presName="vert2" presStyleCnt="0"/>
      <dgm:spPr/>
    </dgm:pt>
    <dgm:pt modelId="{261DFA19-BB9E-48F7-BE5B-B5E59F2C1A9F}" type="pres">
      <dgm:prSet presAssocID="{943EDB91-A771-4CE5-9382-5F9A95819E3B}" presName="thinLine2b" presStyleLbl="callout" presStyleIdx="12" presStyleCnt="15"/>
      <dgm:spPr/>
    </dgm:pt>
    <dgm:pt modelId="{53E73B8C-577C-4B1D-8F53-9A205284B8E1}" type="pres">
      <dgm:prSet presAssocID="{943EDB91-A771-4CE5-9382-5F9A95819E3B}" presName="vertSpace2b" presStyleCnt="0"/>
      <dgm:spPr/>
    </dgm:pt>
    <dgm:pt modelId="{B5F54D3A-0D37-4F2F-999C-FDF887F1B2E8}" type="pres">
      <dgm:prSet presAssocID="{6156A819-8081-426A-9410-7BB85E6E15B9}" presName="horz2" presStyleCnt="0"/>
      <dgm:spPr/>
    </dgm:pt>
    <dgm:pt modelId="{04F6C922-02EF-4C64-BD8B-7A5DB138A4B1}" type="pres">
      <dgm:prSet presAssocID="{6156A819-8081-426A-9410-7BB85E6E15B9}" presName="horzSpace2" presStyleCnt="0"/>
      <dgm:spPr/>
    </dgm:pt>
    <dgm:pt modelId="{7C5E179D-5622-4413-B933-20048ADFC664}" type="pres">
      <dgm:prSet presAssocID="{6156A819-8081-426A-9410-7BB85E6E15B9}" presName="tx2" presStyleLbl="revTx" presStyleIdx="14" presStyleCnt="16"/>
      <dgm:spPr/>
    </dgm:pt>
    <dgm:pt modelId="{13E85336-478B-43C5-ACCA-09FDEB4C4F8A}" type="pres">
      <dgm:prSet presAssocID="{6156A819-8081-426A-9410-7BB85E6E15B9}" presName="vert2" presStyleCnt="0"/>
      <dgm:spPr/>
    </dgm:pt>
    <dgm:pt modelId="{5C1451CD-12B9-49C3-8098-0FB7F9351424}" type="pres">
      <dgm:prSet presAssocID="{6156A819-8081-426A-9410-7BB85E6E15B9}" presName="thinLine2b" presStyleLbl="callout" presStyleIdx="13" presStyleCnt="15"/>
      <dgm:spPr/>
    </dgm:pt>
    <dgm:pt modelId="{93D6F1E8-6624-42D4-9EA0-76B05767A0D0}" type="pres">
      <dgm:prSet presAssocID="{6156A819-8081-426A-9410-7BB85E6E15B9}" presName="vertSpace2b" presStyleCnt="0"/>
      <dgm:spPr/>
    </dgm:pt>
    <dgm:pt modelId="{92FAF02F-86B6-4EF3-9ACA-4918046A37E9}" type="pres">
      <dgm:prSet presAssocID="{CA28CFC1-A9E9-4407-817A-7995C8689907}" presName="horz2" presStyleCnt="0"/>
      <dgm:spPr/>
    </dgm:pt>
    <dgm:pt modelId="{652D13D3-CD71-4A4D-BD85-6AF11F9DF85F}" type="pres">
      <dgm:prSet presAssocID="{CA28CFC1-A9E9-4407-817A-7995C8689907}" presName="horzSpace2" presStyleCnt="0"/>
      <dgm:spPr/>
    </dgm:pt>
    <dgm:pt modelId="{02EF50E7-FDC8-4147-81C2-87238E10E24E}" type="pres">
      <dgm:prSet presAssocID="{CA28CFC1-A9E9-4407-817A-7995C8689907}" presName="tx2" presStyleLbl="revTx" presStyleIdx="15" presStyleCnt="16"/>
      <dgm:spPr/>
    </dgm:pt>
    <dgm:pt modelId="{48B76214-86C6-40F0-816B-27CFA3B9D90B}" type="pres">
      <dgm:prSet presAssocID="{CA28CFC1-A9E9-4407-817A-7995C8689907}" presName="vert2" presStyleCnt="0"/>
      <dgm:spPr/>
    </dgm:pt>
    <dgm:pt modelId="{30212D7A-2F17-4E5E-9582-B48EFE840234}" type="pres">
      <dgm:prSet presAssocID="{CA28CFC1-A9E9-4407-817A-7995C8689907}" presName="thinLine2b" presStyleLbl="callout" presStyleIdx="14" presStyleCnt="15"/>
      <dgm:spPr/>
    </dgm:pt>
    <dgm:pt modelId="{DB41799F-55B1-4E8F-A453-D3A1E6FF6061}" type="pres">
      <dgm:prSet presAssocID="{CA28CFC1-A9E9-4407-817A-7995C8689907}" presName="vertSpace2b" presStyleCnt="0"/>
      <dgm:spPr/>
    </dgm:pt>
  </dgm:ptLst>
  <dgm:cxnLst>
    <dgm:cxn modelId="{062EB70C-1911-4A03-8187-E2B93AB2B84E}" srcId="{F1978BB3-F07C-4023-AA99-E1DDC0725553}" destId="{6BAADB12-ADC0-4DDD-8277-8A1CB98A40E8}" srcOrd="5" destOrd="0" parTransId="{2ABA753A-8769-4983-8D91-749D87D8AECB}" sibTransId="{D85B4D04-71C6-4BD6-A645-3B3B0C063581}"/>
    <dgm:cxn modelId="{60201010-56E4-4B5B-9E3B-099DC8911C1B}" type="presOf" srcId="{BF8EE2B8-508B-4942-9DE9-00872AA1209E}" destId="{1A942AB5-88F5-4544-B33C-4DA01B263542}" srcOrd="0" destOrd="0" presId="urn:microsoft.com/office/officeart/2008/layout/LinedList"/>
    <dgm:cxn modelId="{412AB316-0D17-471C-9E9E-10F604963E71}" type="presOf" srcId="{8C086B42-4B1B-4D22-9458-EB2DD4E5D0D8}" destId="{093D4C14-E1ED-42AF-BB32-1114A72E1F4A}" srcOrd="0" destOrd="0" presId="urn:microsoft.com/office/officeart/2008/layout/LinedList"/>
    <dgm:cxn modelId="{B5A1B321-1EFF-4041-9431-9B066F1EBE43}" type="presOf" srcId="{5A2E7D95-7E57-4C6D-9BF8-2D275575F06D}" destId="{1E04F2FF-1992-4990-8C7B-5791610AFB7C}" srcOrd="0" destOrd="0" presId="urn:microsoft.com/office/officeart/2008/layout/LinedList"/>
    <dgm:cxn modelId="{5BE71523-B416-4549-B829-F37220F28871}" type="presOf" srcId="{B015E1C5-EF34-4D8B-A2BB-2A36A75544FC}" destId="{C32A7BC8-37A6-48C9-B9E1-EBF903187C3E}" srcOrd="0" destOrd="0" presId="urn:microsoft.com/office/officeart/2008/layout/LinedList"/>
    <dgm:cxn modelId="{711F1326-149A-4601-83EA-A209DE08DC0B}" srcId="{F1978BB3-F07C-4023-AA99-E1DDC0725553}" destId="{62128C1C-A26A-4144-BC7A-EFD47B471528}" srcOrd="2" destOrd="0" parTransId="{A93BA35B-2F55-4736-A830-26E8DBF5586E}" sibTransId="{470E00A3-87B8-4419-85D0-D29D0EA8A525}"/>
    <dgm:cxn modelId="{3240AE27-E93B-4764-8134-CE09F7ABD4DC}" srcId="{F1978BB3-F07C-4023-AA99-E1DDC0725553}" destId="{25DABD3D-4ED5-4596-91BF-BEF18B175C41}" srcOrd="3" destOrd="0" parTransId="{0806B500-6E40-4709-B546-2019E943E124}" sibTransId="{A3580806-EE09-4C68-B417-FFB6C8A68879}"/>
    <dgm:cxn modelId="{5EC4422C-14E7-41A1-AF95-8E3DBFC215CC}" srcId="{F1978BB3-F07C-4023-AA99-E1DDC0725553}" destId="{37256993-D08C-4EC3-9762-AC3C1CECE328}" srcOrd="1" destOrd="0" parTransId="{821322A8-B39A-4B7E-A61B-CBB8E1C21A0C}" sibTransId="{93E3495D-B113-46FE-AD1A-319FC2596C64}"/>
    <dgm:cxn modelId="{92E3582D-8C9F-431D-A850-B5D651051F4D}" srcId="{F1978BB3-F07C-4023-AA99-E1DDC0725553}" destId="{B015E1C5-EF34-4D8B-A2BB-2A36A75544FC}" srcOrd="8" destOrd="0" parTransId="{F9EAA5FA-1C93-4EF6-9A50-DD1570B8AE62}" sibTransId="{D103A87B-A1F9-4915-88F3-8085457020FE}"/>
    <dgm:cxn modelId="{421E3B37-DF0B-461E-821F-05264F7910D2}" type="presOf" srcId="{F1978BB3-F07C-4023-AA99-E1DDC0725553}" destId="{4CA2519B-B9CE-4302-AF2F-5A4AD28461A0}" srcOrd="0" destOrd="0" presId="urn:microsoft.com/office/officeart/2008/layout/LinedList"/>
    <dgm:cxn modelId="{51613B48-B9EE-414B-8FB5-DF114E6CDDF5}" srcId="{293982DF-F9D1-4C3A-9DFE-AF5BB66CB7B6}" destId="{F1978BB3-F07C-4023-AA99-E1DDC0725553}" srcOrd="0" destOrd="0" parTransId="{E69EA88E-3E59-4F17-ADE1-CE140B9CB6EF}" sibTransId="{EEE398A7-6B67-4609-B836-3A7AA350C62C}"/>
    <dgm:cxn modelId="{C09A8B4A-9972-49E3-8850-7BD437EADFAB}" type="presOf" srcId="{CA28CFC1-A9E9-4407-817A-7995C8689907}" destId="{02EF50E7-FDC8-4147-81C2-87238E10E24E}" srcOrd="0" destOrd="0" presId="urn:microsoft.com/office/officeart/2008/layout/LinedList"/>
    <dgm:cxn modelId="{7FD10975-A4E9-49D6-A0CA-DBC8CFFA5992}" type="presOf" srcId="{6BAADB12-ADC0-4DDD-8277-8A1CB98A40E8}" destId="{1E21C24C-5522-4B2B-9814-50975DAF4F16}" srcOrd="0" destOrd="0" presId="urn:microsoft.com/office/officeart/2008/layout/LinedList"/>
    <dgm:cxn modelId="{DA57B256-C278-42DB-A6F3-F3220BD8E02B}" type="presOf" srcId="{1E5D9BB5-BEE8-4C89-8671-00D789D6DFF1}" destId="{F7428267-EA31-4650-B060-5413957E3B2B}" srcOrd="0" destOrd="0" presId="urn:microsoft.com/office/officeart/2008/layout/LinedList"/>
    <dgm:cxn modelId="{2B7E1677-C873-4EFD-974C-F0CB6C8B9A25}" type="presOf" srcId="{43975F0A-EEC8-4332-8513-C57DF235E9BE}" destId="{968948C5-BACA-4F59-AEEA-D23062B84F17}" srcOrd="0" destOrd="0" presId="urn:microsoft.com/office/officeart/2008/layout/LinedList"/>
    <dgm:cxn modelId="{B919A17F-A5DF-4541-82F9-3322ED610E43}" type="presOf" srcId="{25DABD3D-4ED5-4596-91BF-BEF18B175C41}" destId="{908210C8-C125-455F-9294-4C297BC4AFEC}" srcOrd="0" destOrd="0" presId="urn:microsoft.com/office/officeart/2008/layout/LinedList"/>
    <dgm:cxn modelId="{84173180-5608-401E-9048-5138A645EB29}" type="presOf" srcId="{293982DF-F9D1-4C3A-9DFE-AF5BB66CB7B6}" destId="{DA052C80-451F-48FB-BBA3-6EE4CEDEF425}" srcOrd="0" destOrd="0" presId="urn:microsoft.com/office/officeart/2008/layout/LinedList"/>
    <dgm:cxn modelId="{D6577887-988F-4CBD-B10A-31665A8A9620}" type="presOf" srcId="{943EDB91-A771-4CE5-9382-5F9A95819E3B}" destId="{56DAF57A-AC41-458C-8214-1C82EF45C586}" srcOrd="0" destOrd="0" presId="urn:microsoft.com/office/officeart/2008/layout/LinedList"/>
    <dgm:cxn modelId="{10F9128E-356F-4692-8586-C7CD28E87D45}" srcId="{F1978BB3-F07C-4023-AA99-E1DDC0725553}" destId="{FA71493F-D7E6-483A-922E-DB8400713FCA}" srcOrd="0" destOrd="0" parTransId="{21929D5D-9414-4FF9-8CE6-B333DAEE131B}" sibTransId="{77ECAA67-DC8C-443F-8925-855CF6F5A883}"/>
    <dgm:cxn modelId="{A252F192-5776-44E5-934D-D0C3B94521A2}" type="presOf" srcId="{FA71493F-D7E6-483A-922E-DB8400713FCA}" destId="{517C659F-E4CF-42E1-AE3B-EEB2AFCDB7C6}" srcOrd="0" destOrd="0" presId="urn:microsoft.com/office/officeart/2008/layout/LinedList"/>
    <dgm:cxn modelId="{D5D35EA0-249C-498E-9238-3E5A643A3335}" srcId="{F1978BB3-F07C-4023-AA99-E1DDC0725553}" destId="{5A2E7D95-7E57-4C6D-9BF8-2D275575F06D}" srcOrd="6" destOrd="0" parTransId="{46E1AC11-687B-4D25-9FD4-26A37681FD75}" sibTransId="{DD31F1BE-F901-4E63-A168-181B63930296}"/>
    <dgm:cxn modelId="{83F901A3-A45F-430A-90A9-6A5AFB0C60A1}" srcId="{F1978BB3-F07C-4023-AA99-E1DDC0725553}" destId="{1E5D9BB5-BEE8-4C89-8671-00D789D6DFF1}" srcOrd="7" destOrd="0" parTransId="{DDE7423E-1F10-462F-A312-E7E072BACB67}" sibTransId="{84886F49-C4F2-439D-B50D-450AC3DE439D}"/>
    <dgm:cxn modelId="{1428BFA6-6AC6-4171-B2F1-2124291DE1D4}" srcId="{F1978BB3-F07C-4023-AA99-E1DDC0725553}" destId="{6156A819-8081-426A-9410-7BB85E6E15B9}" srcOrd="13" destOrd="0" parTransId="{9081EA9B-3168-4251-9731-515383527ED6}" sibTransId="{80C45EBC-2983-4E19-A66B-022028A9EB53}"/>
    <dgm:cxn modelId="{0A992CAB-E82C-4061-8639-3AFC627918AD}" type="presOf" srcId="{62128C1C-A26A-4144-BC7A-EFD47B471528}" destId="{43324852-EBDB-4342-B431-A72DDDB156E2}" srcOrd="0" destOrd="0" presId="urn:microsoft.com/office/officeart/2008/layout/LinedList"/>
    <dgm:cxn modelId="{11B5D0B3-94BE-400C-84C3-4529DFE01EB9}" type="presOf" srcId="{F86C4830-2058-4768-9927-1D137C39BCAC}" destId="{2807F09D-6CCD-4850-BFF8-276408B31822}" srcOrd="0" destOrd="0" presId="urn:microsoft.com/office/officeart/2008/layout/LinedList"/>
    <dgm:cxn modelId="{392400B9-CDDE-4FD7-956F-BC3671A06B7A}" srcId="{F1978BB3-F07C-4023-AA99-E1DDC0725553}" destId="{943EDB91-A771-4CE5-9382-5F9A95819E3B}" srcOrd="12" destOrd="0" parTransId="{FB88B056-71FF-4E63-8AA2-05D05187428E}" sibTransId="{A62A1F1E-29F6-4527-B3AC-B4B47719B636}"/>
    <dgm:cxn modelId="{A1D3F2C9-6520-4816-A470-C91A2DB2D255}" type="presOf" srcId="{37256993-D08C-4EC3-9762-AC3C1CECE328}" destId="{75A59B41-6EFB-4264-A263-1FEE07AAC447}" srcOrd="0" destOrd="0" presId="urn:microsoft.com/office/officeart/2008/layout/LinedList"/>
    <dgm:cxn modelId="{D2441AD0-A204-467B-8CA1-2CF765D3F043}" srcId="{F1978BB3-F07C-4023-AA99-E1DDC0725553}" destId="{F86C4830-2058-4768-9927-1D137C39BCAC}" srcOrd="10" destOrd="0" parTransId="{3FC65EB8-30AA-4E7A-BCA0-C9828EC282C8}" sibTransId="{65F081CD-61BB-4C6A-9DCC-F74A833269EB}"/>
    <dgm:cxn modelId="{65FA04DD-12BF-40EB-8E7E-1583E41DBE1F}" srcId="{F1978BB3-F07C-4023-AA99-E1DDC0725553}" destId="{BF8EE2B8-508B-4942-9DE9-00872AA1209E}" srcOrd="9" destOrd="0" parTransId="{0EF9399F-AE8A-43D8-8DBF-D7A0FB40E2CD}" sibTransId="{8255F4FA-2F62-4AC6-B2E8-0EC86D5889F0}"/>
    <dgm:cxn modelId="{8F8EF8E3-9678-4A91-B91A-E7185818AEDA}" srcId="{F1978BB3-F07C-4023-AA99-E1DDC0725553}" destId="{CA28CFC1-A9E9-4407-817A-7995C8689907}" srcOrd="14" destOrd="0" parTransId="{E0841260-8B83-4510-A0C1-289E6D0F09B5}" sibTransId="{87D88D3D-E065-4319-A576-1774AAFE85D7}"/>
    <dgm:cxn modelId="{E547AAF3-1130-477D-98B8-20AB5289EF5B}" srcId="{F1978BB3-F07C-4023-AA99-E1DDC0725553}" destId="{43975F0A-EEC8-4332-8513-C57DF235E9BE}" srcOrd="4" destOrd="0" parTransId="{B05821B2-600E-4DF1-942F-D9EF22C8DC58}" sibTransId="{EB3ABC01-6C69-4BB0-AD66-3EDAC7BAF36F}"/>
    <dgm:cxn modelId="{A75069F5-78B4-4B79-9677-3D21E4B71938}" type="presOf" srcId="{6156A819-8081-426A-9410-7BB85E6E15B9}" destId="{7C5E179D-5622-4413-B933-20048ADFC664}" srcOrd="0" destOrd="0" presId="urn:microsoft.com/office/officeart/2008/layout/LinedList"/>
    <dgm:cxn modelId="{483B29F7-FBB3-4924-97C2-1D6ABC431F41}" srcId="{F1978BB3-F07C-4023-AA99-E1DDC0725553}" destId="{8C086B42-4B1B-4D22-9458-EB2DD4E5D0D8}" srcOrd="11" destOrd="0" parTransId="{A6695189-940C-44E3-8A62-805B3AE3C90A}" sibTransId="{8E7C7578-CEC7-486B-8846-94C6D7D3A7C4}"/>
    <dgm:cxn modelId="{6E56A377-3E85-4B7A-9B57-B02D31F73E55}" type="presParOf" srcId="{DA052C80-451F-48FB-BBA3-6EE4CEDEF425}" destId="{A464186B-8CF8-4E82-94DB-0558268E325D}" srcOrd="0" destOrd="0" presId="urn:microsoft.com/office/officeart/2008/layout/LinedList"/>
    <dgm:cxn modelId="{1EC2DBED-964F-4E3C-999F-E583B972ECC6}" type="presParOf" srcId="{DA052C80-451F-48FB-BBA3-6EE4CEDEF425}" destId="{8F0EC908-F2BD-46E3-A0E2-215465B7EB2A}" srcOrd="1" destOrd="0" presId="urn:microsoft.com/office/officeart/2008/layout/LinedList"/>
    <dgm:cxn modelId="{7898821D-F39F-410B-8102-99BEEE4EB827}" type="presParOf" srcId="{8F0EC908-F2BD-46E3-A0E2-215465B7EB2A}" destId="{4CA2519B-B9CE-4302-AF2F-5A4AD28461A0}" srcOrd="0" destOrd="0" presId="urn:microsoft.com/office/officeart/2008/layout/LinedList"/>
    <dgm:cxn modelId="{02230F5B-60B7-43CA-82F2-9BF9FE7CA6B7}" type="presParOf" srcId="{8F0EC908-F2BD-46E3-A0E2-215465B7EB2A}" destId="{94759A3D-9865-4AD1-A281-EB33BACF58F7}" srcOrd="1" destOrd="0" presId="urn:microsoft.com/office/officeart/2008/layout/LinedList"/>
    <dgm:cxn modelId="{7DDC1E63-FC0A-4183-A3BB-F71D5DF3FE62}" type="presParOf" srcId="{94759A3D-9865-4AD1-A281-EB33BACF58F7}" destId="{DE36C8EA-3D9D-46AA-AE56-1F436FF2B5AF}" srcOrd="0" destOrd="0" presId="urn:microsoft.com/office/officeart/2008/layout/LinedList"/>
    <dgm:cxn modelId="{17C041DC-7F1A-45A5-BEDB-0970118E9597}" type="presParOf" srcId="{94759A3D-9865-4AD1-A281-EB33BACF58F7}" destId="{3F7220A0-9A51-4AD9-AB26-445A40FBD3EE}" srcOrd="1" destOrd="0" presId="urn:microsoft.com/office/officeart/2008/layout/LinedList"/>
    <dgm:cxn modelId="{1EAEE3FE-0595-46D0-8468-20AE03C551DD}" type="presParOf" srcId="{3F7220A0-9A51-4AD9-AB26-445A40FBD3EE}" destId="{C0AEA9F6-697F-4EC7-B4CC-BA65A3046658}" srcOrd="0" destOrd="0" presId="urn:microsoft.com/office/officeart/2008/layout/LinedList"/>
    <dgm:cxn modelId="{640DD341-4CB5-4C4B-9E17-2B3BD722D861}" type="presParOf" srcId="{3F7220A0-9A51-4AD9-AB26-445A40FBD3EE}" destId="{517C659F-E4CF-42E1-AE3B-EEB2AFCDB7C6}" srcOrd="1" destOrd="0" presId="urn:microsoft.com/office/officeart/2008/layout/LinedList"/>
    <dgm:cxn modelId="{7A7183F6-C953-441C-9156-DCE8615D401D}" type="presParOf" srcId="{3F7220A0-9A51-4AD9-AB26-445A40FBD3EE}" destId="{C6961F94-D0A7-4272-AB11-F65FA837EA5C}" srcOrd="2" destOrd="0" presId="urn:microsoft.com/office/officeart/2008/layout/LinedList"/>
    <dgm:cxn modelId="{56AFC714-B759-48E2-8E8C-9A6C698D930C}" type="presParOf" srcId="{94759A3D-9865-4AD1-A281-EB33BACF58F7}" destId="{EFEE7C8B-6E58-4616-A998-5B9B35AF0F43}" srcOrd="2" destOrd="0" presId="urn:microsoft.com/office/officeart/2008/layout/LinedList"/>
    <dgm:cxn modelId="{7FB0DDB0-A48A-4501-84F5-FFC7C8917D1B}" type="presParOf" srcId="{94759A3D-9865-4AD1-A281-EB33BACF58F7}" destId="{FA825CFF-A3E4-49EB-92B1-12E959B2279B}" srcOrd="3" destOrd="0" presId="urn:microsoft.com/office/officeart/2008/layout/LinedList"/>
    <dgm:cxn modelId="{85F878B5-14E6-49CE-A4A7-CC594071B45C}" type="presParOf" srcId="{94759A3D-9865-4AD1-A281-EB33BACF58F7}" destId="{B564CAD1-BC3E-4FFA-B719-8B1370A092BD}" srcOrd="4" destOrd="0" presId="urn:microsoft.com/office/officeart/2008/layout/LinedList"/>
    <dgm:cxn modelId="{EE494703-55EF-48E7-AA89-5BB1DFFB7E0E}" type="presParOf" srcId="{B564CAD1-BC3E-4FFA-B719-8B1370A092BD}" destId="{6FB8D154-0BC8-4420-90D5-FB3D4B36920A}" srcOrd="0" destOrd="0" presId="urn:microsoft.com/office/officeart/2008/layout/LinedList"/>
    <dgm:cxn modelId="{E0526603-1822-4292-940B-C1937B503387}" type="presParOf" srcId="{B564CAD1-BC3E-4FFA-B719-8B1370A092BD}" destId="{75A59B41-6EFB-4264-A263-1FEE07AAC447}" srcOrd="1" destOrd="0" presId="urn:microsoft.com/office/officeart/2008/layout/LinedList"/>
    <dgm:cxn modelId="{D26C7D59-F84C-4CB6-9C50-49E08973FD81}" type="presParOf" srcId="{B564CAD1-BC3E-4FFA-B719-8B1370A092BD}" destId="{CD78E716-11D8-4244-9F9A-A837D676E432}" srcOrd="2" destOrd="0" presId="urn:microsoft.com/office/officeart/2008/layout/LinedList"/>
    <dgm:cxn modelId="{347C68C0-D475-458F-B9CD-AD019DA9DFE3}" type="presParOf" srcId="{94759A3D-9865-4AD1-A281-EB33BACF58F7}" destId="{7EBF312A-EE6A-40C0-874B-7808D9ABB02E}" srcOrd="5" destOrd="0" presId="urn:microsoft.com/office/officeart/2008/layout/LinedList"/>
    <dgm:cxn modelId="{6025C4AD-4B95-4E4E-A7E2-0B79E7E027AC}" type="presParOf" srcId="{94759A3D-9865-4AD1-A281-EB33BACF58F7}" destId="{E19E7BEC-C35A-4658-82D1-D6280664CA02}" srcOrd="6" destOrd="0" presId="urn:microsoft.com/office/officeart/2008/layout/LinedList"/>
    <dgm:cxn modelId="{5C7A315F-5761-4813-8EA5-362AEC7D3F0F}" type="presParOf" srcId="{94759A3D-9865-4AD1-A281-EB33BACF58F7}" destId="{D5DDD781-24AE-444B-9232-72B62FE4EAA3}" srcOrd="7" destOrd="0" presId="urn:microsoft.com/office/officeart/2008/layout/LinedList"/>
    <dgm:cxn modelId="{84E61FD1-88BC-4590-916C-3BEE9C65D4C5}" type="presParOf" srcId="{D5DDD781-24AE-444B-9232-72B62FE4EAA3}" destId="{79C03B64-1B5C-4239-8066-D76BBBE9A133}" srcOrd="0" destOrd="0" presId="urn:microsoft.com/office/officeart/2008/layout/LinedList"/>
    <dgm:cxn modelId="{347E6D14-B432-4C2C-912C-ECC5C4B58077}" type="presParOf" srcId="{D5DDD781-24AE-444B-9232-72B62FE4EAA3}" destId="{43324852-EBDB-4342-B431-A72DDDB156E2}" srcOrd="1" destOrd="0" presId="urn:microsoft.com/office/officeart/2008/layout/LinedList"/>
    <dgm:cxn modelId="{2B125BA8-7ECB-474F-B80E-DC31F0D1A3A7}" type="presParOf" srcId="{D5DDD781-24AE-444B-9232-72B62FE4EAA3}" destId="{0D03B47E-7EC2-496F-B05D-8B95ECB498DE}" srcOrd="2" destOrd="0" presId="urn:microsoft.com/office/officeart/2008/layout/LinedList"/>
    <dgm:cxn modelId="{E40FA76B-19F6-448F-9B28-6E53E6C7D1E0}" type="presParOf" srcId="{94759A3D-9865-4AD1-A281-EB33BACF58F7}" destId="{2D518AE8-FC28-42CB-99C7-B2DAE3D9DAC1}" srcOrd="8" destOrd="0" presId="urn:microsoft.com/office/officeart/2008/layout/LinedList"/>
    <dgm:cxn modelId="{8EB30376-E7EE-4CD5-9AF9-1D21935E84E9}" type="presParOf" srcId="{94759A3D-9865-4AD1-A281-EB33BACF58F7}" destId="{9EA404EA-045B-4124-AB63-D7BD5AC9E139}" srcOrd="9" destOrd="0" presId="urn:microsoft.com/office/officeart/2008/layout/LinedList"/>
    <dgm:cxn modelId="{481DAC66-C9BD-4727-B618-7DF42ED9B928}" type="presParOf" srcId="{94759A3D-9865-4AD1-A281-EB33BACF58F7}" destId="{FC39B793-5E96-47C2-B801-8250EABFC40D}" srcOrd="10" destOrd="0" presId="urn:microsoft.com/office/officeart/2008/layout/LinedList"/>
    <dgm:cxn modelId="{8A49B51C-6CAA-4C26-82F4-10C49245487A}" type="presParOf" srcId="{FC39B793-5E96-47C2-B801-8250EABFC40D}" destId="{1F0F420E-68A6-489F-B8D8-77623896D41E}" srcOrd="0" destOrd="0" presId="urn:microsoft.com/office/officeart/2008/layout/LinedList"/>
    <dgm:cxn modelId="{1EB2BB51-A09C-40E8-A3B2-4246FA4E1EBF}" type="presParOf" srcId="{FC39B793-5E96-47C2-B801-8250EABFC40D}" destId="{908210C8-C125-455F-9294-4C297BC4AFEC}" srcOrd="1" destOrd="0" presId="urn:microsoft.com/office/officeart/2008/layout/LinedList"/>
    <dgm:cxn modelId="{F2AEBD25-3482-4A62-B960-F61376957B9D}" type="presParOf" srcId="{FC39B793-5E96-47C2-B801-8250EABFC40D}" destId="{E3AA39BF-4867-4F31-8C31-F9621E7CBFF6}" srcOrd="2" destOrd="0" presId="urn:microsoft.com/office/officeart/2008/layout/LinedList"/>
    <dgm:cxn modelId="{1B32F104-1FE0-4469-8EB4-1768EAFCF794}" type="presParOf" srcId="{94759A3D-9865-4AD1-A281-EB33BACF58F7}" destId="{3E018026-F1CF-4C6C-B58F-4421C5AC6CDC}" srcOrd="11" destOrd="0" presId="urn:microsoft.com/office/officeart/2008/layout/LinedList"/>
    <dgm:cxn modelId="{DD86446A-E407-4FC6-ABF9-C0736ED3548C}" type="presParOf" srcId="{94759A3D-9865-4AD1-A281-EB33BACF58F7}" destId="{7686FFCE-EA3F-472B-A5CD-9C6D8102507D}" srcOrd="12" destOrd="0" presId="urn:microsoft.com/office/officeart/2008/layout/LinedList"/>
    <dgm:cxn modelId="{B4289A1A-86A3-4E4A-B47D-D624F8906D28}" type="presParOf" srcId="{94759A3D-9865-4AD1-A281-EB33BACF58F7}" destId="{96076D8B-3697-4618-9FE6-A61691462260}" srcOrd="13" destOrd="0" presId="urn:microsoft.com/office/officeart/2008/layout/LinedList"/>
    <dgm:cxn modelId="{F0EA93AF-607D-42DD-A2BE-7FA6BE6CFAFD}" type="presParOf" srcId="{96076D8B-3697-4618-9FE6-A61691462260}" destId="{F6996A11-2A4B-491D-A1B8-1F28813FDBDF}" srcOrd="0" destOrd="0" presId="urn:microsoft.com/office/officeart/2008/layout/LinedList"/>
    <dgm:cxn modelId="{AF770442-7574-45D7-8EE8-F5BE0BBD1D9F}" type="presParOf" srcId="{96076D8B-3697-4618-9FE6-A61691462260}" destId="{968948C5-BACA-4F59-AEEA-D23062B84F17}" srcOrd="1" destOrd="0" presId="urn:microsoft.com/office/officeart/2008/layout/LinedList"/>
    <dgm:cxn modelId="{4C4B8D40-96C3-4A28-BD04-DF27B9C0AAE4}" type="presParOf" srcId="{96076D8B-3697-4618-9FE6-A61691462260}" destId="{86AADE17-58BD-47F8-B0A8-B28A2390EEB4}" srcOrd="2" destOrd="0" presId="urn:microsoft.com/office/officeart/2008/layout/LinedList"/>
    <dgm:cxn modelId="{868572D5-1054-4894-B16B-3A65CEC066CE}" type="presParOf" srcId="{94759A3D-9865-4AD1-A281-EB33BACF58F7}" destId="{0D884705-163D-43EB-BB3D-3EFC2C63BEA8}" srcOrd="14" destOrd="0" presId="urn:microsoft.com/office/officeart/2008/layout/LinedList"/>
    <dgm:cxn modelId="{6E71ACE8-5D19-499F-BA7E-1BDD6345D9CD}" type="presParOf" srcId="{94759A3D-9865-4AD1-A281-EB33BACF58F7}" destId="{7EE9D060-AA53-4861-A886-DBC004206958}" srcOrd="15" destOrd="0" presId="urn:microsoft.com/office/officeart/2008/layout/LinedList"/>
    <dgm:cxn modelId="{CFB53DD6-2D64-463A-98BE-893ED46E996A}" type="presParOf" srcId="{94759A3D-9865-4AD1-A281-EB33BACF58F7}" destId="{6F8F796A-072D-4D17-998D-8BC49D3C73D9}" srcOrd="16" destOrd="0" presId="urn:microsoft.com/office/officeart/2008/layout/LinedList"/>
    <dgm:cxn modelId="{2DF63262-F4A1-424D-87BF-6A239AE1C46E}" type="presParOf" srcId="{6F8F796A-072D-4D17-998D-8BC49D3C73D9}" destId="{9E00DDCC-DE41-41E8-80AE-33F0E98357AB}" srcOrd="0" destOrd="0" presId="urn:microsoft.com/office/officeart/2008/layout/LinedList"/>
    <dgm:cxn modelId="{09CC893A-95AF-4817-B063-F80A693765CA}" type="presParOf" srcId="{6F8F796A-072D-4D17-998D-8BC49D3C73D9}" destId="{1E21C24C-5522-4B2B-9814-50975DAF4F16}" srcOrd="1" destOrd="0" presId="urn:microsoft.com/office/officeart/2008/layout/LinedList"/>
    <dgm:cxn modelId="{4CB3FDF1-A16D-468D-8B8F-5E10F078918C}" type="presParOf" srcId="{6F8F796A-072D-4D17-998D-8BC49D3C73D9}" destId="{B2F3E6CF-80CD-4E6F-B1D1-A6C81A2C93F1}" srcOrd="2" destOrd="0" presId="urn:microsoft.com/office/officeart/2008/layout/LinedList"/>
    <dgm:cxn modelId="{4DF29FEB-1277-4286-943F-FC705DC0E03F}" type="presParOf" srcId="{94759A3D-9865-4AD1-A281-EB33BACF58F7}" destId="{0C5DA94D-607D-4E12-8613-829A6047307B}" srcOrd="17" destOrd="0" presId="urn:microsoft.com/office/officeart/2008/layout/LinedList"/>
    <dgm:cxn modelId="{B357AF5D-B780-4985-8151-D708BFDB53A6}" type="presParOf" srcId="{94759A3D-9865-4AD1-A281-EB33BACF58F7}" destId="{82438D8E-1692-46F2-B764-E4B8206C7AD3}" srcOrd="18" destOrd="0" presId="urn:microsoft.com/office/officeart/2008/layout/LinedList"/>
    <dgm:cxn modelId="{7382AFE3-908C-480C-BE63-0C98A3974C34}" type="presParOf" srcId="{94759A3D-9865-4AD1-A281-EB33BACF58F7}" destId="{341F6E97-B1BF-406F-8849-87400F1DA313}" srcOrd="19" destOrd="0" presId="urn:microsoft.com/office/officeart/2008/layout/LinedList"/>
    <dgm:cxn modelId="{00A85AC3-7FCD-48C7-8983-A09845B88F17}" type="presParOf" srcId="{341F6E97-B1BF-406F-8849-87400F1DA313}" destId="{A7198D5F-C450-4296-8166-5B23F497CA55}" srcOrd="0" destOrd="0" presId="urn:microsoft.com/office/officeart/2008/layout/LinedList"/>
    <dgm:cxn modelId="{D0140170-9D39-49DC-AC4F-BFC1B9DAAC19}" type="presParOf" srcId="{341F6E97-B1BF-406F-8849-87400F1DA313}" destId="{1E04F2FF-1992-4990-8C7B-5791610AFB7C}" srcOrd="1" destOrd="0" presId="urn:microsoft.com/office/officeart/2008/layout/LinedList"/>
    <dgm:cxn modelId="{2B5E88E0-5650-4ADF-8583-016CB206F9D8}" type="presParOf" srcId="{341F6E97-B1BF-406F-8849-87400F1DA313}" destId="{D61547A9-6303-433A-ACEB-CE0424807064}" srcOrd="2" destOrd="0" presId="urn:microsoft.com/office/officeart/2008/layout/LinedList"/>
    <dgm:cxn modelId="{FA9CF4FD-8E95-4861-AE2A-98393B4E863A}" type="presParOf" srcId="{94759A3D-9865-4AD1-A281-EB33BACF58F7}" destId="{7825307F-ACD5-4D9A-9A4F-17BDD8B1FA0D}" srcOrd="20" destOrd="0" presId="urn:microsoft.com/office/officeart/2008/layout/LinedList"/>
    <dgm:cxn modelId="{C677EAE5-F6AA-4C75-9E93-881A57DD42DD}" type="presParOf" srcId="{94759A3D-9865-4AD1-A281-EB33BACF58F7}" destId="{8F17D681-E226-4E31-B314-6CBFEFD49D1D}" srcOrd="21" destOrd="0" presId="urn:microsoft.com/office/officeart/2008/layout/LinedList"/>
    <dgm:cxn modelId="{0AC0C301-C044-495C-A9CE-DBE0DC529255}" type="presParOf" srcId="{94759A3D-9865-4AD1-A281-EB33BACF58F7}" destId="{D19A7E13-B474-407F-A7AF-189722C057B8}" srcOrd="22" destOrd="0" presId="urn:microsoft.com/office/officeart/2008/layout/LinedList"/>
    <dgm:cxn modelId="{ADD81BDD-2517-4F5A-BA89-DD32E2781712}" type="presParOf" srcId="{D19A7E13-B474-407F-A7AF-189722C057B8}" destId="{CC900BDF-20D3-4A19-86FF-A1EC7B048D80}" srcOrd="0" destOrd="0" presId="urn:microsoft.com/office/officeart/2008/layout/LinedList"/>
    <dgm:cxn modelId="{F89AEBCE-584D-4E47-91A6-5AD809D23AAA}" type="presParOf" srcId="{D19A7E13-B474-407F-A7AF-189722C057B8}" destId="{F7428267-EA31-4650-B060-5413957E3B2B}" srcOrd="1" destOrd="0" presId="urn:microsoft.com/office/officeart/2008/layout/LinedList"/>
    <dgm:cxn modelId="{08CF3B43-4646-47E4-8211-03D355CEC168}" type="presParOf" srcId="{D19A7E13-B474-407F-A7AF-189722C057B8}" destId="{7CB53CD5-F74D-4C7F-AD73-E30C00324541}" srcOrd="2" destOrd="0" presId="urn:microsoft.com/office/officeart/2008/layout/LinedList"/>
    <dgm:cxn modelId="{9143CE30-72E3-41D7-9DEE-C8D6061F0A60}" type="presParOf" srcId="{94759A3D-9865-4AD1-A281-EB33BACF58F7}" destId="{6806B826-0154-4EC4-9507-CE98540FA2AD}" srcOrd="23" destOrd="0" presId="urn:microsoft.com/office/officeart/2008/layout/LinedList"/>
    <dgm:cxn modelId="{DF81F44F-B923-4D2A-8C4C-8BCF74A6FF6F}" type="presParOf" srcId="{94759A3D-9865-4AD1-A281-EB33BACF58F7}" destId="{414FB4E3-7801-4171-AD24-319E2BDECC80}" srcOrd="24" destOrd="0" presId="urn:microsoft.com/office/officeart/2008/layout/LinedList"/>
    <dgm:cxn modelId="{348FAFAF-E575-4411-81CD-0889938E35FF}" type="presParOf" srcId="{94759A3D-9865-4AD1-A281-EB33BACF58F7}" destId="{933AB81A-1379-49D7-BD76-B418ADB0A8A7}" srcOrd="25" destOrd="0" presId="urn:microsoft.com/office/officeart/2008/layout/LinedList"/>
    <dgm:cxn modelId="{92D8C5AF-98F2-4A6C-91DB-9EB40BF71850}" type="presParOf" srcId="{933AB81A-1379-49D7-BD76-B418ADB0A8A7}" destId="{1178C37D-E6A3-422E-8715-D9386AF4A776}" srcOrd="0" destOrd="0" presId="urn:microsoft.com/office/officeart/2008/layout/LinedList"/>
    <dgm:cxn modelId="{CC7CD9B4-4A4F-4216-AB49-4E4C54DEB645}" type="presParOf" srcId="{933AB81A-1379-49D7-BD76-B418ADB0A8A7}" destId="{C32A7BC8-37A6-48C9-B9E1-EBF903187C3E}" srcOrd="1" destOrd="0" presId="urn:microsoft.com/office/officeart/2008/layout/LinedList"/>
    <dgm:cxn modelId="{299F6C7C-7759-4F57-A95C-1A0CB4695A6F}" type="presParOf" srcId="{933AB81A-1379-49D7-BD76-B418ADB0A8A7}" destId="{68DE3B0D-A733-4806-A3B0-9F9872C3FE51}" srcOrd="2" destOrd="0" presId="urn:microsoft.com/office/officeart/2008/layout/LinedList"/>
    <dgm:cxn modelId="{175A19E8-CE8D-4BB5-8331-2938406D4E87}" type="presParOf" srcId="{94759A3D-9865-4AD1-A281-EB33BACF58F7}" destId="{539945DD-6660-4E84-ABF8-D4BF85A9F977}" srcOrd="26" destOrd="0" presId="urn:microsoft.com/office/officeart/2008/layout/LinedList"/>
    <dgm:cxn modelId="{48A7F8F6-E823-4596-8544-698CC52397BC}" type="presParOf" srcId="{94759A3D-9865-4AD1-A281-EB33BACF58F7}" destId="{C415DEC9-44BC-459E-B6B9-1E3D0D146EE8}" srcOrd="27" destOrd="0" presId="urn:microsoft.com/office/officeart/2008/layout/LinedList"/>
    <dgm:cxn modelId="{A5E53FC2-B030-47A2-844B-88A67915C20E}" type="presParOf" srcId="{94759A3D-9865-4AD1-A281-EB33BACF58F7}" destId="{8C58F05C-FE0A-42D0-B57D-8A452CD51CEA}" srcOrd="28" destOrd="0" presId="urn:microsoft.com/office/officeart/2008/layout/LinedList"/>
    <dgm:cxn modelId="{C387A9AA-A7B0-4B49-90FF-2517D520D390}" type="presParOf" srcId="{8C58F05C-FE0A-42D0-B57D-8A452CD51CEA}" destId="{93D5FC2E-652D-45C0-BDAC-03E5624CBFAA}" srcOrd="0" destOrd="0" presId="urn:microsoft.com/office/officeart/2008/layout/LinedList"/>
    <dgm:cxn modelId="{683DB0DF-0669-49A5-9B7B-F36931991911}" type="presParOf" srcId="{8C58F05C-FE0A-42D0-B57D-8A452CD51CEA}" destId="{1A942AB5-88F5-4544-B33C-4DA01B263542}" srcOrd="1" destOrd="0" presId="urn:microsoft.com/office/officeart/2008/layout/LinedList"/>
    <dgm:cxn modelId="{45B94B46-35F4-4DB5-8A31-823EB83DAFFF}" type="presParOf" srcId="{8C58F05C-FE0A-42D0-B57D-8A452CD51CEA}" destId="{FF6004A7-F6C3-4A2D-BC77-740E70D7AFAE}" srcOrd="2" destOrd="0" presId="urn:microsoft.com/office/officeart/2008/layout/LinedList"/>
    <dgm:cxn modelId="{3C9A7B68-5E05-42D4-A14D-B8AA07E8B3C9}" type="presParOf" srcId="{94759A3D-9865-4AD1-A281-EB33BACF58F7}" destId="{A9B33A26-9232-411E-9AB7-520FDEB4E76E}" srcOrd="29" destOrd="0" presId="urn:microsoft.com/office/officeart/2008/layout/LinedList"/>
    <dgm:cxn modelId="{95150F0A-E6C5-4237-A266-CB9A5A7AE150}" type="presParOf" srcId="{94759A3D-9865-4AD1-A281-EB33BACF58F7}" destId="{F90A35DC-1833-4551-981D-A9BCE15BB5E5}" srcOrd="30" destOrd="0" presId="urn:microsoft.com/office/officeart/2008/layout/LinedList"/>
    <dgm:cxn modelId="{B35B4CE0-78F8-470F-86F2-C83A710D6F91}" type="presParOf" srcId="{94759A3D-9865-4AD1-A281-EB33BACF58F7}" destId="{F66DE330-07E1-4B74-A083-00692F1CDB55}" srcOrd="31" destOrd="0" presId="urn:microsoft.com/office/officeart/2008/layout/LinedList"/>
    <dgm:cxn modelId="{3AAC3A73-3B7B-44D2-BAD4-D8A334DE1B49}" type="presParOf" srcId="{F66DE330-07E1-4B74-A083-00692F1CDB55}" destId="{275CA332-1143-4548-8F2F-3DDAC41E3FEF}" srcOrd="0" destOrd="0" presId="urn:microsoft.com/office/officeart/2008/layout/LinedList"/>
    <dgm:cxn modelId="{FDEB7659-9A0C-42F1-8135-7BE682CE96E6}" type="presParOf" srcId="{F66DE330-07E1-4B74-A083-00692F1CDB55}" destId="{2807F09D-6CCD-4850-BFF8-276408B31822}" srcOrd="1" destOrd="0" presId="urn:microsoft.com/office/officeart/2008/layout/LinedList"/>
    <dgm:cxn modelId="{4FF7881B-3961-4358-93BA-CC29FFFD439C}" type="presParOf" srcId="{F66DE330-07E1-4B74-A083-00692F1CDB55}" destId="{0BFE9C3E-728D-4C62-958F-A9532CC800FD}" srcOrd="2" destOrd="0" presId="urn:microsoft.com/office/officeart/2008/layout/LinedList"/>
    <dgm:cxn modelId="{A95A75E4-DD6C-4850-9AA8-251BA7ACAEBB}" type="presParOf" srcId="{94759A3D-9865-4AD1-A281-EB33BACF58F7}" destId="{457A832D-87EB-4D1D-A3F1-568492CA90C5}" srcOrd="32" destOrd="0" presId="urn:microsoft.com/office/officeart/2008/layout/LinedList"/>
    <dgm:cxn modelId="{D9314ABE-9F14-41CA-8936-175CBDD36C9A}" type="presParOf" srcId="{94759A3D-9865-4AD1-A281-EB33BACF58F7}" destId="{1F8F7763-836C-4505-AE9D-2BBB90737ABF}" srcOrd="33" destOrd="0" presId="urn:microsoft.com/office/officeart/2008/layout/LinedList"/>
    <dgm:cxn modelId="{69D7D969-9CD2-4BA9-8B73-BBFFED5B467A}" type="presParOf" srcId="{94759A3D-9865-4AD1-A281-EB33BACF58F7}" destId="{546A6773-DF14-4A35-B430-E2DC603284C5}" srcOrd="34" destOrd="0" presId="urn:microsoft.com/office/officeart/2008/layout/LinedList"/>
    <dgm:cxn modelId="{9DF3F6B4-D70D-4940-B982-0927DEB165D3}" type="presParOf" srcId="{546A6773-DF14-4A35-B430-E2DC603284C5}" destId="{1C776062-0C2F-4760-B8C1-14EC8A9944F1}" srcOrd="0" destOrd="0" presId="urn:microsoft.com/office/officeart/2008/layout/LinedList"/>
    <dgm:cxn modelId="{ACF96380-2882-481D-B0C7-4659B14C9D76}" type="presParOf" srcId="{546A6773-DF14-4A35-B430-E2DC603284C5}" destId="{093D4C14-E1ED-42AF-BB32-1114A72E1F4A}" srcOrd="1" destOrd="0" presId="urn:microsoft.com/office/officeart/2008/layout/LinedList"/>
    <dgm:cxn modelId="{1E01C3BC-8255-4E0C-BF40-FE282FB0B282}" type="presParOf" srcId="{546A6773-DF14-4A35-B430-E2DC603284C5}" destId="{770A1EAA-211F-4534-8123-6161C20E52F5}" srcOrd="2" destOrd="0" presId="urn:microsoft.com/office/officeart/2008/layout/LinedList"/>
    <dgm:cxn modelId="{3D802681-7317-4FE5-BE4E-B8F6AEBC2801}" type="presParOf" srcId="{94759A3D-9865-4AD1-A281-EB33BACF58F7}" destId="{ACF3DA1E-617B-40ED-9504-9F71092E8997}" srcOrd="35" destOrd="0" presId="urn:microsoft.com/office/officeart/2008/layout/LinedList"/>
    <dgm:cxn modelId="{D76BA814-D13B-47FB-A01E-E63CF4896339}" type="presParOf" srcId="{94759A3D-9865-4AD1-A281-EB33BACF58F7}" destId="{A1C4A504-5388-40B2-B651-C976088BDA93}" srcOrd="36" destOrd="0" presId="urn:microsoft.com/office/officeart/2008/layout/LinedList"/>
    <dgm:cxn modelId="{985E2DF4-C6ED-4E83-8317-CF01BA0FB86A}" type="presParOf" srcId="{94759A3D-9865-4AD1-A281-EB33BACF58F7}" destId="{602D54CE-F661-48C8-A870-46D641AC4270}" srcOrd="37" destOrd="0" presId="urn:microsoft.com/office/officeart/2008/layout/LinedList"/>
    <dgm:cxn modelId="{19D8A276-A492-4AA2-84A7-FD88BDB16470}" type="presParOf" srcId="{602D54CE-F661-48C8-A870-46D641AC4270}" destId="{7321CFBB-F929-412A-97E8-EEBE46EB04D7}" srcOrd="0" destOrd="0" presId="urn:microsoft.com/office/officeart/2008/layout/LinedList"/>
    <dgm:cxn modelId="{D39612F2-09DD-4E73-9639-942E7E9B6366}" type="presParOf" srcId="{602D54CE-F661-48C8-A870-46D641AC4270}" destId="{56DAF57A-AC41-458C-8214-1C82EF45C586}" srcOrd="1" destOrd="0" presId="urn:microsoft.com/office/officeart/2008/layout/LinedList"/>
    <dgm:cxn modelId="{5176DA7A-FCA0-43D6-B5D9-381CDFD1EE42}" type="presParOf" srcId="{602D54CE-F661-48C8-A870-46D641AC4270}" destId="{32D20084-7F92-4851-85D3-8F25F3A54DAD}" srcOrd="2" destOrd="0" presId="urn:microsoft.com/office/officeart/2008/layout/LinedList"/>
    <dgm:cxn modelId="{CB0A5E11-C69E-4432-8FDC-011932379E57}" type="presParOf" srcId="{94759A3D-9865-4AD1-A281-EB33BACF58F7}" destId="{261DFA19-BB9E-48F7-BE5B-B5E59F2C1A9F}" srcOrd="38" destOrd="0" presId="urn:microsoft.com/office/officeart/2008/layout/LinedList"/>
    <dgm:cxn modelId="{5A6E4CE9-83FB-4CF8-AD44-662E40A11F4B}" type="presParOf" srcId="{94759A3D-9865-4AD1-A281-EB33BACF58F7}" destId="{53E73B8C-577C-4B1D-8F53-9A205284B8E1}" srcOrd="39" destOrd="0" presId="urn:microsoft.com/office/officeart/2008/layout/LinedList"/>
    <dgm:cxn modelId="{1ECB9A9C-727E-4E2A-8C63-91E8BDBEB05F}" type="presParOf" srcId="{94759A3D-9865-4AD1-A281-EB33BACF58F7}" destId="{B5F54D3A-0D37-4F2F-999C-FDF887F1B2E8}" srcOrd="40" destOrd="0" presId="urn:microsoft.com/office/officeart/2008/layout/LinedList"/>
    <dgm:cxn modelId="{D68927A0-D820-4239-8B44-96E6DA968C42}" type="presParOf" srcId="{B5F54D3A-0D37-4F2F-999C-FDF887F1B2E8}" destId="{04F6C922-02EF-4C64-BD8B-7A5DB138A4B1}" srcOrd="0" destOrd="0" presId="urn:microsoft.com/office/officeart/2008/layout/LinedList"/>
    <dgm:cxn modelId="{866DFE37-E320-4E45-A982-2F614327F838}" type="presParOf" srcId="{B5F54D3A-0D37-4F2F-999C-FDF887F1B2E8}" destId="{7C5E179D-5622-4413-B933-20048ADFC664}" srcOrd="1" destOrd="0" presId="urn:microsoft.com/office/officeart/2008/layout/LinedList"/>
    <dgm:cxn modelId="{A7AACFBC-5925-41D3-A183-D8AC36CCCA94}" type="presParOf" srcId="{B5F54D3A-0D37-4F2F-999C-FDF887F1B2E8}" destId="{13E85336-478B-43C5-ACCA-09FDEB4C4F8A}" srcOrd="2" destOrd="0" presId="urn:microsoft.com/office/officeart/2008/layout/LinedList"/>
    <dgm:cxn modelId="{6D32137C-D932-4C6E-9EAE-B4F9625456D8}" type="presParOf" srcId="{94759A3D-9865-4AD1-A281-EB33BACF58F7}" destId="{5C1451CD-12B9-49C3-8098-0FB7F9351424}" srcOrd="41" destOrd="0" presId="urn:microsoft.com/office/officeart/2008/layout/LinedList"/>
    <dgm:cxn modelId="{91D6F002-0FC2-476C-A56C-28EBF9FAFD70}" type="presParOf" srcId="{94759A3D-9865-4AD1-A281-EB33BACF58F7}" destId="{93D6F1E8-6624-42D4-9EA0-76B05767A0D0}" srcOrd="42" destOrd="0" presId="urn:microsoft.com/office/officeart/2008/layout/LinedList"/>
    <dgm:cxn modelId="{152A0128-0E94-4731-8DD6-A40C4FFAE6EC}" type="presParOf" srcId="{94759A3D-9865-4AD1-A281-EB33BACF58F7}" destId="{92FAF02F-86B6-4EF3-9ACA-4918046A37E9}" srcOrd="43" destOrd="0" presId="urn:microsoft.com/office/officeart/2008/layout/LinedList"/>
    <dgm:cxn modelId="{A6D19319-38BC-488B-9C5D-648CDA8AC046}" type="presParOf" srcId="{92FAF02F-86B6-4EF3-9ACA-4918046A37E9}" destId="{652D13D3-CD71-4A4D-BD85-6AF11F9DF85F}" srcOrd="0" destOrd="0" presId="urn:microsoft.com/office/officeart/2008/layout/LinedList"/>
    <dgm:cxn modelId="{53097FD1-6FBF-4A64-9353-A0C0ABA8236D}" type="presParOf" srcId="{92FAF02F-86B6-4EF3-9ACA-4918046A37E9}" destId="{02EF50E7-FDC8-4147-81C2-87238E10E24E}" srcOrd="1" destOrd="0" presId="urn:microsoft.com/office/officeart/2008/layout/LinedList"/>
    <dgm:cxn modelId="{4E5BFE44-AA90-4C61-AB39-75863037159B}" type="presParOf" srcId="{92FAF02F-86B6-4EF3-9ACA-4918046A37E9}" destId="{48B76214-86C6-40F0-816B-27CFA3B9D90B}" srcOrd="2" destOrd="0" presId="urn:microsoft.com/office/officeart/2008/layout/LinedList"/>
    <dgm:cxn modelId="{916CF84B-12B4-4B65-B7FA-505111FBA8A6}" type="presParOf" srcId="{94759A3D-9865-4AD1-A281-EB33BACF58F7}" destId="{30212D7A-2F17-4E5E-9582-B48EFE840234}" srcOrd="44" destOrd="0" presId="urn:microsoft.com/office/officeart/2008/layout/LinedList"/>
    <dgm:cxn modelId="{0C86B799-0F71-4E33-93A7-5F0CB46189B1}" type="presParOf" srcId="{94759A3D-9865-4AD1-A281-EB33BACF58F7}" destId="{DB41799F-55B1-4E8F-A453-D3A1E6FF6061}" srcOrd="4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DC8CCF-4715-4EB3-B41C-549AE38E2CA0}"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93977A0D-BBC2-4493-B29C-D8B0BB2628BB}">
      <dgm:prSet/>
      <dgm:spPr/>
      <dgm:t>
        <a:bodyPr/>
        <a:lstStyle/>
        <a:p>
          <a:r>
            <a:rPr lang="en-US" b="1" i="0" baseline="0"/>
            <a:t>Orienting case management support to end someone’s homelessness crisis.</a:t>
          </a:r>
          <a:endParaRPr lang="en-US"/>
        </a:p>
      </dgm:t>
    </dgm:pt>
    <dgm:pt modelId="{5F9A1ADD-3D42-49B5-B779-33363E334F19}" type="parTrans" cxnId="{E64D486D-5F68-4C59-B239-1DF544599A58}">
      <dgm:prSet/>
      <dgm:spPr/>
      <dgm:t>
        <a:bodyPr/>
        <a:lstStyle/>
        <a:p>
          <a:endParaRPr lang="en-US"/>
        </a:p>
      </dgm:t>
    </dgm:pt>
    <dgm:pt modelId="{53AAD9B3-264B-4155-A50F-D3E690AF0906}" type="sibTrans" cxnId="{E64D486D-5F68-4C59-B239-1DF544599A58}">
      <dgm:prSet/>
      <dgm:spPr/>
      <dgm:t>
        <a:bodyPr/>
        <a:lstStyle/>
        <a:p>
          <a:endParaRPr lang="en-US"/>
        </a:p>
      </dgm:t>
    </dgm:pt>
    <dgm:pt modelId="{7C1C81FE-6CDE-49EB-9D1C-E747635682D4}">
      <dgm:prSet/>
      <dgm:spPr/>
      <dgm:t>
        <a:bodyPr/>
        <a:lstStyle/>
        <a:p>
          <a:r>
            <a:rPr lang="en-US" b="1" i="0" baseline="0"/>
            <a:t>Key principles to focus case management on housing activities include:</a:t>
          </a:r>
          <a:endParaRPr lang="en-US"/>
        </a:p>
      </dgm:t>
    </dgm:pt>
    <dgm:pt modelId="{ED59DB3E-2505-4524-A451-F884F8533442}" type="parTrans" cxnId="{B11B287A-CEE4-4ACA-9A04-4DFC0AB9A0AF}">
      <dgm:prSet/>
      <dgm:spPr/>
      <dgm:t>
        <a:bodyPr/>
        <a:lstStyle/>
        <a:p>
          <a:endParaRPr lang="en-US"/>
        </a:p>
      </dgm:t>
    </dgm:pt>
    <dgm:pt modelId="{23A7E81B-3CBC-46C9-97A9-033FC2CB2B18}" type="sibTrans" cxnId="{B11B287A-CEE4-4ACA-9A04-4DFC0AB9A0AF}">
      <dgm:prSet/>
      <dgm:spPr/>
      <dgm:t>
        <a:bodyPr/>
        <a:lstStyle/>
        <a:p>
          <a:endParaRPr lang="en-US"/>
        </a:p>
      </dgm:t>
    </dgm:pt>
    <dgm:pt modelId="{0BA4B635-3BDB-40DF-B42A-69F30BC2AADA}">
      <dgm:prSet/>
      <dgm:spPr/>
      <dgm:t>
        <a:bodyPr/>
        <a:lstStyle/>
        <a:p>
          <a:r>
            <a:rPr lang="en-US" b="0" i="0" baseline="0"/>
            <a:t>1. </a:t>
          </a:r>
          <a:r>
            <a:rPr lang="en-US" b="1" i="0" baseline="0"/>
            <a:t>Housing First </a:t>
          </a:r>
          <a:r>
            <a:rPr lang="en-US" b="0" i="0" baseline="0"/>
            <a:t>- Housing is a basic human right</a:t>
          </a:r>
          <a:endParaRPr lang="en-US"/>
        </a:p>
      </dgm:t>
    </dgm:pt>
    <dgm:pt modelId="{B31C0A7F-3ED9-47D4-A6C2-CC8931E6A15A}" type="parTrans" cxnId="{EAF57DAD-CD67-47AD-A9C5-61F23357E631}">
      <dgm:prSet/>
      <dgm:spPr/>
      <dgm:t>
        <a:bodyPr/>
        <a:lstStyle/>
        <a:p>
          <a:endParaRPr lang="en-US"/>
        </a:p>
      </dgm:t>
    </dgm:pt>
    <dgm:pt modelId="{C7FB6BB0-87B5-429B-A0D7-93E3B1DC43A3}" type="sibTrans" cxnId="{EAF57DAD-CD67-47AD-A9C5-61F23357E631}">
      <dgm:prSet/>
      <dgm:spPr/>
      <dgm:t>
        <a:bodyPr/>
        <a:lstStyle/>
        <a:p>
          <a:endParaRPr lang="en-US"/>
        </a:p>
      </dgm:t>
    </dgm:pt>
    <dgm:pt modelId="{7D9B330A-8AC7-4210-BA96-D7756BBD1D0A}">
      <dgm:prSet/>
      <dgm:spPr/>
      <dgm:t>
        <a:bodyPr/>
        <a:lstStyle/>
        <a:p>
          <a:r>
            <a:rPr lang="en-US" b="0" i="0" baseline="0"/>
            <a:t>2. </a:t>
          </a:r>
          <a:r>
            <a:rPr lang="en-US" b="1" i="0" baseline="0"/>
            <a:t>Person-centered </a:t>
          </a:r>
          <a:r>
            <a:rPr lang="en-US" b="0" i="0" baseline="0"/>
            <a:t>- tailored services driven by client choice</a:t>
          </a:r>
          <a:endParaRPr lang="en-US"/>
        </a:p>
      </dgm:t>
    </dgm:pt>
    <dgm:pt modelId="{CF88A3D6-0B10-4225-9D77-7EC123DA787A}" type="parTrans" cxnId="{09594479-D89D-4BF2-87E9-B51FF84A2A80}">
      <dgm:prSet/>
      <dgm:spPr/>
      <dgm:t>
        <a:bodyPr/>
        <a:lstStyle/>
        <a:p>
          <a:endParaRPr lang="en-US"/>
        </a:p>
      </dgm:t>
    </dgm:pt>
    <dgm:pt modelId="{C9D6FDA8-DC12-4CAC-9D7A-C1E848003C45}" type="sibTrans" cxnId="{09594479-D89D-4BF2-87E9-B51FF84A2A80}">
      <dgm:prSet/>
      <dgm:spPr/>
      <dgm:t>
        <a:bodyPr/>
        <a:lstStyle/>
        <a:p>
          <a:endParaRPr lang="en-US"/>
        </a:p>
      </dgm:t>
    </dgm:pt>
    <dgm:pt modelId="{321B084E-DBC9-4814-B21E-D618834467C3}">
      <dgm:prSet/>
      <dgm:spPr/>
      <dgm:t>
        <a:bodyPr/>
        <a:lstStyle/>
        <a:p>
          <a:r>
            <a:rPr lang="en-US" b="0" i="0" baseline="0"/>
            <a:t>3. The </a:t>
          </a:r>
          <a:r>
            <a:rPr lang="en-US" b="1" i="0" baseline="0"/>
            <a:t>relationship </a:t>
          </a:r>
          <a:r>
            <a:rPr lang="en-US" b="0" i="0" baseline="0"/>
            <a:t>between the client and case manager is foundational</a:t>
          </a:r>
          <a:endParaRPr lang="en-US"/>
        </a:p>
      </dgm:t>
    </dgm:pt>
    <dgm:pt modelId="{6F08546D-ACA5-4973-B731-02B94525C48B}" type="parTrans" cxnId="{815F09F1-10CD-4E75-9928-147541689A57}">
      <dgm:prSet/>
      <dgm:spPr/>
      <dgm:t>
        <a:bodyPr/>
        <a:lstStyle/>
        <a:p>
          <a:endParaRPr lang="en-US"/>
        </a:p>
      </dgm:t>
    </dgm:pt>
    <dgm:pt modelId="{6ECE688B-BBE0-4D94-BE45-F43C16FCDC12}" type="sibTrans" cxnId="{815F09F1-10CD-4E75-9928-147541689A57}">
      <dgm:prSet/>
      <dgm:spPr/>
      <dgm:t>
        <a:bodyPr/>
        <a:lstStyle/>
        <a:p>
          <a:endParaRPr lang="en-US"/>
        </a:p>
      </dgm:t>
    </dgm:pt>
    <dgm:pt modelId="{37FB3F35-2B6D-4CF7-AF30-01B520B3944F}">
      <dgm:prSet/>
      <dgm:spPr/>
      <dgm:t>
        <a:bodyPr/>
        <a:lstStyle/>
        <a:p>
          <a:r>
            <a:rPr lang="en-US" b="0" i="0" baseline="0"/>
            <a:t>4. A focus on activities that help people </a:t>
          </a:r>
          <a:r>
            <a:rPr lang="en-US" b="1" i="0" baseline="0"/>
            <a:t>move out of homelessness</a:t>
          </a:r>
          <a:endParaRPr lang="en-US"/>
        </a:p>
      </dgm:t>
    </dgm:pt>
    <dgm:pt modelId="{13A1A804-7110-4737-8E1F-E19207570917}" type="parTrans" cxnId="{6B232A2A-B7F4-4E4C-828B-D559A92FDA62}">
      <dgm:prSet/>
      <dgm:spPr/>
      <dgm:t>
        <a:bodyPr/>
        <a:lstStyle/>
        <a:p>
          <a:endParaRPr lang="en-US"/>
        </a:p>
      </dgm:t>
    </dgm:pt>
    <dgm:pt modelId="{D94F20A4-A58C-463F-82C2-594756588801}" type="sibTrans" cxnId="{6B232A2A-B7F4-4E4C-828B-D559A92FDA62}">
      <dgm:prSet/>
      <dgm:spPr/>
      <dgm:t>
        <a:bodyPr/>
        <a:lstStyle/>
        <a:p>
          <a:endParaRPr lang="en-US"/>
        </a:p>
      </dgm:t>
    </dgm:pt>
    <dgm:pt modelId="{42B7CF2C-FFA8-427E-9AA4-BD59CC233B1C}" type="pres">
      <dgm:prSet presAssocID="{A6DC8CCF-4715-4EB3-B41C-549AE38E2CA0}" presName="Name0" presStyleCnt="0">
        <dgm:presLayoutVars>
          <dgm:dir/>
          <dgm:animLvl val="lvl"/>
          <dgm:resizeHandles val="exact"/>
        </dgm:presLayoutVars>
      </dgm:prSet>
      <dgm:spPr/>
    </dgm:pt>
    <dgm:pt modelId="{AFF41885-80E6-49B4-B57F-B9AA8C7FA286}" type="pres">
      <dgm:prSet presAssocID="{7C1C81FE-6CDE-49EB-9D1C-E747635682D4}" presName="boxAndChildren" presStyleCnt="0"/>
      <dgm:spPr/>
    </dgm:pt>
    <dgm:pt modelId="{00E1E7F1-FCA2-4995-976C-9AE3B2A8F8BF}" type="pres">
      <dgm:prSet presAssocID="{7C1C81FE-6CDE-49EB-9D1C-E747635682D4}" presName="parentTextBox" presStyleLbl="node1" presStyleIdx="0" presStyleCnt="2"/>
      <dgm:spPr/>
    </dgm:pt>
    <dgm:pt modelId="{23EA6337-BED4-4AB9-9DDE-50FF96B4D65F}" type="pres">
      <dgm:prSet presAssocID="{7C1C81FE-6CDE-49EB-9D1C-E747635682D4}" presName="entireBox" presStyleLbl="node1" presStyleIdx="0" presStyleCnt="2"/>
      <dgm:spPr/>
    </dgm:pt>
    <dgm:pt modelId="{0C3BF34D-8216-480D-AEFB-3972DECC76AC}" type="pres">
      <dgm:prSet presAssocID="{7C1C81FE-6CDE-49EB-9D1C-E747635682D4}" presName="descendantBox" presStyleCnt="0"/>
      <dgm:spPr/>
    </dgm:pt>
    <dgm:pt modelId="{86094368-09A1-4223-81FC-219F0641A0C3}" type="pres">
      <dgm:prSet presAssocID="{0BA4B635-3BDB-40DF-B42A-69F30BC2AADA}" presName="childTextBox" presStyleLbl="fgAccFollowNode1" presStyleIdx="0" presStyleCnt="4">
        <dgm:presLayoutVars>
          <dgm:bulletEnabled val="1"/>
        </dgm:presLayoutVars>
      </dgm:prSet>
      <dgm:spPr/>
    </dgm:pt>
    <dgm:pt modelId="{7C94453D-002B-40C5-96FD-07E457FF9C73}" type="pres">
      <dgm:prSet presAssocID="{7D9B330A-8AC7-4210-BA96-D7756BBD1D0A}" presName="childTextBox" presStyleLbl="fgAccFollowNode1" presStyleIdx="1" presStyleCnt="4">
        <dgm:presLayoutVars>
          <dgm:bulletEnabled val="1"/>
        </dgm:presLayoutVars>
      </dgm:prSet>
      <dgm:spPr/>
    </dgm:pt>
    <dgm:pt modelId="{6F36D30D-3DB9-46E0-9532-1AFDB784A87C}" type="pres">
      <dgm:prSet presAssocID="{321B084E-DBC9-4814-B21E-D618834467C3}" presName="childTextBox" presStyleLbl="fgAccFollowNode1" presStyleIdx="2" presStyleCnt="4">
        <dgm:presLayoutVars>
          <dgm:bulletEnabled val="1"/>
        </dgm:presLayoutVars>
      </dgm:prSet>
      <dgm:spPr/>
    </dgm:pt>
    <dgm:pt modelId="{EB759124-3601-419C-8C83-FA1160DFB195}" type="pres">
      <dgm:prSet presAssocID="{37FB3F35-2B6D-4CF7-AF30-01B520B3944F}" presName="childTextBox" presStyleLbl="fgAccFollowNode1" presStyleIdx="3" presStyleCnt="4">
        <dgm:presLayoutVars>
          <dgm:bulletEnabled val="1"/>
        </dgm:presLayoutVars>
      </dgm:prSet>
      <dgm:spPr/>
    </dgm:pt>
    <dgm:pt modelId="{B10BA860-392E-43AC-A744-3C3E1A9B2372}" type="pres">
      <dgm:prSet presAssocID="{53AAD9B3-264B-4155-A50F-D3E690AF0906}" presName="sp" presStyleCnt="0"/>
      <dgm:spPr/>
    </dgm:pt>
    <dgm:pt modelId="{5AEE8736-7FF0-4916-AEA9-0EA3FBD6ADA8}" type="pres">
      <dgm:prSet presAssocID="{93977A0D-BBC2-4493-B29C-D8B0BB2628BB}" presName="arrowAndChildren" presStyleCnt="0"/>
      <dgm:spPr/>
    </dgm:pt>
    <dgm:pt modelId="{9559FD00-A152-42E1-B2FE-C7B4F9BEF60C}" type="pres">
      <dgm:prSet presAssocID="{93977A0D-BBC2-4493-B29C-D8B0BB2628BB}" presName="parentTextArrow" presStyleLbl="node1" presStyleIdx="1" presStyleCnt="2"/>
      <dgm:spPr/>
    </dgm:pt>
  </dgm:ptLst>
  <dgm:cxnLst>
    <dgm:cxn modelId="{46219B12-121A-4291-8BEC-1C3F0BFE2AAC}" type="presOf" srcId="{0BA4B635-3BDB-40DF-B42A-69F30BC2AADA}" destId="{86094368-09A1-4223-81FC-219F0641A0C3}" srcOrd="0" destOrd="0" presId="urn:microsoft.com/office/officeart/2005/8/layout/process4"/>
    <dgm:cxn modelId="{6B232A2A-B7F4-4E4C-828B-D559A92FDA62}" srcId="{7C1C81FE-6CDE-49EB-9D1C-E747635682D4}" destId="{37FB3F35-2B6D-4CF7-AF30-01B520B3944F}" srcOrd="3" destOrd="0" parTransId="{13A1A804-7110-4737-8E1F-E19207570917}" sibTransId="{D94F20A4-A58C-463F-82C2-594756588801}"/>
    <dgm:cxn modelId="{0373563A-522C-4E23-8AE0-59D43FB5E0F0}" type="presOf" srcId="{7C1C81FE-6CDE-49EB-9D1C-E747635682D4}" destId="{00E1E7F1-FCA2-4995-976C-9AE3B2A8F8BF}" srcOrd="0" destOrd="0" presId="urn:microsoft.com/office/officeart/2005/8/layout/process4"/>
    <dgm:cxn modelId="{E64D486D-5F68-4C59-B239-1DF544599A58}" srcId="{A6DC8CCF-4715-4EB3-B41C-549AE38E2CA0}" destId="{93977A0D-BBC2-4493-B29C-D8B0BB2628BB}" srcOrd="0" destOrd="0" parTransId="{5F9A1ADD-3D42-49B5-B779-33363E334F19}" sibTransId="{53AAD9B3-264B-4155-A50F-D3E690AF0906}"/>
    <dgm:cxn modelId="{09594479-D89D-4BF2-87E9-B51FF84A2A80}" srcId="{7C1C81FE-6CDE-49EB-9D1C-E747635682D4}" destId="{7D9B330A-8AC7-4210-BA96-D7756BBD1D0A}" srcOrd="1" destOrd="0" parTransId="{CF88A3D6-0B10-4225-9D77-7EC123DA787A}" sibTransId="{C9D6FDA8-DC12-4CAC-9D7A-C1E848003C45}"/>
    <dgm:cxn modelId="{B11B287A-CEE4-4ACA-9A04-4DFC0AB9A0AF}" srcId="{A6DC8CCF-4715-4EB3-B41C-549AE38E2CA0}" destId="{7C1C81FE-6CDE-49EB-9D1C-E747635682D4}" srcOrd="1" destOrd="0" parTransId="{ED59DB3E-2505-4524-A451-F884F8533442}" sibTransId="{23A7E81B-3CBC-46C9-97A9-033FC2CB2B18}"/>
    <dgm:cxn modelId="{7FB09988-888F-4F70-A2B5-3FD5911B11B3}" type="presOf" srcId="{93977A0D-BBC2-4493-B29C-D8B0BB2628BB}" destId="{9559FD00-A152-42E1-B2FE-C7B4F9BEF60C}" srcOrd="0" destOrd="0" presId="urn:microsoft.com/office/officeart/2005/8/layout/process4"/>
    <dgm:cxn modelId="{EAF57DAD-CD67-47AD-A9C5-61F23357E631}" srcId="{7C1C81FE-6CDE-49EB-9D1C-E747635682D4}" destId="{0BA4B635-3BDB-40DF-B42A-69F30BC2AADA}" srcOrd="0" destOrd="0" parTransId="{B31C0A7F-3ED9-47D4-A6C2-CC8931E6A15A}" sibTransId="{C7FB6BB0-87B5-429B-A0D7-93E3B1DC43A3}"/>
    <dgm:cxn modelId="{E59EB7AF-B490-4413-94B2-AAB3D490F42B}" type="presOf" srcId="{7C1C81FE-6CDE-49EB-9D1C-E747635682D4}" destId="{23EA6337-BED4-4AB9-9DDE-50FF96B4D65F}" srcOrd="1" destOrd="0" presId="urn:microsoft.com/office/officeart/2005/8/layout/process4"/>
    <dgm:cxn modelId="{A291C8AF-7BCE-4DE9-A7B2-201309067F31}" type="presOf" srcId="{A6DC8CCF-4715-4EB3-B41C-549AE38E2CA0}" destId="{42B7CF2C-FFA8-427E-9AA4-BD59CC233B1C}" srcOrd="0" destOrd="0" presId="urn:microsoft.com/office/officeart/2005/8/layout/process4"/>
    <dgm:cxn modelId="{949E13B1-01A6-4C5D-B10C-35F7819484B3}" type="presOf" srcId="{321B084E-DBC9-4814-B21E-D618834467C3}" destId="{6F36D30D-3DB9-46E0-9532-1AFDB784A87C}" srcOrd="0" destOrd="0" presId="urn:microsoft.com/office/officeart/2005/8/layout/process4"/>
    <dgm:cxn modelId="{742151C9-2118-4894-806F-144C914C3070}" type="presOf" srcId="{37FB3F35-2B6D-4CF7-AF30-01B520B3944F}" destId="{EB759124-3601-419C-8C83-FA1160DFB195}" srcOrd="0" destOrd="0" presId="urn:microsoft.com/office/officeart/2005/8/layout/process4"/>
    <dgm:cxn modelId="{815F09F1-10CD-4E75-9928-147541689A57}" srcId="{7C1C81FE-6CDE-49EB-9D1C-E747635682D4}" destId="{321B084E-DBC9-4814-B21E-D618834467C3}" srcOrd="2" destOrd="0" parTransId="{6F08546D-ACA5-4973-B731-02B94525C48B}" sibTransId="{6ECE688B-BBE0-4D94-BE45-F43C16FCDC12}"/>
    <dgm:cxn modelId="{EFE400FC-8086-4F3B-8A0E-8152ABCD3E79}" type="presOf" srcId="{7D9B330A-8AC7-4210-BA96-D7756BBD1D0A}" destId="{7C94453D-002B-40C5-96FD-07E457FF9C73}" srcOrd="0" destOrd="0" presId="urn:microsoft.com/office/officeart/2005/8/layout/process4"/>
    <dgm:cxn modelId="{740A6E27-405E-4EEB-BC8B-0F427B63DE5C}" type="presParOf" srcId="{42B7CF2C-FFA8-427E-9AA4-BD59CC233B1C}" destId="{AFF41885-80E6-49B4-B57F-B9AA8C7FA286}" srcOrd="0" destOrd="0" presId="urn:microsoft.com/office/officeart/2005/8/layout/process4"/>
    <dgm:cxn modelId="{3606B37A-8BAE-4171-A9AC-FF9058A3683F}" type="presParOf" srcId="{AFF41885-80E6-49B4-B57F-B9AA8C7FA286}" destId="{00E1E7F1-FCA2-4995-976C-9AE3B2A8F8BF}" srcOrd="0" destOrd="0" presId="urn:microsoft.com/office/officeart/2005/8/layout/process4"/>
    <dgm:cxn modelId="{B12F32CF-0881-4AAC-91B6-51748051CD42}" type="presParOf" srcId="{AFF41885-80E6-49B4-B57F-B9AA8C7FA286}" destId="{23EA6337-BED4-4AB9-9DDE-50FF96B4D65F}" srcOrd="1" destOrd="0" presId="urn:microsoft.com/office/officeart/2005/8/layout/process4"/>
    <dgm:cxn modelId="{0C90714E-09C7-46E7-AE70-EA722A49D299}" type="presParOf" srcId="{AFF41885-80E6-49B4-B57F-B9AA8C7FA286}" destId="{0C3BF34D-8216-480D-AEFB-3972DECC76AC}" srcOrd="2" destOrd="0" presId="urn:microsoft.com/office/officeart/2005/8/layout/process4"/>
    <dgm:cxn modelId="{BD6F47E5-7244-43A2-8947-5F834BD90A53}" type="presParOf" srcId="{0C3BF34D-8216-480D-AEFB-3972DECC76AC}" destId="{86094368-09A1-4223-81FC-219F0641A0C3}" srcOrd="0" destOrd="0" presId="urn:microsoft.com/office/officeart/2005/8/layout/process4"/>
    <dgm:cxn modelId="{F919B3FD-2FCF-4714-9043-87B644C3065E}" type="presParOf" srcId="{0C3BF34D-8216-480D-AEFB-3972DECC76AC}" destId="{7C94453D-002B-40C5-96FD-07E457FF9C73}" srcOrd="1" destOrd="0" presId="urn:microsoft.com/office/officeart/2005/8/layout/process4"/>
    <dgm:cxn modelId="{BF1D212A-6C1E-461A-8176-633CDCD6DD95}" type="presParOf" srcId="{0C3BF34D-8216-480D-AEFB-3972DECC76AC}" destId="{6F36D30D-3DB9-46E0-9532-1AFDB784A87C}" srcOrd="2" destOrd="0" presId="urn:microsoft.com/office/officeart/2005/8/layout/process4"/>
    <dgm:cxn modelId="{249A465B-ED41-40EA-80A6-5D79649D53E5}" type="presParOf" srcId="{0C3BF34D-8216-480D-AEFB-3972DECC76AC}" destId="{EB759124-3601-419C-8C83-FA1160DFB195}" srcOrd="3" destOrd="0" presId="urn:microsoft.com/office/officeart/2005/8/layout/process4"/>
    <dgm:cxn modelId="{96CC1A50-08EC-498F-A2A4-A94C88D7F42A}" type="presParOf" srcId="{42B7CF2C-FFA8-427E-9AA4-BD59CC233B1C}" destId="{B10BA860-392E-43AC-A744-3C3E1A9B2372}" srcOrd="1" destOrd="0" presId="urn:microsoft.com/office/officeart/2005/8/layout/process4"/>
    <dgm:cxn modelId="{65ABDC05-61C1-454B-A032-6B2F226964A4}" type="presParOf" srcId="{42B7CF2C-FFA8-427E-9AA4-BD59CC233B1C}" destId="{5AEE8736-7FF0-4916-AEA9-0EA3FBD6ADA8}" srcOrd="2" destOrd="0" presId="urn:microsoft.com/office/officeart/2005/8/layout/process4"/>
    <dgm:cxn modelId="{0B72B4A6-139B-48CB-98CE-B819FC998161}" type="presParOf" srcId="{5AEE8736-7FF0-4916-AEA9-0EA3FBD6ADA8}" destId="{9559FD00-A152-42E1-B2FE-C7B4F9BEF60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4D202F4-4156-4D38-8510-7CD5429DF898}"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05254B7-C691-4D6C-820F-1C9FA616B93B}">
      <dgm:prSet custT="1"/>
      <dgm:spPr/>
      <dgm:t>
        <a:bodyPr/>
        <a:lstStyle/>
        <a:p>
          <a:pPr>
            <a:lnSpc>
              <a:spcPct val="100000"/>
            </a:lnSpc>
            <a:defRPr cap="all"/>
          </a:pPr>
          <a:r>
            <a:rPr lang="en-US" sz="2000"/>
            <a:t>Client driven!</a:t>
          </a:r>
        </a:p>
      </dgm:t>
    </dgm:pt>
    <dgm:pt modelId="{A5E2CC52-76BA-48D1-B648-710087786EC0}" type="parTrans" cxnId="{F5DF94D1-3E67-44C2-BE92-C8998C1D6F7D}">
      <dgm:prSet/>
      <dgm:spPr/>
      <dgm:t>
        <a:bodyPr/>
        <a:lstStyle/>
        <a:p>
          <a:endParaRPr lang="en-US" sz="3200"/>
        </a:p>
      </dgm:t>
    </dgm:pt>
    <dgm:pt modelId="{50734E4D-D16C-4D73-B122-49F242E17A10}" type="sibTrans" cxnId="{F5DF94D1-3E67-44C2-BE92-C8998C1D6F7D}">
      <dgm:prSet/>
      <dgm:spPr/>
      <dgm:t>
        <a:bodyPr/>
        <a:lstStyle/>
        <a:p>
          <a:endParaRPr lang="en-US" sz="3200"/>
        </a:p>
      </dgm:t>
    </dgm:pt>
    <dgm:pt modelId="{6686B94B-D2B5-48F4-AC63-0CFB73999FD5}">
      <dgm:prSet custT="1"/>
      <dgm:spPr/>
      <dgm:t>
        <a:bodyPr/>
        <a:lstStyle/>
        <a:p>
          <a:pPr>
            <a:lnSpc>
              <a:spcPct val="100000"/>
            </a:lnSpc>
            <a:defRPr cap="all"/>
          </a:pPr>
          <a:r>
            <a:rPr lang="en-US" sz="2000"/>
            <a:t>Individualized- clients may need varying levels of support to achieve housing goals</a:t>
          </a:r>
        </a:p>
      </dgm:t>
    </dgm:pt>
    <dgm:pt modelId="{362D076A-9032-4953-8B03-9B198C43C60F}" type="parTrans" cxnId="{F3E74CB3-F762-4A51-AC47-E7BFD5C712D7}">
      <dgm:prSet/>
      <dgm:spPr/>
      <dgm:t>
        <a:bodyPr/>
        <a:lstStyle/>
        <a:p>
          <a:endParaRPr lang="en-US" sz="3200"/>
        </a:p>
      </dgm:t>
    </dgm:pt>
    <dgm:pt modelId="{B06DDA5D-79D6-43B9-B161-743ABE071EA3}" type="sibTrans" cxnId="{F3E74CB3-F762-4A51-AC47-E7BFD5C712D7}">
      <dgm:prSet/>
      <dgm:spPr/>
      <dgm:t>
        <a:bodyPr/>
        <a:lstStyle/>
        <a:p>
          <a:endParaRPr lang="en-US" sz="3200"/>
        </a:p>
      </dgm:t>
    </dgm:pt>
    <dgm:pt modelId="{CF41D1DA-D447-4120-A114-793DA79ADC60}">
      <dgm:prSet custT="1"/>
      <dgm:spPr/>
      <dgm:t>
        <a:bodyPr/>
        <a:lstStyle/>
        <a:p>
          <a:pPr>
            <a:lnSpc>
              <a:spcPct val="100000"/>
            </a:lnSpc>
            <a:defRPr cap="all"/>
          </a:pPr>
          <a:r>
            <a:rPr lang="en-US" sz="2000"/>
            <a:t>Setting and working on realistic goals</a:t>
          </a:r>
        </a:p>
      </dgm:t>
    </dgm:pt>
    <dgm:pt modelId="{2C3D5808-9B33-4F61-91D8-9FE281733044}" type="parTrans" cxnId="{074A7404-0ADC-483A-A80C-4DB0D6A4445F}">
      <dgm:prSet/>
      <dgm:spPr/>
      <dgm:t>
        <a:bodyPr/>
        <a:lstStyle/>
        <a:p>
          <a:endParaRPr lang="en-US" sz="3200"/>
        </a:p>
      </dgm:t>
    </dgm:pt>
    <dgm:pt modelId="{E6738BDD-F4E5-4C82-9B22-B576298934DF}" type="sibTrans" cxnId="{074A7404-0ADC-483A-A80C-4DB0D6A4445F}">
      <dgm:prSet/>
      <dgm:spPr/>
      <dgm:t>
        <a:bodyPr/>
        <a:lstStyle/>
        <a:p>
          <a:endParaRPr lang="en-US" sz="3200"/>
        </a:p>
      </dgm:t>
    </dgm:pt>
    <dgm:pt modelId="{77AF7CA6-CADB-4AA2-8A97-0FE1C045718C}">
      <dgm:prSet custT="1"/>
      <dgm:spPr/>
      <dgm:t>
        <a:bodyPr/>
        <a:lstStyle/>
        <a:p>
          <a:pPr>
            <a:lnSpc>
              <a:spcPct val="100000"/>
            </a:lnSpc>
            <a:defRPr cap="all"/>
          </a:pPr>
          <a:r>
            <a:rPr lang="en-US" sz="2000"/>
            <a:t>Actions in goals are measurable, and timely</a:t>
          </a:r>
        </a:p>
      </dgm:t>
    </dgm:pt>
    <dgm:pt modelId="{88E138DE-D871-48F2-ABC5-69F23B331E87}" type="parTrans" cxnId="{6828C3C4-270C-41CF-B7D4-199D4C5B0234}">
      <dgm:prSet/>
      <dgm:spPr/>
      <dgm:t>
        <a:bodyPr/>
        <a:lstStyle/>
        <a:p>
          <a:endParaRPr lang="en-US" sz="3200"/>
        </a:p>
      </dgm:t>
    </dgm:pt>
    <dgm:pt modelId="{635C93A6-B6F6-4802-88C0-FC85B01F5CDE}" type="sibTrans" cxnId="{6828C3C4-270C-41CF-B7D4-199D4C5B0234}">
      <dgm:prSet/>
      <dgm:spPr/>
      <dgm:t>
        <a:bodyPr/>
        <a:lstStyle/>
        <a:p>
          <a:endParaRPr lang="en-US" sz="3200"/>
        </a:p>
      </dgm:t>
    </dgm:pt>
    <dgm:pt modelId="{788B585B-ED6C-4B46-9B2E-4CE6AD5F3F89}">
      <dgm:prSet custT="1"/>
      <dgm:spPr/>
      <dgm:t>
        <a:bodyPr/>
        <a:lstStyle/>
        <a:p>
          <a:pPr>
            <a:lnSpc>
              <a:spcPct val="100000"/>
            </a:lnSpc>
            <a:defRPr cap="all"/>
          </a:pPr>
          <a:r>
            <a:rPr lang="en-US" sz="2000"/>
            <a:t>Gets evaluated and updated as necessary</a:t>
          </a:r>
        </a:p>
      </dgm:t>
    </dgm:pt>
    <dgm:pt modelId="{5F225AAF-F855-4744-94DE-232813CBB0D1}" type="parTrans" cxnId="{549D0C31-70E4-42C2-BEE3-DBCE91220BF5}">
      <dgm:prSet/>
      <dgm:spPr/>
      <dgm:t>
        <a:bodyPr/>
        <a:lstStyle/>
        <a:p>
          <a:endParaRPr lang="en-US" sz="3200"/>
        </a:p>
      </dgm:t>
    </dgm:pt>
    <dgm:pt modelId="{D847BDC4-094E-4357-8734-7638AEB97776}" type="sibTrans" cxnId="{549D0C31-70E4-42C2-BEE3-DBCE91220BF5}">
      <dgm:prSet/>
      <dgm:spPr/>
      <dgm:t>
        <a:bodyPr/>
        <a:lstStyle/>
        <a:p>
          <a:endParaRPr lang="en-US" sz="3200"/>
        </a:p>
      </dgm:t>
    </dgm:pt>
    <dgm:pt modelId="{8216918D-6839-494E-B002-68816D068C4E}" type="pres">
      <dgm:prSet presAssocID="{24D202F4-4156-4D38-8510-7CD5429DF898}" presName="root" presStyleCnt="0">
        <dgm:presLayoutVars>
          <dgm:dir/>
          <dgm:resizeHandles val="exact"/>
        </dgm:presLayoutVars>
      </dgm:prSet>
      <dgm:spPr/>
    </dgm:pt>
    <dgm:pt modelId="{98603307-2E41-44F6-B766-22C6CADF0D77}" type="pres">
      <dgm:prSet presAssocID="{905254B7-C691-4D6C-820F-1C9FA616B93B}" presName="compNode" presStyleCnt="0"/>
      <dgm:spPr/>
    </dgm:pt>
    <dgm:pt modelId="{B51203D4-5D9A-4E5C-BE48-828FE2C8CC06}" type="pres">
      <dgm:prSet presAssocID="{905254B7-C691-4D6C-820F-1C9FA616B93B}" presName="iconBgRect" presStyleLbl="bgShp" presStyleIdx="0" presStyleCnt="5"/>
      <dgm:spPr>
        <a:prstGeom prst="round2DiagRect">
          <a:avLst>
            <a:gd name="adj1" fmla="val 29727"/>
            <a:gd name="adj2" fmla="val 0"/>
          </a:avLst>
        </a:prstGeom>
      </dgm:spPr>
    </dgm:pt>
    <dgm:pt modelId="{EBA401EA-4836-453D-B7FF-EC1534752E81}" type="pres">
      <dgm:prSet presAssocID="{905254B7-C691-4D6C-820F-1C9FA616B93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lder"/>
        </a:ext>
      </dgm:extLst>
    </dgm:pt>
    <dgm:pt modelId="{5731B6E5-3B53-4980-8CDD-B81B57607976}" type="pres">
      <dgm:prSet presAssocID="{905254B7-C691-4D6C-820F-1C9FA616B93B}" presName="spaceRect" presStyleCnt="0"/>
      <dgm:spPr/>
    </dgm:pt>
    <dgm:pt modelId="{74957BD5-2C76-48C6-94FC-A678477257C2}" type="pres">
      <dgm:prSet presAssocID="{905254B7-C691-4D6C-820F-1C9FA616B93B}" presName="textRect" presStyleLbl="revTx" presStyleIdx="0" presStyleCnt="5">
        <dgm:presLayoutVars>
          <dgm:chMax val="1"/>
          <dgm:chPref val="1"/>
        </dgm:presLayoutVars>
      </dgm:prSet>
      <dgm:spPr/>
    </dgm:pt>
    <dgm:pt modelId="{4E16160D-2F9C-4F49-BDC3-FFF971309165}" type="pres">
      <dgm:prSet presAssocID="{50734E4D-D16C-4D73-B122-49F242E17A10}" presName="sibTrans" presStyleCnt="0"/>
      <dgm:spPr/>
    </dgm:pt>
    <dgm:pt modelId="{34E24478-8105-4556-8E40-CD2FE325C387}" type="pres">
      <dgm:prSet presAssocID="{6686B94B-D2B5-48F4-AC63-0CFB73999FD5}" presName="compNode" presStyleCnt="0"/>
      <dgm:spPr/>
    </dgm:pt>
    <dgm:pt modelId="{9BA66F22-62DA-407A-981A-CED63BD945AB}" type="pres">
      <dgm:prSet presAssocID="{6686B94B-D2B5-48F4-AC63-0CFB73999FD5}" presName="iconBgRect" presStyleLbl="bgShp" presStyleIdx="1" presStyleCnt="5"/>
      <dgm:spPr>
        <a:prstGeom prst="round2DiagRect">
          <a:avLst>
            <a:gd name="adj1" fmla="val 29727"/>
            <a:gd name="adj2" fmla="val 0"/>
          </a:avLst>
        </a:prstGeom>
      </dgm:spPr>
    </dgm:pt>
    <dgm:pt modelId="{2CBEFEA4-E85C-40B1-A19B-4E569CC25445}" type="pres">
      <dgm:prSet presAssocID="{6686B94B-D2B5-48F4-AC63-0CFB73999FD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79878332-03E3-4D89-B61E-0ACC5353BC0E}" type="pres">
      <dgm:prSet presAssocID="{6686B94B-D2B5-48F4-AC63-0CFB73999FD5}" presName="spaceRect" presStyleCnt="0"/>
      <dgm:spPr/>
    </dgm:pt>
    <dgm:pt modelId="{2C8894AC-6ACD-4C4E-8646-65F49D4B7CE4}" type="pres">
      <dgm:prSet presAssocID="{6686B94B-D2B5-48F4-AC63-0CFB73999FD5}" presName="textRect" presStyleLbl="revTx" presStyleIdx="1" presStyleCnt="5" custScaleX="128220">
        <dgm:presLayoutVars>
          <dgm:chMax val="1"/>
          <dgm:chPref val="1"/>
        </dgm:presLayoutVars>
      </dgm:prSet>
      <dgm:spPr/>
    </dgm:pt>
    <dgm:pt modelId="{F99E5A8F-3892-496E-BDFD-A033AE32A8B8}" type="pres">
      <dgm:prSet presAssocID="{B06DDA5D-79D6-43B9-B161-743ABE071EA3}" presName="sibTrans" presStyleCnt="0"/>
      <dgm:spPr/>
    </dgm:pt>
    <dgm:pt modelId="{503FE5CC-16AD-46A7-929E-E94E0E23DD6D}" type="pres">
      <dgm:prSet presAssocID="{CF41D1DA-D447-4120-A114-793DA79ADC60}" presName="compNode" presStyleCnt="0"/>
      <dgm:spPr/>
    </dgm:pt>
    <dgm:pt modelId="{64E89DC5-649F-4A48-B822-C06D9775BD2A}" type="pres">
      <dgm:prSet presAssocID="{CF41D1DA-D447-4120-A114-793DA79ADC60}" presName="iconBgRect" presStyleLbl="bgShp" presStyleIdx="2" presStyleCnt="5"/>
      <dgm:spPr>
        <a:prstGeom prst="round2DiagRect">
          <a:avLst>
            <a:gd name="adj1" fmla="val 29727"/>
            <a:gd name="adj2" fmla="val 0"/>
          </a:avLst>
        </a:prstGeom>
      </dgm:spPr>
    </dgm:pt>
    <dgm:pt modelId="{6A2DA93C-7A47-4C02-A0C4-E9E3F607EBA2}" type="pres">
      <dgm:prSet presAssocID="{CF41D1DA-D447-4120-A114-793DA79ADC6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23C0F162-B6FA-4567-9E43-7CAA6CC6BDC8}" type="pres">
      <dgm:prSet presAssocID="{CF41D1DA-D447-4120-A114-793DA79ADC60}" presName="spaceRect" presStyleCnt="0"/>
      <dgm:spPr/>
    </dgm:pt>
    <dgm:pt modelId="{65708956-65CE-43A8-AD3B-A67E41C8894B}" type="pres">
      <dgm:prSet presAssocID="{CF41D1DA-D447-4120-A114-793DA79ADC60}" presName="textRect" presStyleLbl="revTx" presStyleIdx="2" presStyleCnt="5">
        <dgm:presLayoutVars>
          <dgm:chMax val="1"/>
          <dgm:chPref val="1"/>
        </dgm:presLayoutVars>
      </dgm:prSet>
      <dgm:spPr/>
    </dgm:pt>
    <dgm:pt modelId="{9909C2EE-C1D8-43E4-BFEF-5CCEE81FB996}" type="pres">
      <dgm:prSet presAssocID="{E6738BDD-F4E5-4C82-9B22-B576298934DF}" presName="sibTrans" presStyleCnt="0"/>
      <dgm:spPr/>
    </dgm:pt>
    <dgm:pt modelId="{F55F2FB0-A564-4265-ACE1-AC30AAF10526}" type="pres">
      <dgm:prSet presAssocID="{77AF7CA6-CADB-4AA2-8A97-0FE1C045718C}" presName="compNode" presStyleCnt="0"/>
      <dgm:spPr/>
    </dgm:pt>
    <dgm:pt modelId="{32F4F975-07F4-4366-9977-11484263198D}" type="pres">
      <dgm:prSet presAssocID="{77AF7CA6-CADB-4AA2-8A97-0FE1C045718C}" presName="iconBgRect" presStyleLbl="bgShp" presStyleIdx="3" presStyleCnt="5"/>
      <dgm:spPr>
        <a:prstGeom prst="round2DiagRect">
          <a:avLst>
            <a:gd name="adj1" fmla="val 29727"/>
            <a:gd name="adj2" fmla="val 0"/>
          </a:avLst>
        </a:prstGeom>
      </dgm:spPr>
    </dgm:pt>
    <dgm:pt modelId="{53910FAD-245B-48AF-B9F8-1D8DD301A0A5}" type="pres">
      <dgm:prSet presAssocID="{77AF7CA6-CADB-4AA2-8A97-0FE1C045718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uge"/>
        </a:ext>
      </dgm:extLst>
    </dgm:pt>
    <dgm:pt modelId="{8C740B51-45E4-4F61-A09F-5BC636CE43B4}" type="pres">
      <dgm:prSet presAssocID="{77AF7CA6-CADB-4AA2-8A97-0FE1C045718C}" presName="spaceRect" presStyleCnt="0"/>
      <dgm:spPr/>
    </dgm:pt>
    <dgm:pt modelId="{5172B550-EF8A-4864-9622-CE22BE0435CB}" type="pres">
      <dgm:prSet presAssocID="{77AF7CA6-CADB-4AA2-8A97-0FE1C045718C}" presName="textRect" presStyleLbl="revTx" presStyleIdx="3" presStyleCnt="5">
        <dgm:presLayoutVars>
          <dgm:chMax val="1"/>
          <dgm:chPref val="1"/>
        </dgm:presLayoutVars>
      </dgm:prSet>
      <dgm:spPr/>
    </dgm:pt>
    <dgm:pt modelId="{FE55A276-F5AC-45C1-9481-24ACA9AAF8CE}" type="pres">
      <dgm:prSet presAssocID="{635C93A6-B6F6-4802-88C0-FC85B01F5CDE}" presName="sibTrans" presStyleCnt="0"/>
      <dgm:spPr/>
    </dgm:pt>
    <dgm:pt modelId="{B603115C-2332-4738-B2AE-9D3A676F402B}" type="pres">
      <dgm:prSet presAssocID="{788B585B-ED6C-4B46-9B2E-4CE6AD5F3F89}" presName="compNode" presStyleCnt="0"/>
      <dgm:spPr/>
    </dgm:pt>
    <dgm:pt modelId="{1960258F-47A8-4C2B-8C85-73411AC8DE5B}" type="pres">
      <dgm:prSet presAssocID="{788B585B-ED6C-4B46-9B2E-4CE6AD5F3F89}" presName="iconBgRect" presStyleLbl="bgShp" presStyleIdx="4" presStyleCnt="5"/>
      <dgm:spPr>
        <a:prstGeom prst="round2DiagRect">
          <a:avLst>
            <a:gd name="adj1" fmla="val 29727"/>
            <a:gd name="adj2" fmla="val 0"/>
          </a:avLst>
        </a:prstGeom>
      </dgm:spPr>
    </dgm:pt>
    <dgm:pt modelId="{78DD1244-D7F4-4A90-95BF-F433D39028F4}" type="pres">
      <dgm:prSet presAssocID="{788B585B-ED6C-4B46-9B2E-4CE6AD5F3F8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11BC2AE5-45D5-4A42-A041-46AE3F067475}" type="pres">
      <dgm:prSet presAssocID="{788B585B-ED6C-4B46-9B2E-4CE6AD5F3F89}" presName="spaceRect" presStyleCnt="0"/>
      <dgm:spPr/>
    </dgm:pt>
    <dgm:pt modelId="{9E1918F8-E1B5-4545-8DA9-54569E7F2CE5}" type="pres">
      <dgm:prSet presAssocID="{788B585B-ED6C-4B46-9B2E-4CE6AD5F3F89}" presName="textRect" presStyleLbl="revTx" presStyleIdx="4" presStyleCnt="5">
        <dgm:presLayoutVars>
          <dgm:chMax val="1"/>
          <dgm:chPref val="1"/>
        </dgm:presLayoutVars>
      </dgm:prSet>
      <dgm:spPr/>
    </dgm:pt>
  </dgm:ptLst>
  <dgm:cxnLst>
    <dgm:cxn modelId="{074A7404-0ADC-483A-A80C-4DB0D6A4445F}" srcId="{24D202F4-4156-4D38-8510-7CD5429DF898}" destId="{CF41D1DA-D447-4120-A114-793DA79ADC60}" srcOrd="2" destOrd="0" parTransId="{2C3D5808-9B33-4F61-91D8-9FE281733044}" sibTransId="{E6738BDD-F4E5-4C82-9B22-B576298934DF}"/>
    <dgm:cxn modelId="{549D0C31-70E4-42C2-BEE3-DBCE91220BF5}" srcId="{24D202F4-4156-4D38-8510-7CD5429DF898}" destId="{788B585B-ED6C-4B46-9B2E-4CE6AD5F3F89}" srcOrd="4" destOrd="0" parTransId="{5F225AAF-F855-4744-94DE-232813CBB0D1}" sibTransId="{D847BDC4-094E-4357-8734-7638AEB97776}"/>
    <dgm:cxn modelId="{CBC2814C-0A28-4DF4-85F7-477206569662}" type="presOf" srcId="{788B585B-ED6C-4B46-9B2E-4CE6AD5F3F89}" destId="{9E1918F8-E1B5-4545-8DA9-54569E7F2CE5}" srcOrd="0" destOrd="0" presId="urn:microsoft.com/office/officeart/2018/5/layout/IconLeafLabelList"/>
    <dgm:cxn modelId="{0A818F76-F450-462B-986E-F49E54AB6F17}" type="presOf" srcId="{24D202F4-4156-4D38-8510-7CD5429DF898}" destId="{8216918D-6839-494E-B002-68816D068C4E}" srcOrd="0" destOrd="0" presId="urn:microsoft.com/office/officeart/2018/5/layout/IconLeafLabelList"/>
    <dgm:cxn modelId="{9D1C767B-518F-4198-8708-3F491C81BF99}" type="presOf" srcId="{905254B7-C691-4D6C-820F-1C9FA616B93B}" destId="{74957BD5-2C76-48C6-94FC-A678477257C2}" srcOrd="0" destOrd="0" presId="urn:microsoft.com/office/officeart/2018/5/layout/IconLeafLabelList"/>
    <dgm:cxn modelId="{CD5A64A7-3721-485C-B407-DA282FF8460C}" type="presOf" srcId="{77AF7CA6-CADB-4AA2-8A97-0FE1C045718C}" destId="{5172B550-EF8A-4864-9622-CE22BE0435CB}" srcOrd="0" destOrd="0" presId="urn:microsoft.com/office/officeart/2018/5/layout/IconLeafLabelList"/>
    <dgm:cxn modelId="{F3E74CB3-F762-4A51-AC47-E7BFD5C712D7}" srcId="{24D202F4-4156-4D38-8510-7CD5429DF898}" destId="{6686B94B-D2B5-48F4-AC63-0CFB73999FD5}" srcOrd="1" destOrd="0" parTransId="{362D076A-9032-4953-8B03-9B198C43C60F}" sibTransId="{B06DDA5D-79D6-43B9-B161-743ABE071EA3}"/>
    <dgm:cxn modelId="{6828C3C4-270C-41CF-B7D4-199D4C5B0234}" srcId="{24D202F4-4156-4D38-8510-7CD5429DF898}" destId="{77AF7CA6-CADB-4AA2-8A97-0FE1C045718C}" srcOrd="3" destOrd="0" parTransId="{88E138DE-D871-48F2-ABC5-69F23B331E87}" sibTransId="{635C93A6-B6F6-4802-88C0-FC85B01F5CDE}"/>
    <dgm:cxn modelId="{F5DF94D1-3E67-44C2-BE92-C8998C1D6F7D}" srcId="{24D202F4-4156-4D38-8510-7CD5429DF898}" destId="{905254B7-C691-4D6C-820F-1C9FA616B93B}" srcOrd="0" destOrd="0" parTransId="{A5E2CC52-76BA-48D1-B648-710087786EC0}" sibTransId="{50734E4D-D16C-4D73-B122-49F242E17A10}"/>
    <dgm:cxn modelId="{7EAC5CD6-F1BB-44C6-AC17-01EF50716A0E}" type="presOf" srcId="{CF41D1DA-D447-4120-A114-793DA79ADC60}" destId="{65708956-65CE-43A8-AD3B-A67E41C8894B}" srcOrd="0" destOrd="0" presId="urn:microsoft.com/office/officeart/2018/5/layout/IconLeafLabelList"/>
    <dgm:cxn modelId="{427E4CFE-30AD-45EB-9EB7-8E9A8227E7D7}" type="presOf" srcId="{6686B94B-D2B5-48F4-AC63-0CFB73999FD5}" destId="{2C8894AC-6ACD-4C4E-8646-65F49D4B7CE4}" srcOrd="0" destOrd="0" presId="urn:microsoft.com/office/officeart/2018/5/layout/IconLeafLabelList"/>
    <dgm:cxn modelId="{12EFEB1D-0FA7-42E4-8BDD-683C1178A56C}" type="presParOf" srcId="{8216918D-6839-494E-B002-68816D068C4E}" destId="{98603307-2E41-44F6-B766-22C6CADF0D77}" srcOrd="0" destOrd="0" presId="urn:microsoft.com/office/officeart/2018/5/layout/IconLeafLabelList"/>
    <dgm:cxn modelId="{DB229A85-10A1-466E-9ACB-345150CA8139}" type="presParOf" srcId="{98603307-2E41-44F6-B766-22C6CADF0D77}" destId="{B51203D4-5D9A-4E5C-BE48-828FE2C8CC06}" srcOrd="0" destOrd="0" presId="urn:microsoft.com/office/officeart/2018/5/layout/IconLeafLabelList"/>
    <dgm:cxn modelId="{3BE3ADD0-B3C3-4688-8059-4B1CA5EAFA12}" type="presParOf" srcId="{98603307-2E41-44F6-B766-22C6CADF0D77}" destId="{EBA401EA-4836-453D-B7FF-EC1534752E81}" srcOrd="1" destOrd="0" presId="urn:microsoft.com/office/officeart/2018/5/layout/IconLeafLabelList"/>
    <dgm:cxn modelId="{A4D28686-7F44-4545-8657-EECD90B03959}" type="presParOf" srcId="{98603307-2E41-44F6-B766-22C6CADF0D77}" destId="{5731B6E5-3B53-4980-8CDD-B81B57607976}" srcOrd="2" destOrd="0" presId="urn:microsoft.com/office/officeart/2018/5/layout/IconLeafLabelList"/>
    <dgm:cxn modelId="{AA2997C9-A6BF-4554-A54D-3A58029FC14F}" type="presParOf" srcId="{98603307-2E41-44F6-B766-22C6CADF0D77}" destId="{74957BD5-2C76-48C6-94FC-A678477257C2}" srcOrd="3" destOrd="0" presId="urn:microsoft.com/office/officeart/2018/5/layout/IconLeafLabelList"/>
    <dgm:cxn modelId="{E6A500E7-1FC8-4753-96AF-E2A7E7C989B5}" type="presParOf" srcId="{8216918D-6839-494E-B002-68816D068C4E}" destId="{4E16160D-2F9C-4F49-BDC3-FFF971309165}" srcOrd="1" destOrd="0" presId="urn:microsoft.com/office/officeart/2018/5/layout/IconLeafLabelList"/>
    <dgm:cxn modelId="{2EF48995-AA19-4F56-94FF-477C8DF7DA9C}" type="presParOf" srcId="{8216918D-6839-494E-B002-68816D068C4E}" destId="{34E24478-8105-4556-8E40-CD2FE325C387}" srcOrd="2" destOrd="0" presId="urn:microsoft.com/office/officeart/2018/5/layout/IconLeafLabelList"/>
    <dgm:cxn modelId="{17F40308-7C34-4609-8ADD-BBD9903D3C83}" type="presParOf" srcId="{34E24478-8105-4556-8E40-CD2FE325C387}" destId="{9BA66F22-62DA-407A-981A-CED63BD945AB}" srcOrd="0" destOrd="0" presId="urn:microsoft.com/office/officeart/2018/5/layout/IconLeafLabelList"/>
    <dgm:cxn modelId="{F51AF861-931E-46FF-A07E-FE78FEC06F68}" type="presParOf" srcId="{34E24478-8105-4556-8E40-CD2FE325C387}" destId="{2CBEFEA4-E85C-40B1-A19B-4E569CC25445}" srcOrd="1" destOrd="0" presId="urn:microsoft.com/office/officeart/2018/5/layout/IconLeafLabelList"/>
    <dgm:cxn modelId="{4FC6DFAD-7E72-40B9-8507-BCDB00AB3961}" type="presParOf" srcId="{34E24478-8105-4556-8E40-CD2FE325C387}" destId="{79878332-03E3-4D89-B61E-0ACC5353BC0E}" srcOrd="2" destOrd="0" presId="urn:microsoft.com/office/officeart/2018/5/layout/IconLeafLabelList"/>
    <dgm:cxn modelId="{0AC555D3-9E32-4108-915D-F6782D6F3C65}" type="presParOf" srcId="{34E24478-8105-4556-8E40-CD2FE325C387}" destId="{2C8894AC-6ACD-4C4E-8646-65F49D4B7CE4}" srcOrd="3" destOrd="0" presId="urn:microsoft.com/office/officeart/2018/5/layout/IconLeafLabelList"/>
    <dgm:cxn modelId="{8F00C684-AC36-4506-8CFF-9E7F1A21C95D}" type="presParOf" srcId="{8216918D-6839-494E-B002-68816D068C4E}" destId="{F99E5A8F-3892-496E-BDFD-A033AE32A8B8}" srcOrd="3" destOrd="0" presId="urn:microsoft.com/office/officeart/2018/5/layout/IconLeafLabelList"/>
    <dgm:cxn modelId="{08F76658-C0D0-4965-BA2A-A3E4EB08A9BE}" type="presParOf" srcId="{8216918D-6839-494E-B002-68816D068C4E}" destId="{503FE5CC-16AD-46A7-929E-E94E0E23DD6D}" srcOrd="4" destOrd="0" presId="urn:microsoft.com/office/officeart/2018/5/layout/IconLeafLabelList"/>
    <dgm:cxn modelId="{F5500127-1DCE-4FF9-8A68-6E3FF21A5472}" type="presParOf" srcId="{503FE5CC-16AD-46A7-929E-E94E0E23DD6D}" destId="{64E89DC5-649F-4A48-B822-C06D9775BD2A}" srcOrd="0" destOrd="0" presId="urn:microsoft.com/office/officeart/2018/5/layout/IconLeafLabelList"/>
    <dgm:cxn modelId="{B844F8DA-40E9-4CAA-BF7E-19AA87A0422F}" type="presParOf" srcId="{503FE5CC-16AD-46A7-929E-E94E0E23DD6D}" destId="{6A2DA93C-7A47-4C02-A0C4-E9E3F607EBA2}" srcOrd="1" destOrd="0" presId="urn:microsoft.com/office/officeart/2018/5/layout/IconLeafLabelList"/>
    <dgm:cxn modelId="{11B0639C-23FF-43D9-9856-C80BC18319CA}" type="presParOf" srcId="{503FE5CC-16AD-46A7-929E-E94E0E23DD6D}" destId="{23C0F162-B6FA-4567-9E43-7CAA6CC6BDC8}" srcOrd="2" destOrd="0" presId="urn:microsoft.com/office/officeart/2018/5/layout/IconLeafLabelList"/>
    <dgm:cxn modelId="{5CCA2DA6-43AB-49B8-942F-8D3B235E164F}" type="presParOf" srcId="{503FE5CC-16AD-46A7-929E-E94E0E23DD6D}" destId="{65708956-65CE-43A8-AD3B-A67E41C8894B}" srcOrd="3" destOrd="0" presId="urn:microsoft.com/office/officeart/2018/5/layout/IconLeafLabelList"/>
    <dgm:cxn modelId="{2CF5D156-51C6-408A-88E4-A03076F3B0FE}" type="presParOf" srcId="{8216918D-6839-494E-B002-68816D068C4E}" destId="{9909C2EE-C1D8-43E4-BFEF-5CCEE81FB996}" srcOrd="5" destOrd="0" presId="urn:microsoft.com/office/officeart/2018/5/layout/IconLeafLabelList"/>
    <dgm:cxn modelId="{02E89B41-2B99-4AE3-8033-24F96005C0EF}" type="presParOf" srcId="{8216918D-6839-494E-B002-68816D068C4E}" destId="{F55F2FB0-A564-4265-ACE1-AC30AAF10526}" srcOrd="6" destOrd="0" presId="urn:microsoft.com/office/officeart/2018/5/layout/IconLeafLabelList"/>
    <dgm:cxn modelId="{0FF64C6C-5083-45D0-BA00-3105BFC915AF}" type="presParOf" srcId="{F55F2FB0-A564-4265-ACE1-AC30AAF10526}" destId="{32F4F975-07F4-4366-9977-11484263198D}" srcOrd="0" destOrd="0" presId="urn:microsoft.com/office/officeart/2018/5/layout/IconLeafLabelList"/>
    <dgm:cxn modelId="{DE33A5A2-3ADE-4A6A-A200-5385390F01C8}" type="presParOf" srcId="{F55F2FB0-A564-4265-ACE1-AC30AAF10526}" destId="{53910FAD-245B-48AF-B9F8-1D8DD301A0A5}" srcOrd="1" destOrd="0" presId="urn:microsoft.com/office/officeart/2018/5/layout/IconLeafLabelList"/>
    <dgm:cxn modelId="{D9BEA492-7472-403E-B3EE-99B77CD26C83}" type="presParOf" srcId="{F55F2FB0-A564-4265-ACE1-AC30AAF10526}" destId="{8C740B51-45E4-4F61-A09F-5BC636CE43B4}" srcOrd="2" destOrd="0" presId="urn:microsoft.com/office/officeart/2018/5/layout/IconLeafLabelList"/>
    <dgm:cxn modelId="{4B12CEA1-5E03-45FC-BDEF-66E6A1591D87}" type="presParOf" srcId="{F55F2FB0-A564-4265-ACE1-AC30AAF10526}" destId="{5172B550-EF8A-4864-9622-CE22BE0435CB}" srcOrd="3" destOrd="0" presId="urn:microsoft.com/office/officeart/2018/5/layout/IconLeafLabelList"/>
    <dgm:cxn modelId="{8C535AAA-2CEB-4169-A8D7-676B4D46710F}" type="presParOf" srcId="{8216918D-6839-494E-B002-68816D068C4E}" destId="{FE55A276-F5AC-45C1-9481-24ACA9AAF8CE}" srcOrd="7" destOrd="0" presId="urn:microsoft.com/office/officeart/2018/5/layout/IconLeafLabelList"/>
    <dgm:cxn modelId="{050668FC-93E0-4696-BD07-520A01BB8B17}" type="presParOf" srcId="{8216918D-6839-494E-B002-68816D068C4E}" destId="{B603115C-2332-4738-B2AE-9D3A676F402B}" srcOrd="8" destOrd="0" presId="urn:microsoft.com/office/officeart/2018/5/layout/IconLeafLabelList"/>
    <dgm:cxn modelId="{2E79D014-EBEB-43E8-A27A-E3084ACDDF5C}" type="presParOf" srcId="{B603115C-2332-4738-B2AE-9D3A676F402B}" destId="{1960258F-47A8-4C2B-8C85-73411AC8DE5B}" srcOrd="0" destOrd="0" presId="urn:microsoft.com/office/officeart/2018/5/layout/IconLeafLabelList"/>
    <dgm:cxn modelId="{7AFE3A61-5D07-4A9D-A105-BAB6BD678CAA}" type="presParOf" srcId="{B603115C-2332-4738-B2AE-9D3A676F402B}" destId="{78DD1244-D7F4-4A90-95BF-F433D39028F4}" srcOrd="1" destOrd="0" presId="urn:microsoft.com/office/officeart/2018/5/layout/IconLeafLabelList"/>
    <dgm:cxn modelId="{2A1C9534-B248-48DC-BE06-A80635FC4CB4}" type="presParOf" srcId="{B603115C-2332-4738-B2AE-9D3A676F402B}" destId="{11BC2AE5-45D5-4A42-A041-46AE3F067475}" srcOrd="2" destOrd="0" presId="urn:microsoft.com/office/officeart/2018/5/layout/IconLeafLabelList"/>
    <dgm:cxn modelId="{1FF6D111-3C66-4CA1-846F-5786364760DD}" type="presParOf" srcId="{B603115C-2332-4738-B2AE-9D3A676F402B}" destId="{9E1918F8-E1B5-4545-8DA9-54569E7F2CE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F035D93-068C-4544-AAB9-0BA32171C6A9}"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5DBC967D-B364-4F84-BA1F-114F2144C6F9}">
      <dgm:prSet/>
      <dgm:spPr/>
      <dgm:t>
        <a:bodyPr/>
        <a:lstStyle/>
        <a:p>
          <a:r>
            <a:rPr lang="en-US" b="0" i="0" baseline="0"/>
            <a:t>Tools and methods for tracking client progress</a:t>
          </a:r>
          <a:endParaRPr lang="en-US"/>
        </a:p>
      </dgm:t>
    </dgm:pt>
    <dgm:pt modelId="{6ABB089F-F185-4425-9682-45EAAB9965F8}" type="parTrans" cxnId="{2D58FC57-1B1B-4727-BA5F-4DCFD8F54263}">
      <dgm:prSet/>
      <dgm:spPr/>
      <dgm:t>
        <a:bodyPr/>
        <a:lstStyle/>
        <a:p>
          <a:endParaRPr lang="en-US"/>
        </a:p>
      </dgm:t>
    </dgm:pt>
    <dgm:pt modelId="{B641C407-E797-448E-9B54-5A8A465A1D68}" type="sibTrans" cxnId="{2D58FC57-1B1B-4727-BA5F-4DCFD8F54263}">
      <dgm:prSet/>
      <dgm:spPr/>
      <dgm:t>
        <a:bodyPr/>
        <a:lstStyle/>
        <a:p>
          <a:endParaRPr lang="en-US"/>
        </a:p>
      </dgm:t>
    </dgm:pt>
    <dgm:pt modelId="{BCD516B9-3A14-401B-82DC-CB803D98A465}">
      <dgm:prSet/>
      <dgm:spPr/>
      <dgm:t>
        <a:bodyPr/>
        <a:lstStyle/>
        <a:p>
          <a:r>
            <a:rPr lang="en-US"/>
            <a:t>Written housing plans</a:t>
          </a:r>
        </a:p>
      </dgm:t>
    </dgm:pt>
    <dgm:pt modelId="{4988CFEF-9B38-43EE-A62C-8CB2236CE22D}" type="parTrans" cxnId="{44F01F7F-DC1A-44E0-B5D2-2A87580EA025}">
      <dgm:prSet/>
      <dgm:spPr/>
      <dgm:t>
        <a:bodyPr/>
        <a:lstStyle/>
        <a:p>
          <a:endParaRPr lang="en-US"/>
        </a:p>
      </dgm:t>
    </dgm:pt>
    <dgm:pt modelId="{E72C045C-FA64-49A2-A8C2-10966C305FA0}" type="sibTrans" cxnId="{44F01F7F-DC1A-44E0-B5D2-2A87580EA025}">
      <dgm:prSet/>
      <dgm:spPr/>
      <dgm:t>
        <a:bodyPr/>
        <a:lstStyle/>
        <a:p>
          <a:endParaRPr lang="en-US"/>
        </a:p>
      </dgm:t>
    </dgm:pt>
    <dgm:pt modelId="{2E9C0E95-A9B5-43B8-8AAC-91762ED40FD1}">
      <dgm:prSet/>
      <dgm:spPr/>
      <dgm:t>
        <a:bodyPr/>
        <a:lstStyle/>
        <a:p>
          <a:r>
            <a:rPr lang="en-US"/>
            <a:t>Progress notes- organized and up to date files (health records, IDs, etc.)</a:t>
          </a:r>
        </a:p>
      </dgm:t>
    </dgm:pt>
    <dgm:pt modelId="{82159CD4-9272-499C-A936-BF4D4853ABE8}" type="parTrans" cxnId="{0A69A9DA-737B-459E-9546-1B73135FC01B}">
      <dgm:prSet/>
      <dgm:spPr/>
      <dgm:t>
        <a:bodyPr/>
        <a:lstStyle/>
        <a:p>
          <a:endParaRPr lang="en-US"/>
        </a:p>
      </dgm:t>
    </dgm:pt>
    <dgm:pt modelId="{DEE68D12-7517-4596-A657-6B4314FD603F}" type="sibTrans" cxnId="{0A69A9DA-737B-459E-9546-1B73135FC01B}">
      <dgm:prSet/>
      <dgm:spPr/>
      <dgm:t>
        <a:bodyPr/>
        <a:lstStyle/>
        <a:p>
          <a:endParaRPr lang="en-US"/>
        </a:p>
      </dgm:t>
    </dgm:pt>
    <dgm:pt modelId="{03864691-89C4-4223-A577-974B5BDB595E}">
      <dgm:prSet/>
      <dgm:spPr/>
      <dgm:t>
        <a:bodyPr/>
        <a:lstStyle/>
        <a:p>
          <a:r>
            <a:rPr lang="en-US"/>
            <a:t>Documentation, documentation, documentation!</a:t>
          </a:r>
        </a:p>
      </dgm:t>
    </dgm:pt>
    <dgm:pt modelId="{28DA4674-6A4E-48AB-A247-400B1F3E40FF}" type="parTrans" cxnId="{4D616D29-C893-4C24-B5C1-6A61A9949129}">
      <dgm:prSet/>
      <dgm:spPr/>
      <dgm:t>
        <a:bodyPr/>
        <a:lstStyle/>
        <a:p>
          <a:endParaRPr lang="en-US"/>
        </a:p>
      </dgm:t>
    </dgm:pt>
    <dgm:pt modelId="{0F798D22-F199-4863-A0F9-C8433E6CB911}" type="sibTrans" cxnId="{4D616D29-C893-4C24-B5C1-6A61A9949129}">
      <dgm:prSet/>
      <dgm:spPr/>
      <dgm:t>
        <a:bodyPr/>
        <a:lstStyle/>
        <a:p>
          <a:endParaRPr lang="en-US"/>
        </a:p>
      </dgm:t>
    </dgm:pt>
    <dgm:pt modelId="{150925CC-E363-442A-8675-588DA9B72B89}">
      <dgm:prSet/>
      <dgm:spPr/>
      <dgm:t>
        <a:bodyPr/>
        <a:lstStyle/>
        <a:p>
          <a:r>
            <a:rPr lang="en-US"/>
            <a:t>Case Conferencing</a:t>
          </a:r>
        </a:p>
      </dgm:t>
    </dgm:pt>
    <dgm:pt modelId="{B29A1A57-2C4B-4DBA-A24F-CF1A5CD4028D}" type="parTrans" cxnId="{89EAA81F-0B49-4959-8A58-6E8BF62C0C38}">
      <dgm:prSet/>
      <dgm:spPr/>
      <dgm:t>
        <a:bodyPr/>
        <a:lstStyle/>
        <a:p>
          <a:endParaRPr lang="en-US"/>
        </a:p>
      </dgm:t>
    </dgm:pt>
    <dgm:pt modelId="{ADDF3563-3C8C-46EC-A53D-C4050ACA8B0D}" type="sibTrans" cxnId="{89EAA81F-0B49-4959-8A58-6E8BF62C0C38}">
      <dgm:prSet/>
      <dgm:spPr/>
      <dgm:t>
        <a:bodyPr/>
        <a:lstStyle/>
        <a:p>
          <a:endParaRPr lang="en-US"/>
        </a:p>
      </dgm:t>
    </dgm:pt>
    <dgm:pt modelId="{FB603B3B-C529-40AE-ADB1-6AEDCF95DBAD}">
      <dgm:prSet/>
      <dgm:spPr/>
      <dgm:t>
        <a:bodyPr/>
        <a:lstStyle/>
        <a:p>
          <a:r>
            <a:rPr lang="en-US" b="0" i="0" baseline="0"/>
            <a:t>Referral tracking</a:t>
          </a:r>
          <a:endParaRPr lang="en-US"/>
        </a:p>
      </dgm:t>
    </dgm:pt>
    <dgm:pt modelId="{135E490C-FCBA-4A0A-AD49-9F7A4348294B}" type="parTrans" cxnId="{13FCBB07-6D54-42E7-98C5-64C95439F2E3}">
      <dgm:prSet/>
      <dgm:spPr/>
      <dgm:t>
        <a:bodyPr/>
        <a:lstStyle/>
        <a:p>
          <a:endParaRPr lang="en-US"/>
        </a:p>
      </dgm:t>
    </dgm:pt>
    <dgm:pt modelId="{51FEE7F6-67F0-4D07-AA2A-6965E804EFB5}" type="sibTrans" cxnId="{13FCBB07-6D54-42E7-98C5-64C95439F2E3}">
      <dgm:prSet/>
      <dgm:spPr/>
      <dgm:t>
        <a:bodyPr/>
        <a:lstStyle/>
        <a:p>
          <a:endParaRPr lang="en-US"/>
        </a:p>
      </dgm:t>
    </dgm:pt>
    <dgm:pt modelId="{4595B5CA-FEFC-45BB-AAA6-9B447E9478AD}">
      <dgm:prSet/>
      <dgm:spPr/>
      <dgm:t>
        <a:bodyPr/>
        <a:lstStyle/>
        <a:p>
          <a:r>
            <a:rPr lang="en-US" b="0" i="0" baseline="0"/>
            <a:t>Adjusting plans based on outcomes</a:t>
          </a:r>
          <a:endParaRPr lang="en-US"/>
        </a:p>
      </dgm:t>
    </dgm:pt>
    <dgm:pt modelId="{62FDDE9F-F128-4057-A512-402C9854F5A2}" type="parTrans" cxnId="{A05EF2C6-086F-4DDD-8F47-AEC627BA87CB}">
      <dgm:prSet/>
      <dgm:spPr/>
      <dgm:t>
        <a:bodyPr/>
        <a:lstStyle/>
        <a:p>
          <a:endParaRPr lang="en-US"/>
        </a:p>
      </dgm:t>
    </dgm:pt>
    <dgm:pt modelId="{8005C296-8C2D-47DB-8161-B53E6334E1E9}" type="sibTrans" cxnId="{A05EF2C6-086F-4DDD-8F47-AEC627BA87CB}">
      <dgm:prSet/>
      <dgm:spPr/>
      <dgm:t>
        <a:bodyPr/>
        <a:lstStyle/>
        <a:p>
          <a:endParaRPr lang="en-US"/>
        </a:p>
      </dgm:t>
    </dgm:pt>
    <dgm:pt modelId="{D9897402-F1CC-440C-9AB2-E9770D2BE024}">
      <dgm:prSet/>
      <dgm:spPr/>
      <dgm:t>
        <a:bodyPr/>
        <a:lstStyle/>
        <a:p>
          <a:r>
            <a:rPr lang="en-US"/>
            <a:t>Housing plans should be assessed at every appointment with the client where progress towards goals is happening (which should be most meetings!)</a:t>
          </a:r>
        </a:p>
      </dgm:t>
    </dgm:pt>
    <dgm:pt modelId="{3E2FF3E4-2397-4053-A968-D57276E67C24}" type="parTrans" cxnId="{C4F1CF65-9337-4F3D-92E1-164C5E25F211}">
      <dgm:prSet/>
      <dgm:spPr/>
      <dgm:t>
        <a:bodyPr/>
        <a:lstStyle/>
        <a:p>
          <a:endParaRPr lang="en-US"/>
        </a:p>
      </dgm:t>
    </dgm:pt>
    <dgm:pt modelId="{D25F0A39-6911-41FC-80B6-DF9A3E631571}" type="sibTrans" cxnId="{C4F1CF65-9337-4F3D-92E1-164C5E25F211}">
      <dgm:prSet/>
      <dgm:spPr/>
      <dgm:t>
        <a:bodyPr/>
        <a:lstStyle/>
        <a:p>
          <a:endParaRPr lang="en-US"/>
        </a:p>
      </dgm:t>
    </dgm:pt>
    <dgm:pt modelId="{24609A5A-825F-47AE-B3FF-3FF860A228E9}" type="pres">
      <dgm:prSet presAssocID="{2F035D93-068C-4544-AAB9-0BA32171C6A9}" presName="linear" presStyleCnt="0">
        <dgm:presLayoutVars>
          <dgm:dir/>
          <dgm:animLvl val="lvl"/>
          <dgm:resizeHandles val="exact"/>
        </dgm:presLayoutVars>
      </dgm:prSet>
      <dgm:spPr/>
    </dgm:pt>
    <dgm:pt modelId="{7E3A06B3-8FBC-4151-A271-3DA17DBD5CE6}" type="pres">
      <dgm:prSet presAssocID="{5DBC967D-B364-4F84-BA1F-114F2144C6F9}" presName="parentLin" presStyleCnt="0"/>
      <dgm:spPr/>
    </dgm:pt>
    <dgm:pt modelId="{ABD5CD9F-75C4-4C35-A221-F57BC204524F}" type="pres">
      <dgm:prSet presAssocID="{5DBC967D-B364-4F84-BA1F-114F2144C6F9}" presName="parentLeftMargin" presStyleLbl="node1" presStyleIdx="0" presStyleCnt="2"/>
      <dgm:spPr/>
    </dgm:pt>
    <dgm:pt modelId="{94155B49-2DA9-4A99-A23D-A3D5A7AD35F5}" type="pres">
      <dgm:prSet presAssocID="{5DBC967D-B364-4F84-BA1F-114F2144C6F9}" presName="parentText" presStyleLbl="node1" presStyleIdx="0" presStyleCnt="2">
        <dgm:presLayoutVars>
          <dgm:chMax val="0"/>
          <dgm:bulletEnabled val="1"/>
        </dgm:presLayoutVars>
      </dgm:prSet>
      <dgm:spPr/>
    </dgm:pt>
    <dgm:pt modelId="{25CF03A0-7384-4CA2-BB42-9DBCDCCFB39D}" type="pres">
      <dgm:prSet presAssocID="{5DBC967D-B364-4F84-BA1F-114F2144C6F9}" presName="negativeSpace" presStyleCnt="0"/>
      <dgm:spPr/>
    </dgm:pt>
    <dgm:pt modelId="{5F14BD3F-BF4D-40D5-B76F-C2DF6550D707}" type="pres">
      <dgm:prSet presAssocID="{5DBC967D-B364-4F84-BA1F-114F2144C6F9}" presName="childText" presStyleLbl="conFgAcc1" presStyleIdx="0" presStyleCnt="2">
        <dgm:presLayoutVars>
          <dgm:bulletEnabled val="1"/>
        </dgm:presLayoutVars>
      </dgm:prSet>
      <dgm:spPr/>
    </dgm:pt>
    <dgm:pt modelId="{1C40BE3E-DD4E-4BD3-BF2E-6B04E5EFF243}" type="pres">
      <dgm:prSet presAssocID="{B641C407-E797-448E-9B54-5A8A465A1D68}" presName="spaceBetweenRectangles" presStyleCnt="0"/>
      <dgm:spPr/>
    </dgm:pt>
    <dgm:pt modelId="{7F849674-44AD-400A-B553-69927DB18155}" type="pres">
      <dgm:prSet presAssocID="{4595B5CA-FEFC-45BB-AAA6-9B447E9478AD}" presName="parentLin" presStyleCnt="0"/>
      <dgm:spPr/>
    </dgm:pt>
    <dgm:pt modelId="{9A04A080-8D8B-4436-BD28-C59B4DD5F879}" type="pres">
      <dgm:prSet presAssocID="{4595B5CA-FEFC-45BB-AAA6-9B447E9478AD}" presName="parentLeftMargin" presStyleLbl="node1" presStyleIdx="0" presStyleCnt="2"/>
      <dgm:spPr/>
    </dgm:pt>
    <dgm:pt modelId="{7FDFC874-7254-46E9-94C0-D1FA054B1FB2}" type="pres">
      <dgm:prSet presAssocID="{4595B5CA-FEFC-45BB-AAA6-9B447E9478AD}" presName="parentText" presStyleLbl="node1" presStyleIdx="1" presStyleCnt="2">
        <dgm:presLayoutVars>
          <dgm:chMax val="0"/>
          <dgm:bulletEnabled val="1"/>
        </dgm:presLayoutVars>
      </dgm:prSet>
      <dgm:spPr/>
    </dgm:pt>
    <dgm:pt modelId="{0457FEFD-E16F-440B-AFD1-E0CAFC1A9A4D}" type="pres">
      <dgm:prSet presAssocID="{4595B5CA-FEFC-45BB-AAA6-9B447E9478AD}" presName="negativeSpace" presStyleCnt="0"/>
      <dgm:spPr/>
    </dgm:pt>
    <dgm:pt modelId="{179BCF3B-0DD3-42D7-87CC-E52042CDFBF4}" type="pres">
      <dgm:prSet presAssocID="{4595B5CA-FEFC-45BB-AAA6-9B447E9478AD}" presName="childText" presStyleLbl="conFgAcc1" presStyleIdx="1" presStyleCnt="2">
        <dgm:presLayoutVars>
          <dgm:bulletEnabled val="1"/>
        </dgm:presLayoutVars>
      </dgm:prSet>
      <dgm:spPr/>
    </dgm:pt>
  </dgm:ptLst>
  <dgm:cxnLst>
    <dgm:cxn modelId="{13FCBB07-6D54-42E7-98C5-64C95439F2E3}" srcId="{5DBC967D-B364-4F84-BA1F-114F2144C6F9}" destId="{FB603B3B-C529-40AE-ADB1-6AEDCF95DBAD}" srcOrd="4" destOrd="0" parTransId="{135E490C-FCBA-4A0A-AD49-9F7A4348294B}" sibTransId="{51FEE7F6-67F0-4D07-AA2A-6965E804EFB5}"/>
    <dgm:cxn modelId="{C745E412-8687-43AC-B8AE-90A51CCDF063}" type="presOf" srcId="{2E9C0E95-A9B5-43B8-8AAC-91762ED40FD1}" destId="{5F14BD3F-BF4D-40D5-B76F-C2DF6550D707}" srcOrd="0" destOrd="1" presId="urn:microsoft.com/office/officeart/2005/8/layout/list1"/>
    <dgm:cxn modelId="{8B368617-D587-4881-AE18-91B813EDD498}" type="presOf" srcId="{FB603B3B-C529-40AE-ADB1-6AEDCF95DBAD}" destId="{5F14BD3F-BF4D-40D5-B76F-C2DF6550D707}" srcOrd="0" destOrd="4" presId="urn:microsoft.com/office/officeart/2005/8/layout/list1"/>
    <dgm:cxn modelId="{EDFCCD18-F264-4C16-BA3E-DCCF242A71D8}" type="presOf" srcId="{4595B5CA-FEFC-45BB-AAA6-9B447E9478AD}" destId="{7FDFC874-7254-46E9-94C0-D1FA054B1FB2}" srcOrd="1" destOrd="0" presId="urn:microsoft.com/office/officeart/2005/8/layout/list1"/>
    <dgm:cxn modelId="{89EAA81F-0B49-4959-8A58-6E8BF62C0C38}" srcId="{5DBC967D-B364-4F84-BA1F-114F2144C6F9}" destId="{150925CC-E363-442A-8675-588DA9B72B89}" srcOrd="3" destOrd="0" parTransId="{B29A1A57-2C4B-4DBA-A24F-CF1A5CD4028D}" sibTransId="{ADDF3563-3C8C-46EC-A53D-C4050ACA8B0D}"/>
    <dgm:cxn modelId="{4D616D29-C893-4C24-B5C1-6A61A9949129}" srcId="{5DBC967D-B364-4F84-BA1F-114F2144C6F9}" destId="{03864691-89C4-4223-A577-974B5BDB595E}" srcOrd="2" destOrd="0" parTransId="{28DA4674-6A4E-48AB-A247-400B1F3E40FF}" sibTransId="{0F798D22-F199-4863-A0F9-C8433E6CB911}"/>
    <dgm:cxn modelId="{C4F1CF65-9337-4F3D-92E1-164C5E25F211}" srcId="{4595B5CA-FEFC-45BB-AAA6-9B447E9478AD}" destId="{D9897402-F1CC-440C-9AB2-E9770D2BE024}" srcOrd="0" destOrd="0" parTransId="{3E2FF3E4-2397-4053-A968-D57276E67C24}" sibTransId="{D25F0A39-6911-41FC-80B6-DF9A3E631571}"/>
    <dgm:cxn modelId="{28E91B4F-7930-4548-9242-5523639E5085}" type="presOf" srcId="{BCD516B9-3A14-401B-82DC-CB803D98A465}" destId="{5F14BD3F-BF4D-40D5-B76F-C2DF6550D707}" srcOrd="0" destOrd="0" presId="urn:microsoft.com/office/officeart/2005/8/layout/list1"/>
    <dgm:cxn modelId="{F3026371-A7AC-4A91-B339-25FAD75DA4D7}" type="presOf" srcId="{150925CC-E363-442A-8675-588DA9B72B89}" destId="{5F14BD3F-BF4D-40D5-B76F-C2DF6550D707}" srcOrd="0" destOrd="3" presId="urn:microsoft.com/office/officeart/2005/8/layout/list1"/>
    <dgm:cxn modelId="{2D58FC57-1B1B-4727-BA5F-4DCFD8F54263}" srcId="{2F035D93-068C-4544-AAB9-0BA32171C6A9}" destId="{5DBC967D-B364-4F84-BA1F-114F2144C6F9}" srcOrd="0" destOrd="0" parTransId="{6ABB089F-F185-4425-9682-45EAAB9965F8}" sibTransId="{B641C407-E797-448E-9B54-5A8A465A1D68}"/>
    <dgm:cxn modelId="{44F01F7F-DC1A-44E0-B5D2-2A87580EA025}" srcId="{5DBC967D-B364-4F84-BA1F-114F2144C6F9}" destId="{BCD516B9-3A14-401B-82DC-CB803D98A465}" srcOrd="0" destOrd="0" parTransId="{4988CFEF-9B38-43EE-A62C-8CB2236CE22D}" sibTransId="{E72C045C-FA64-49A2-A8C2-10966C305FA0}"/>
    <dgm:cxn modelId="{7D1B2293-3137-4E85-8C73-5CA9AC9203A0}" type="presOf" srcId="{D9897402-F1CC-440C-9AB2-E9770D2BE024}" destId="{179BCF3B-0DD3-42D7-87CC-E52042CDFBF4}" srcOrd="0" destOrd="0" presId="urn:microsoft.com/office/officeart/2005/8/layout/list1"/>
    <dgm:cxn modelId="{5D4020AA-1DD0-41E6-8487-4175518CB3E4}" type="presOf" srcId="{4595B5CA-FEFC-45BB-AAA6-9B447E9478AD}" destId="{9A04A080-8D8B-4436-BD28-C59B4DD5F879}" srcOrd="0" destOrd="0" presId="urn:microsoft.com/office/officeart/2005/8/layout/list1"/>
    <dgm:cxn modelId="{A05EF2C6-086F-4DDD-8F47-AEC627BA87CB}" srcId="{2F035D93-068C-4544-AAB9-0BA32171C6A9}" destId="{4595B5CA-FEFC-45BB-AAA6-9B447E9478AD}" srcOrd="1" destOrd="0" parTransId="{62FDDE9F-F128-4057-A512-402C9854F5A2}" sibTransId="{8005C296-8C2D-47DB-8161-B53E6334E1E9}"/>
    <dgm:cxn modelId="{0A69A9DA-737B-459E-9546-1B73135FC01B}" srcId="{5DBC967D-B364-4F84-BA1F-114F2144C6F9}" destId="{2E9C0E95-A9B5-43B8-8AAC-91762ED40FD1}" srcOrd="1" destOrd="0" parTransId="{82159CD4-9272-499C-A936-BF4D4853ABE8}" sibTransId="{DEE68D12-7517-4596-A657-6B4314FD603F}"/>
    <dgm:cxn modelId="{B82291EA-9483-48AC-BD64-7B7621616781}" type="presOf" srcId="{2F035D93-068C-4544-AAB9-0BA32171C6A9}" destId="{24609A5A-825F-47AE-B3FF-3FF860A228E9}" srcOrd="0" destOrd="0" presId="urn:microsoft.com/office/officeart/2005/8/layout/list1"/>
    <dgm:cxn modelId="{FA645FED-A259-4DE1-90A8-4E07BB06A2EE}" type="presOf" srcId="{03864691-89C4-4223-A577-974B5BDB595E}" destId="{5F14BD3F-BF4D-40D5-B76F-C2DF6550D707}" srcOrd="0" destOrd="2" presId="urn:microsoft.com/office/officeart/2005/8/layout/list1"/>
    <dgm:cxn modelId="{439065F4-A41A-4D2D-86FE-55C8E3010C90}" type="presOf" srcId="{5DBC967D-B364-4F84-BA1F-114F2144C6F9}" destId="{94155B49-2DA9-4A99-A23D-A3D5A7AD35F5}" srcOrd="1" destOrd="0" presId="urn:microsoft.com/office/officeart/2005/8/layout/list1"/>
    <dgm:cxn modelId="{E93C31FF-DC80-457E-8354-B203BC0367C3}" type="presOf" srcId="{5DBC967D-B364-4F84-BA1F-114F2144C6F9}" destId="{ABD5CD9F-75C4-4C35-A221-F57BC204524F}" srcOrd="0" destOrd="0" presId="urn:microsoft.com/office/officeart/2005/8/layout/list1"/>
    <dgm:cxn modelId="{AFEE9170-D82C-4C75-9F33-5A64D79992CF}" type="presParOf" srcId="{24609A5A-825F-47AE-B3FF-3FF860A228E9}" destId="{7E3A06B3-8FBC-4151-A271-3DA17DBD5CE6}" srcOrd="0" destOrd="0" presId="urn:microsoft.com/office/officeart/2005/8/layout/list1"/>
    <dgm:cxn modelId="{55E1C615-ECDC-4455-8568-52DD27B398C3}" type="presParOf" srcId="{7E3A06B3-8FBC-4151-A271-3DA17DBD5CE6}" destId="{ABD5CD9F-75C4-4C35-A221-F57BC204524F}" srcOrd="0" destOrd="0" presId="urn:microsoft.com/office/officeart/2005/8/layout/list1"/>
    <dgm:cxn modelId="{0E037856-795D-4261-A86C-899022CFE5A1}" type="presParOf" srcId="{7E3A06B3-8FBC-4151-A271-3DA17DBD5CE6}" destId="{94155B49-2DA9-4A99-A23D-A3D5A7AD35F5}" srcOrd="1" destOrd="0" presId="urn:microsoft.com/office/officeart/2005/8/layout/list1"/>
    <dgm:cxn modelId="{BDE9080B-EC23-44B6-ADF6-14A573A86F59}" type="presParOf" srcId="{24609A5A-825F-47AE-B3FF-3FF860A228E9}" destId="{25CF03A0-7384-4CA2-BB42-9DBCDCCFB39D}" srcOrd="1" destOrd="0" presId="urn:microsoft.com/office/officeart/2005/8/layout/list1"/>
    <dgm:cxn modelId="{74D4F8BB-E856-4BE2-817C-71B2EBEC88DB}" type="presParOf" srcId="{24609A5A-825F-47AE-B3FF-3FF860A228E9}" destId="{5F14BD3F-BF4D-40D5-B76F-C2DF6550D707}" srcOrd="2" destOrd="0" presId="urn:microsoft.com/office/officeart/2005/8/layout/list1"/>
    <dgm:cxn modelId="{7C547057-DFB9-4967-B7D8-8A6A419FC825}" type="presParOf" srcId="{24609A5A-825F-47AE-B3FF-3FF860A228E9}" destId="{1C40BE3E-DD4E-4BD3-BF2E-6B04E5EFF243}" srcOrd="3" destOrd="0" presId="urn:microsoft.com/office/officeart/2005/8/layout/list1"/>
    <dgm:cxn modelId="{82236903-26B3-4586-A88B-60E2260A1C3D}" type="presParOf" srcId="{24609A5A-825F-47AE-B3FF-3FF860A228E9}" destId="{7F849674-44AD-400A-B553-69927DB18155}" srcOrd="4" destOrd="0" presId="urn:microsoft.com/office/officeart/2005/8/layout/list1"/>
    <dgm:cxn modelId="{572C1014-8F56-4494-9889-9F2A17E31507}" type="presParOf" srcId="{7F849674-44AD-400A-B553-69927DB18155}" destId="{9A04A080-8D8B-4436-BD28-C59B4DD5F879}" srcOrd="0" destOrd="0" presId="urn:microsoft.com/office/officeart/2005/8/layout/list1"/>
    <dgm:cxn modelId="{71985AB8-02C4-491F-889E-D72CB24B1A81}" type="presParOf" srcId="{7F849674-44AD-400A-B553-69927DB18155}" destId="{7FDFC874-7254-46E9-94C0-D1FA054B1FB2}" srcOrd="1" destOrd="0" presId="urn:microsoft.com/office/officeart/2005/8/layout/list1"/>
    <dgm:cxn modelId="{DDB42007-68D3-4007-AFEB-B5FE0ED4C99B}" type="presParOf" srcId="{24609A5A-825F-47AE-B3FF-3FF860A228E9}" destId="{0457FEFD-E16F-440B-AFD1-E0CAFC1A9A4D}" srcOrd="5" destOrd="0" presId="urn:microsoft.com/office/officeart/2005/8/layout/list1"/>
    <dgm:cxn modelId="{520161C4-B48D-4AD4-B735-C0DF6646DA7D}" type="presParOf" srcId="{24609A5A-825F-47AE-B3FF-3FF860A228E9}" destId="{179BCF3B-0DD3-42D7-87CC-E52042CDFBF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42F4082-132B-4A34-9B8D-469AB311F90C}"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400F079D-FA0C-450C-BBA9-CD2CB6A43CDB}">
      <dgm:prSet custT="1"/>
      <dgm:spPr/>
      <dgm:t>
        <a:bodyPr/>
        <a:lstStyle/>
        <a:p>
          <a:r>
            <a:rPr lang="en-US" sz="2000"/>
            <a:t>You can improve cultural competence by:</a:t>
          </a:r>
        </a:p>
      </dgm:t>
    </dgm:pt>
    <dgm:pt modelId="{F7FDD377-AC50-44D0-AFC6-A304CC777C35}" type="parTrans" cxnId="{5A797ACA-98C9-4199-AB15-E3FB9BE15B7F}">
      <dgm:prSet/>
      <dgm:spPr/>
      <dgm:t>
        <a:bodyPr/>
        <a:lstStyle/>
        <a:p>
          <a:endParaRPr lang="en-US" sz="2000"/>
        </a:p>
      </dgm:t>
    </dgm:pt>
    <dgm:pt modelId="{0C7519CA-87C4-461A-9E9D-DD217706EB5E}" type="sibTrans" cxnId="{5A797ACA-98C9-4199-AB15-E3FB9BE15B7F}">
      <dgm:prSet/>
      <dgm:spPr/>
      <dgm:t>
        <a:bodyPr/>
        <a:lstStyle/>
        <a:p>
          <a:endParaRPr lang="en-US" sz="2000"/>
        </a:p>
      </dgm:t>
    </dgm:pt>
    <dgm:pt modelId="{8AEE4509-D070-41E7-B011-C5918456925F}">
      <dgm:prSet custT="1"/>
      <dgm:spPr/>
      <dgm:t>
        <a:bodyPr/>
        <a:lstStyle/>
        <a:p>
          <a:r>
            <a:rPr lang="en-US" sz="2000"/>
            <a:t>Listening, respectfully being inquisitive to better understand differences and hearing this from people of all different backgrounds</a:t>
          </a:r>
        </a:p>
      </dgm:t>
    </dgm:pt>
    <dgm:pt modelId="{EC9EEF53-3C9E-480C-8C78-2F36D3E76C8B}" type="parTrans" cxnId="{95BC0B62-DF30-40B3-8CD4-659EA276D422}">
      <dgm:prSet/>
      <dgm:spPr/>
      <dgm:t>
        <a:bodyPr/>
        <a:lstStyle/>
        <a:p>
          <a:endParaRPr lang="en-US" sz="2000"/>
        </a:p>
      </dgm:t>
    </dgm:pt>
    <dgm:pt modelId="{E353802C-A947-4381-856E-7DFC7F179C27}" type="sibTrans" cxnId="{95BC0B62-DF30-40B3-8CD4-659EA276D422}">
      <dgm:prSet/>
      <dgm:spPr/>
      <dgm:t>
        <a:bodyPr/>
        <a:lstStyle/>
        <a:p>
          <a:endParaRPr lang="en-US" sz="2000"/>
        </a:p>
      </dgm:t>
    </dgm:pt>
    <dgm:pt modelId="{9D84D448-E2E1-42F7-93A6-2DD6FEE659E5}">
      <dgm:prSet custT="1"/>
      <dgm:spPr/>
      <dgm:t>
        <a:bodyPr/>
        <a:lstStyle/>
        <a:p>
          <a:r>
            <a:rPr lang="en-US" sz="2000"/>
            <a:t>Regularly attending trainings, workshops and continuing education related to cultural competency</a:t>
          </a:r>
        </a:p>
      </dgm:t>
    </dgm:pt>
    <dgm:pt modelId="{0B62A091-3CFD-4380-AB2E-BEEB8C075A73}" type="parTrans" cxnId="{1639CBF7-A149-4EFA-986F-718A3DBEDF9E}">
      <dgm:prSet/>
      <dgm:spPr/>
      <dgm:t>
        <a:bodyPr/>
        <a:lstStyle/>
        <a:p>
          <a:endParaRPr lang="en-US" sz="2000"/>
        </a:p>
      </dgm:t>
    </dgm:pt>
    <dgm:pt modelId="{1E8901F3-240A-4641-B972-C9709042C96E}" type="sibTrans" cxnId="{1639CBF7-A149-4EFA-986F-718A3DBEDF9E}">
      <dgm:prSet/>
      <dgm:spPr/>
      <dgm:t>
        <a:bodyPr/>
        <a:lstStyle/>
        <a:p>
          <a:endParaRPr lang="en-US" sz="2000"/>
        </a:p>
      </dgm:t>
    </dgm:pt>
    <dgm:pt modelId="{B4D23105-8606-456D-8935-B8016CDAF23F}">
      <dgm:prSet custT="1"/>
      <dgm:spPr/>
      <dgm:t>
        <a:bodyPr/>
        <a:lstStyle/>
        <a:p>
          <a:r>
            <a:rPr lang="en-US" sz="2000"/>
            <a:t>Resources to help enhance cultural competency:</a:t>
          </a:r>
        </a:p>
      </dgm:t>
    </dgm:pt>
    <dgm:pt modelId="{413D8DF7-EE8C-455B-B468-A38D03E8435A}" type="parTrans" cxnId="{5BF9DACE-2668-4D82-BBA6-41B188BE0299}">
      <dgm:prSet/>
      <dgm:spPr/>
      <dgm:t>
        <a:bodyPr/>
        <a:lstStyle/>
        <a:p>
          <a:endParaRPr lang="en-US" sz="2000"/>
        </a:p>
      </dgm:t>
    </dgm:pt>
    <dgm:pt modelId="{C08CB46F-8CD0-4604-8C19-2A5782858882}" type="sibTrans" cxnId="{5BF9DACE-2668-4D82-BBA6-41B188BE0299}">
      <dgm:prSet/>
      <dgm:spPr/>
      <dgm:t>
        <a:bodyPr/>
        <a:lstStyle/>
        <a:p>
          <a:endParaRPr lang="en-US" sz="2000"/>
        </a:p>
      </dgm:t>
    </dgm:pt>
    <dgm:pt modelId="{4F9520EF-7C3B-441C-B2B8-C2E8C5FFD743}">
      <dgm:prSet custT="1"/>
      <dgm:spPr/>
      <dgm:t>
        <a:bodyPr/>
        <a:lstStyle/>
        <a:p>
          <a:r>
            <a:rPr lang="en-US" sz="2000">
              <a:hlinkClick xmlns:r="http://schemas.openxmlformats.org/officeDocument/2006/relationships" r:id="rId1"/>
            </a:rPr>
            <a:t>https://nhchc.org/clinical-practice/homeless-services/ethical-and-cultural-issues/cultural-competency/</a:t>
          </a:r>
          <a:r>
            <a:rPr lang="en-US" sz="2000"/>
            <a:t> </a:t>
          </a:r>
        </a:p>
      </dgm:t>
    </dgm:pt>
    <dgm:pt modelId="{FC1565D6-3E0B-4C5A-960D-2987AB9A4002}" type="parTrans" cxnId="{B8A3833A-CFA3-4510-A1DF-0E260878F702}">
      <dgm:prSet/>
      <dgm:spPr/>
      <dgm:t>
        <a:bodyPr/>
        <a:lstStyle/>
        <a:p>
          <a:endParaRPr lang="en-US" sz="2000"/>
        </a:p>
      </dgm:t>
    </dgm:pt>
    <dgm:pt modelId="{D3D18BBA-A0EB-4F39-9FE0-5B7A7D1BA65B}" type="sibTrans" cxnId="{B8A3833A-CFA3-4510-A1DF-0E260878F702}">
      <dgm:prSet/>
      <dgm:spPr/>
      <dgm:t>
        <a:bodyPr/>
        <a:lstStyle/>
        <a:p>
          <a:endParaRPr lang="en-US" sz="2000"/>
        </a:p>
      </dgm:t>
    </dgm:pt>
    <dgm:pt modelId="{BB50321B-1E7A-4EE6-81DC-7DAB015F7A71}">
      <dgm:prSet custT="1"/>
      <dgm:spPr/>
      <dgm:t>
        <a:bodyPr/>
        <a:lstStyle/>
        <a:p>
          <a:r>
            <a:rPr lang="en-US" sz="2000">
              <a:hlinkClick xmlns:r="http://schemas.openxmlformats.org/officeDocument/2006/relationships" r:id="rId2"/>
            </a:rPr>
            <a:t>https://files.hudexchange.info/resources/documents/CE-Equity-Cultural-Humility-101.pdf</a:t>
          </a:r>
          <a:r>
            <a:rPr lang="en-US" sz="2000"/>
            <a:t> </a:t>
          </a:r>
        </a:p>
      </dgm:t>
    </dgm:pt>
    <dgm:pt modelId="{F8A556F0-8F62-4C88-8486-2DCAFDBB6674}" type="parTrans" cxnId="{57C0E823-E7C9-41E8-A6B4-3E07FB8B86FC}">
      <dgm:prSet/>
      <dgm:spPr/>
      <dgm:t>
        <a:bodyPr/>
        <a:lstStyle/>
        <a:p>
          <a:endParaRPr lang="en-US" sz="2000"/>
        </a:p>
      </dgm:t>
    </dgm:pt>
    <dgm:pt modelId="{5F008E66-E856-4360-813A-E5AA0B889695}" type="sibTrans" cxnId="{57C0E823-E7C9-41E8-A6B4-3E07FB8B86FC}">
      <dgm:prSet/>
      <dgm:spPr/>
      <dgm:t>
        <a:bodyPr/>
        <a:lstStyle/>
        <a:p>
          <a:endParaRPr lang="en-US" sz="2000"/>
        </a:p>
      </dgm:t>
    </dgm:pt>
    <dgm:pt modelId="{D00CB732-87E8-436D-8318-0965C8818981}" type="pres">
      <dgm:prSet presAssocID="{642F4082-132B-4A34-9B8D-469AB311F90C}" presName="linear" presStyleCnt="0">
        <dgm:presLayoutVars>
          <dgm:dir/>
          <dgm:animLvl val="lvl"/>
          <dgm:resizeHandles val="exact"/>
        </dgm:presLayoutVars>
      </dgm:prSet>
      <dgm:spPr/>
    </dgm:pt>
    <dgm:pt modelId="{DE9D6AB1-E583-4DDF-BB54-25171244CFCD}" type="pres">
      <dgm:prSet presAssocID="{400F079D-FA0C-450C-BBA9-CD2CB6A43CDB}" presName="parentLin" presStyleCnt="0"/>
      <dgm:spPr/>
    </dgm:pt>
    <dgm:pt modelId="{7F26CB37-AF4B-4E0D-B381-5B27D51E15B1}" type="pres">
      <dgm:prSet presAssocID="{400F079D-FA0C-450C-BBA9-CD2CB6A43CDB}" presName="parentLeftMargin" presStyleLbl="node1" presStyleIdx="0" presStyleCnt="2"/>
      <dgm:spPr/>
    </dgm:pt>
    <dgm:pt modelId="{7E5EBB95-B9A9-4C14-9112-355A0BC2B3F0}" type="pres">
      <dgm:prSet presAssocID="{400F079D-FA0C-450C-BBA9-CD2CB6A43CDB}" presName="parentText" presStyleLbl="node1" presStyleIdx="0" presStyleCnt="2">
        <dgm:presLayoutVars>
          <dgm:chMax val="0"/>
          <dgm:bulletEnabled val="1"/>
        </dgm:presLayoutVars>
      </dgm:prSet>
      <dgm:spPr/>
    </dgm:pt>
    <dgm:pt modelId="{49E05D60-7ABC-42B5-A44B-6FFBB904D7A3}" type="pres">
      <dgm:prSet presAssocID="{400F079D-FA0C-450C-BBA9-CD2CB6A43CDB}" presName="negativeSpace" presStyleCnt="0"/>
      <dgm:spPr/>
    </dgm:pt>
    <dgm:pt modelId="{006B42E2-E70E-4D3F-BB26-782A7B685C5F}" type="pres">
      <dgm:prSet presAssocID="{400F079D-FA0C-450C-BBA9-CD2CB6A43CDB}" presName="childText" presStyleLbl="conFgAcc1" presStyleIdx="0" presStyleCnt="2">
        <dgm:presLayoutVars>
          <dgm:bulletEnabled val="1"/>
        </dgm:presLayoutVars>
      </dgm:prSet>
      <dgm:spPr/>
    </dgm:pt>
    <dgm:pt modelId="{95BFA51D-8A48-458A-BB52-E890F82C1641}" type="pres">
      <dgm:prSet presAssocID="{0C7519CA-87C4-461A-9E9D-DD217706EB5E}" presName="spaceBetweenRectangles" presStyleCnt="0"/>
      <dgm:spPr/>
    </dgm:pt>
    <dgm:pt modelId="{96193149-FA46-4F58-95B6-C982E89982E2}" type="pres">
      <dgm:prSet presAssocID="{B4D23105-8606-456D-8935-B8016CDAF23F}" presName="parentLin" presStyleCnt="0"/>
      <dgm:spPr/>
    </dgm:pt>
    <dgm:pt modelId="{8DF8DE6C-06C8-4B6E-874F-6305AE87DA82}" type="pres">
      <dgm:prSet presAssocID="{B4D23105-8606-456D-8935-B8016CDAF23F}" presName="parentLeftMargin" presStyleLbl="node1" presStyleIdx="0" presStyleCnt="2"/>
      <dgm:spPr/>
    </dgm:pt>
    <dgm:pt modelId="{7C198CE2-CBA9-45E0-95D7-F71F9B71C022}" type="pres">
      <dgm:prSet presAssocID="{B4D23105-8606-456D-8935-B8016CDAF23F}" presName="parentText" presStyleLbl="node1" presStyleIdx="1" presStyleCnt="2">
        <dgm:presLayoutVars>
          <dgm:chMax val="0"/>
          <dgm:bulletEnabled val="1"/>
        </dgm:presLayoutVars>
      </dgm:prSet>
      <dgm:spPr/>
    </dgm:pt>
    <dgm:pt modelId="{10B2E214-4E6C-449C-8B5E-44779904F485}" type="pres">
      <dgm:prSet presAssocID="{B4D23105-8606-456D-8935-B8016CDAF23F}" presName="negativeSpace" presStyleCnt="0"/>
      <dgm:spPr/>
    </dgm:pt>
    <dgm:pt modelId="{86647404-5F10-46D2-9709-40CF6FD7C5FA}" type="pres">
      <dgm:prSet presAssocID="{B4D23105-8606-456D-8935-B8016CDAF23F}" presName="childText" presStyleLbl="conFgAcc1" presStyleIdx="1" presStyleCnt="2">
        <dgm:presLayoutVars>
          <dgm:bulletEnabled val="1"/>
        </dgm:presLayoutVars>
      </dgm:prSet>
      <dgm:spPr/>
    </dgm:pt>
  </dgm:ptLst>
  <dgm:cxnLst>
    <dgm:cxn modelId="{14652A03-E2D7-42FE-9B5A-B90FD77FC387}" type="presOf" srcId="{B4D23105-8606-456D-8935-B8016CDAF23F}" destId="{7C198CE2-CBA9-45E0-95D7-F71F9B71C022}" srcOrd="1" destOrd="0" presId="urn:microsoft.com/office/officeart/2005/8/layout/list1"/>
    <dgm:cxn modelId="{D067CD22-EB18-4E72-9D6C-ABBA26ABE2AD}" type="presOf" srcId="{400F079D-FA0C-450C-BBA9-CD2CB6A43CDB}" destId="{7F26CB37-AF4B-4E0D-B381-5B27D51E15B1}" srcOrd="0" destOrd="0" presId="urn:microsoft.com/office/officeart/2005/8/layout/list1"/>
    <dgm:cxn modelId="{57C0E823-E7C9-41E8-A6B4-3E07FB8B86FC}" srcId="{B4D23105-8606-456D-8935-B8016CDAF23F}" destId="{BB50321B-1E7A-4EE6-81DC-7DAB015F7A71}" srcOrd="1" destOrd="0" parTransId="{F8A556F0-8F62-4C88-8486-2DCAFDBB6674}" sibTransId="{5F008E66-E856-4360-813A-E5AA0B889695}"/>
    <dgm:cxn modelId="{DCD12827-899B-4EBD-A63D-3872FA348CB2}" type="presOf" srcId="{400F079D-FA0C-450C-BBA9-CD2CB6A43CDB}" destId="{7E5EBB95-B9A9-4C14-9112-355A0BC2B3F0}" srcOrd="1" destOrd="0" presId="urn:microsoft.com/office/officeart/2005/8/layout/list1"/>
    <dgm:cxn modelId="{00AB9028-AF5B-4557-B3B9-4823C90D9B51}" type="presOf" srcId="{8AEE4509-D070-41E7-B011-C5918456925F}" destId="{006B42E2-E70E-4D3F-BB26-782A7B685C5F}" srcOrd="0" destOrd="0" presId="urn:microsoft.com/office/officeart/2005/8/layout/list1"/>
    <dgm:cxn modelId="{4CB0C338-21C5-4E30-87E4-E5A25069A9F8}" type="presOf" srcId="{4F9520EF-7C3B-441C-B2B8-C2E8C5FFD743}" destId="{86647404-5F10-46D2-9709-40CF6FD7C5FA}" srcOrd="0" destOrd="0" presId="urn:microsoft.com/office/officeart/2005/8/layout/list1"/>
    <dgm:cxn modelId="{B8A3833A-CFA3-4510-A1DF-0E260878F702}" srcId="{B4D23105-8606-456D-8935-B8016CDAF23F}" destId="{4F9520EF-7C3B-441C-B2B8-C2E8C5FFD743}" srcOrd="0" destOrd="0" parTransId="{FC1565D6-3E0B-4C5A-960D-2987AB9A4002}" sibTransId="{D3D18BBA-A0EB-4F39-9FE0-5B7A7D1BA65B}"/>
    <dgm:cxn modelId="{95BC0B62-DF30-40B3-8CD4-659EA276D422}" srcId="{400F079D-FA0C-450C-BBA9-CD2CB6A43CDB}" destId="{8AEE4509-D070-41E7-B011-C5918456925F}" srcOrd="0" destOrd="0" parTransId="{EC9EEF53-3C9E-480C-8C78-2F36D3E76C8B}" sibTransId="{E353802C-A947-4381-856E-7DFC7F179C27}"/>
    <dgm:cxn modelId="{5A797ACA-98C9-4199-AB15-E3FB9BE15B7F}" srcId="{642F4082-132B-4A34-9B8D-469AB311F90C}" destId="{400F079D-FA0C-450C-BBA9-CD2CB6A43CDB}" srcOrd="0" destOrd="0" parTransId="{F7FDD377-AC50-44D0-AFC6-A304CC777C35}" sibTransId="{0C7519CA-87C4-461A-9E9D-DD217706EB5E}"/>
    <dgm:cxn modelId="{5BF9DACE-2668-4D82-BBA6-41B188BE0299}" srcId="{642F4082-132B-4A34-9B8D-469AB311F90C}" destId="{B4D23105-8606-456D-8935-B8016CDAF23F}" srcOrd="1" destOrd="0" parTransId="{413D8DF7-EE8C-455B-B468-A38D03E8435A}" sibTransId="{C08CB46F-8CD0-4604-8C19-2A5782858882}"/>
    <dgm:cxn modelId="{41F601D0-5CEF-4BD5-91D1-6522F1E6FE21}" type="presOf" srcId="{B4D23105-8606-456D-8935-B8016CDAF23F}" destId="{8DF8DE6C-06C8-4B6E-874F-6305AE87DA82}" srcOrd="0" destOrd="0" presId="urn:microsoft.com/office/officeart/2005/8/layout/list1"/>
    <dgm:cxn modelId="{1D18A9D7-BE47-4176-B4A0-873F9A0D95E2}" type="presOf" srcId="{9D84D448-E2E1-42F7-93A6-2DD6FEE659E5}" destId="{006B42E2-E70E-4D3F-BB26-782A7B685C5F}" srcOrd="0" destOrd="1" presId="urn:microsoft.com/office/officeart/2005/8/layout/list1"/>
    <dgm:cxn modelId="{0E0AAFE7-8235-44EA-B9B1-6EA6F29101D3}" type="presOf" srcId="{BB50321B-1E7A-4EE6-81DC-7DAB015F7A71}" destId="{86647404-5F10-46D2-9709-40CF6FD7C5FA}" srcOrd="0" destOrd="1" presId="urn:microsoft.com/office/officeart/2005/8/layout/list1"/>
    <dgm:cxn modelId="{21EB08EE-E946-46EC-B1FB-0251F0159220}" type="presOf" srcId="{642F4082-132B-4A34-9B8D-469AB311F90C}" destId="{D00CB732-87E8-436D-8318-0965C8818981}" srcOrd="0" destOrd="0" presId="urn:microsoft.com/office/officeart/2005/8/layout/list1"/>
    <dgm:cxn modelId="{1639CBF7-A149-4EFA-986F-718A3DBEDF9E}" srcId="{400F079D-FA0C-450C-BBA9-CD2CB6A43CDB}" destId="{9D84D448-E2E1-42F7-93A6-2DD6FEE659E5}" srcOrd="1" destOrd="0" parTransId="{0B62A091-3CFD-4380-AB2E-BEEB8C075A73}" sibTransId="{1E8901F3-240A-4641-B972-C9709042C96E}"/>
    <dgm:cxn modelId="{1C867453-076B-42E4-8AA4-EFF4CD5EBFC0}" type="presParOf" srcId="{D00CB732-87E8-436D-8318-0965C8818981}" destId="{DE9D6AB1-E583-4DDF-BB54-25171244CFCD}" srcOrd="0" destOrd="0" presId="urn:microsoft.com/office/officeart/2005/8/layout/list1"/>
    <dgm:cxn modelId="{94439588-69C7-40DC-A4ED-8C2C7EDF76CD}" type="presParOf" srcId="{DE9D6AB1-E583-4DDF-BB54-25171244CFCD}" destId="{7F26CB37-AF4B-4E0D-B381-5B27D51E15B1}" srcOrd="0" destOrd="0" presId="urn:microsoft.com/office/officeart/2005/8/layout/list1"/>
    <dgm:cxn modelId="{A192FBE4-1A8F-40D2-AC27-6D8E8D57CD0E}" type="presParOf" srcId="{DE9D6AB1-E583-4DDF-BB54-25171244CFCD}" destId="{7E5EBB95-B9A9-4C14-9112-355A0BC2B3F0}" srcOrd="1" destOrd="0" presId="urn:microsoft.com/office/officeart/2005/8/layout/list1"/>
    <dgm:cxn modelId="{2BFA1FF9-5CF2-4A7D-B831-16E7FE964E98}" type="presParOf" srcId="{D00CB732-87E8-436D-8318-0965C8818981}" destId="{49E05D60-7ABC-42B5-A44B-6FFBB904D7A3}" srcOrd="1" destOrd="0" presId="urn:microsoft.com/office/officeart/2005/8/layout/list1"/>
    <dgm:cxn modelId="{6F5E8C12-4AAB-46D8-AD4B-3B8A2E6BF28E}" type="presParOf" srcId="{D00CB732-87E8-436D-8318-0965C8818981}" destId="{006B42E2-E70E-4D3F-BB26-782A7B685C5F}" srcOrd="2" destOrd="0" presId="urn:microsoft.com/office/officeart/2005/8/layout/list1"/>
    <dgm:cxn modelId="{93A7EB05-BD8A-4690-8E6D-58888DBE9344}" type="presParOf" srcId="{D00CB732-87E8-436D-8318-0965C8818981}" destId="{95BFA51D-8A48-458A-BB52-E890F82C1641}" srcOrd="3" destOrd="0" presId="urn:microsoft.com/office/officeart/2005/8/layout/list1"/>
    <dgm:cxn modelId="{5989D970-63DA-4E71-8D2F-817D37B7F6B3}" type="presParOf" srcId="{D00CB732-87E8-436D-8318-0965C8818981}" destId="{96193149-FA46-4F58-95B6-C982E89982E2}" srcOrd="4" destOrd="0" presId="urn:microsoft.com/office/officeart/2005/8/layout/list1"/>
    <dgm:cxn modelId="{5AD9E96D-4140-4E16-93BB-93D9E10481B9}" type="presParOf" srcId="{96193149-FA46-4F58-95B6-C982E89982E2}" destId="{8DF8DE6C-06C8-4B6E-874F-6305AE87DA82}" srcOrd="0" destOrd="0" presId="urn:microsoft.com/office/officeart/2005/8/layout/list1"/>
    <dgm:cxn modelId="{DAE37CB6-0A32-449A-8EEC-1336E37B2DBB}" type="presParOf" srcId="{96193149-FA46-4F58-95B6-C982E89982E2}" destId="{7C198CE2-CBA9-45E0-95D7-F71F9B71C022}" srcOrd="1" destOrd="0" presId="urn:microsoft.com/office/officeart/2005/8/layout/list1"/>
    <dgm:cxn modelId="{F3E95B17-B018-411A-94CA-B730CE1DBBF1}" type="presParOf" srcId="{D00CB732-87E8-436D-8318-0965C8818981}" destId="{10B2E214-4E6C-449C-8B5E-44779904F485}" srcOrd="5" destOrd="0" presId="urn:microsoft.com/office/officeart/2005/8/layout/list1"/>
    <dgm:cxn modelId="{F9640ECC-D721-4B44-B0B5-3DD6EEB36020}" type="presParOf" srcId="{D00CB732-87E8-436D-8318-0965C8818981}" destId="{86647404-5F10-46D2-9709-40CF6FD7C5F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E28B95E-8E28-4DE5-91F3-5B5E621DDE38}"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8AA1B8EF-9E10-4804-B1A1-9E7146692B83}">
      <dgm:prSet/>
      <dgm:spPr/>
      <dgm:t>
        <a:bodyPr/>
        <a:lstStyle/>
        <a:p>
          <a:r>
            <a:rPr lang="en-US"/>
            <a:t>Client right to self determination and autonomy</a:t>
          </a:r>
        </a:p>
      </dgm:t>
    </dgm:pt>
    <dgm:pt modelId="{BFB89297-6C2D-46FF-A3CB-0F64A5260E84}" type="parTrans" cxnId="{6D8831D1-D853-4F23-9615-946B695BEA57}">
      <dgm:prSet/>
      <dgm:spPr/>
      <dgm:t>
        <a:bodyPr/>
        <a:lstStyle/>
        <a:p>
          <a:endParaRPr lang="en-US"/>
        </a:p>
      </dgm:t>
    </dgm:pt>
    <dgm:pt modelId="{EC30C3E6-379B-4948-BE79-52EB408B7BA0}" type="sibTrans" cxnId="{6D8831D1-D853-4F23-9615-946B695BEA57}">
      <dgm:prSet/>
      <dgm:spPr/>
      <dgm:t>
        <a:bodyPr/>
        <a:lstStyle/>
        <a:p>
          <a:endParaRPr lang="en-US"/>
        </a:p>
      </dgm:t>
    </dgm:pt>
    <dgm:pt modelId="{DADFFECF-C8D1-4E01-B31B-7E9DCAF4F5B3}">
      <dgm:prSet/>
      <dgm:spPr/>
      <dgm:t>
        <a:bodyPr/>
        <a:lstStyle/>
        <a:p>
          <a:r>
            <a:rPr lang="en-US"/>
            <a:t>Even if we don’t agree with a decision a client makes, this is their life, and they have the right to make the decisions they do</a:t>
          </a:r>
        </a:p>
      </dgm:t>
    </dgm:pt>
    <dgm:pt modelId="{7E2423F0-E1B9-4987-A7E3-0C2D919A4A55}" type="parTrans" cxnId="{40D33371-7B83-45CD-8DA1-35D52768A4AD}">
      <dgm:prSet/>
      <dgm:spPr/>
      <dgm:t>
        <a:bodyPr/>
        <a:lstStyle/>
        <a:p>
          <a:endParaRPr lang="en-US"/>
        </a:p>
      </dgm:t>
    </dgm:pt>
    <dgm:pt modelId="{30131A45-FBF4-408A-9E5B-09C2E616F0CA}" type="sibTrans" cxnId="{40D33371-7B83-45CD-8DA1-35D52768A4AD}">
      <dgm:prSet/>
      <dgm:spPr/>
      <dgm:t>
        <a:bodyPr/>
        <a:lstStyle/>
        <a:p>
          <a:endParaRPr lang="en-US"/>
        </a:p>
      </dgm:t>
    </dgm:pt>
    <dgm:pt modelId="{36722522-38E4-4649-9C8A-93943B5D0433}">
      <dgm:prSet/>
      <dgm:spPr/>
      <dgm:t>
        <a:bodyPr/>
        <a:lstStyle/>
        <a:p>
          <a:r>
            <a:rPr lang="en-US"/>
            <a:t>Confidentiality- </a:t>
          </a:r>
        </a:p>
      </dgm:t>
    </dgm:pt>
    <dgm:pt modelId="{88EF0C5E-FE17-498D-A62B-AC9CEE761A9D}" type="parTrans" cxnId="{B72BF298-806A-40EF-8199-234DCC06805C}">
      <dgm:prSet/>
      <dgm:spPr/>
      <dgm:t>
        <a:bodyPr/>
        <a:lstStyle/>
        <a:p>
          <a:endParaRPr lang="en-US"/>
        </a:p>
      </dgm:t>
    </dgm:pt>
    <dgm:pt modelId="{CB0582F4-78C6-4FB5-9378-0305D9D051A7}" type="sibTrans" cxnId="{B72BF298-806A-40EF-8199-234DCC06805C}">
      <dgm:prSet/>
      <dgm:spPr/>
      <dgm:t>
        <a:bodyPr/>
        <a:lstStyle/>
        <a:p>
          <a:endParaRPr lang="en-US"/>
        </a:p>
      </dgm:t>
    </dgm:pt>
    <dgm:pt modelId="{3FCDC25B-4C55-4D55-A8CE-87926B5881FF}">
      <dgm:prSet/>
      <dgm:spPr/>
      <dgm:t>
        <a:bodyPr/>
        <a:lstStyle/>
        <a:p>
          <a:r>
            <a:rPr lang="en-US"/>
            <a:t>Protecting client information</a:t>
          </a:r>
        </a:p>
      </dgm:t>
    </dgm:pt>
    <dgm:pt modelId="{7C14B6AF-6374-42F3-970D-8ED055F08018}" type="parTrans" cxnId="{2252A804-CE91-4F89-B033-1AD25DE2BAB3}">
      <dgm:prSet/>
      <dgm:spPr/>
      <dgm:t>
        <a:bodyPr/>
        <a:lstStyle/>
        <a:p>
          <a:endParaRPr lang="en-US"/>
        </a:p>
      </dgm:t>
    </dgm:pt>
    <dgm:pt modelId="{929D746E-4826-4A26-A360-649DD0618077}" type="sibTrans" cxnId="{2252A804-CE91-4F89-B033-1AD25DE2BAB3}">
      <dgm:prSet/>
      <dgm:spPr/>
      <dgm:t>
        <a:bodyPr/>
        <a:lstStyle/>
        <a:p>
          <a:endParaRPr lang="en-US"/>
        </a:p>
      </dgm:t>
    </dgm:pt>
    <dgm:pt modelId="{8A3EF148-F641-47ED-9DDF-5AC471FFF79A}">
      <dgm:prSet/>
      <dgm:spPr/>
      <dgm:t>
        <a:bodyPr/>
        <a:lstStyle/>
        <a:p>
          <a:r>
            <a:rPr lang="en-US"/>
            <a:t>Gather informed consent for sharing sensitive information</a:t>
          </a:r>
        </a:p>
      </dgm:t>
    </dgm:pt>
    <dgm:pt modelId="{BF091455-1A91-491F-B571-D0DF87752635}" type="parTrans" cxnId="{A1911D1E-106A-4A38-AE9E-F61F917FB2C0}">
      <dgm:prSet/>
      <dgm:spPr/>
      <dgm:t>
        <a:bodyPr/>
        <a:lstStyle/>
        <a:p>
          <a:endParaRPr lang="en-US"/>
        </a:p>
      </dgm:t>
    </dgm:pt>
    <dgm:pt modelId="{EAAE052D-D1B0-4AC3-95A6-5EF1B3752917}" type="sibTrans" cxnId="{A1911D1E-106A-4A38-AE9E-F61F917FB2C0}">
      <dgm:prSet/>
      <dgm:spPr/>
      <dgm:t>
        <a:bodyPr/>
        <a:lstStyle/>
        <a:p>
          <a:endParaRPr lang="en-US"/>
        </a:p>
      </dgm:t>
    </dgm:pt>
    <dgm:pt modelId="{A5AEE0F9-50B4-4B39-98D5-504465E26398}">
      <dgm:prSet/>
      <dgm:spPr/>
      <dgm:t>
        <a:bodyPr/>
        <a:lstStyle/>
        <a:p>
          <a:r>
            <a:rPr lang="en-US"/>
            <a:t>Equitable Service Delivery-</a:t>
          </a:r>
        </a:p>
      </dgm:t>
    </dgm:pt>
    <dgm:pt modelId="{499CA2AF-1351-4381-8F69-E5089FD35C46}" type="parTrans" cxnId="{C521397B-0193-4268-B473-D023DC05A090}">
      <dgm:prSet/>
      <dgm:spPr/>
      <dgm:t>
        <a:bodyPr/>
        <a:lstStyle/>
        <a:p>
          <a:endParaRPr lang="en-US"/>
        </a:p>
      </dgm:t>
    </dgm:pt>
    <dgm:pt modelId="{FFF6C576-BF0E-463E-A319-DD318795F363}" type="sibTrans" cxnId="{C521397B-0193-4268-B473-D023DC05A090}">
      <dgm:prSet/>
      <dgm:spPr/>
      <dgm:t>
        <a:bodyPr/>
        <a:lstStyle/>
        <a:p>
          <a:endParaRPr lang="en-US"/>
        </a:p>
      </dgm:t>
    </dgm:pt>
    <dgm:pt modelId="{BA550AEC-E6BF-42A8-A183-8B96C1CBABC8}">
      <dgm:prSet/>
      <dgm:spPr/>
      <dgm:t>
        <a:bodyPr/>
        <a:lstStyle/>
        <a:p>
          <a:r>
            <a:rPr lang="en-US"/>
            <a:t>Standard of services despite race, sex, gender, sexual orientation, disability, immigration status, etc.</a:t>
          </a:r>
        </a:p>
      </dgm:t>
    </dgm:pt>
    <dgm:pt modelId="{13D52F93-1483-4788-AB7C-A3A72144C75A}" type="parTrans" cxnId="{B2C5DC0E-179B-48E8-AC6E-7E2B51C60DA9}">
      <dgm:prSet/>
      <dgm:spPr/>
      <dgm:t>
        <a:bodyPr/>
        <a:lstStyle/>
        <a:p>
          <a:endParaRPr lang="en-US"/>
        </a:p>
      </dgm:t>
    </dgm:pt>
    <dgm:pt modelId="{91C62C28-AA3D-453A-B91F-3A8602932CC9}" type="sibTrans" cxnId="{B2C5DC0E-179B-48E8-AC6E-7E2B51C60DA9}">
      <dgm:prSet/>
      <dgm:spPr/>
      <dgm:t>
        <a:bodyPr/>
        <a:lstStyle/>
        <a:p>
          <a:endParaRPr lang="en-US"/>
        </a:p>
      </dgm:t>
    </dgm:pt>
    <dgm:pt modelId="{5A0EDFBF-9B50-45CE-A4C8-9ACEBD9D0E9B}">
      <dgm:prSet/>
      <dgm:spPr/>
      <dgm:t>
        <a:bodyPr/>
        <a:lstStyle/>
        <a:p>
          <a:r>
            <a:rPr lang="en-US"/>
            <a:t>Trauma informed care-</a:t>
          </a:r>
        </a:p>
      </dgm:t>
    </dgm:pt>
    <dgm:pt modelId="{BD5C021B-EDB0-457D-9F69-DC8C34CE0888}" type="parTrans" cxnId="{A520B1A8-EFE1-4E18-A5E8-883F33AFE059}">
      <dgm:prSet/>
      <dgm:spPr/>
      <dgm:t>
        <a:bodyPr/>
        <a:lstStyle/>
        <a:p>
          <a:endParaRPr lang="en-US"/>
        </a:p>
      </dgm:t>
    </dgm:pt>
    <dgm:pt modelId="{15C7EFE0-1E2A-48AE-828C-C68264CF4C10}" type="sibTrans" cxnId="{A520B1A8-EFE1-4E18-A5E8-883F33AFE059}">
      <dgm:prSet/>
      <dgm:spPr/>
      <dgm:t>
        <a:bodyPr/>
        <a:lstStyle/>
        <a:p>
          <a:endParaRPr lang="en-US"/>
        </a:p>
      </dgm:t>
    </dgm:pt>
    <dgm:pt modelId="{8511E8BD-EB98-43FB-8EFC-1FD8E1E1E808}">
      <dgm:prSet/>
      <dgm:spPr/>
      <dgm:t>
        <a:bodyPr/>
        <a:lstStyle/>
        <a:p>
          <a:r>
            <a:rPr lang="en-US"/>
            <a:t>Consider that all people that are experiencing homelessness are actively experiencing trauma, and likely have other forms of trauma. </a:t>
          </a:r>
        </a:p>
      </dgm:t>
    </dgm:pt>
    <dgm:pt modelId="{B9EE1EEC-9F11-4665-A9A7-DC60E9253D27}" type="parTrans" cxnId="{343D41D9-B0DD-4A0D-94D0-F506EDBAE301}">
      <dgm:prSet/>
      <dgm:spPr/>
      <dgm:t>
        <a:bodyPr/>
        <a:lstStyle/>
        <a:p>
          <a:endParaRPr lang="en-US"/>
        </a:p>
      </dgm:t>
    </dgm:pt>
    <dgm:pt modelId="{9D9A96AF-0BD9-42E8-8E12-3242EB37E6A4}" type="sibTrans" cxnId="{343D41D9-B0DD-4A0D-94D0-F506EDBAE301}">
      <dgm:prSet/>
      <dgm:spPr/>
      <dgm:t>
        <a:bodyPr/>
        <a:lstStyle/>
        <a:p>
          <a:endParaRPr lang="en-US"/>
        </a:p>
      </dgm:t>
    </dgm:pt>
    <dgm:pt modelId="{3E7C0B20-2864-44DE-8910-2864EC770AE1}" type="pres">
      <dgm:prSet presAssocID="{9E28B95E-8E28-4DE5-91F3-5B5E621DDE38}" presName="Name0" presStyleCnt="0">
        <dgm:presLayoutVars>
          <dgm:dir/>
          <dgm:animLvl val="lvl"/>
          <dgm:resizeHandles val="exact"/>
        </dgm:presLayoutVars>
      </dgm:prSet>
      <dgm:spPr/>
    </dgm:pt>
    <dgm:pt modelId="{69946A3E-63A6-4D76-96E3-25B3350A1C51}" type="pres">
      <dgm:prSet presAssocID="{8AA1B8EF-9E10-4804-B1A1-9E7146692B83}" presName="composite" presStyleCnt="0"/>
      <dgm:spPr/>
    </dgm:pt>
    <dgm:pt modelId="{FD7D299F-A080-4A06-A415-C418938DAD86}" type="pres">
      <dgm:prSet presAssocID="{8AA1B8EF-9E10-4804-B1A1-9E7146692B83}" presName="parTx" presStyleLbl="alignNode1" presStyleIdx="0" presStyleCnt="4">
        <dgm:presLayoutVars>
          <dgm:chMax val="0"/>
          <dgm:chPref val="0"/>
          <dgm:bulletEnabled val="1"/>
        </dgm:presLayoutVars>
      </dgm:prSet>
      <dgm:spPr/>
    </dgm:pt>
    <dgm:pt modelId="{BD120E3C-E59C-4A66-B563-BFB652937FE6}" type="pres">
      <dgm:prSet presAssocID="{8AA1B8EF-9E10-4804-B1A1-9E7146692B83}" presName="desTx" presStyleLbl="alignAccFollowNode1" presStyleIdx="0" presStyleCnt="4">
        <dgm:presLayoutVars>
          <dgm:bulletEnabled val="1"/>
        </dgm:presLayoutVars>
      </dgm:prSet>
      <dgm:spPr/>
    </dgm:pt>
    <dgm:pt modelId="{C2DA2487-5ABF-4AAD-8561-F313742189C7}" type="pres">
      <dgm:prSet presAssocID="{EC30C3E6-379B-4948-BE79-52EB408B7BA0}" presName="space" presStyleCnt="0"/>
      <dgm:spPr/>
    </dgm:pt>
    <dgm:pt modelId="{138D2054-81F5-4BDB-A254-677022BC9998}" type="pres">
      <dgm:prSet presAssocID="{36722522-38E4-4649-9C8A-93943B5D0433}" presName="composite" presStyleCnt="0"/>
      <dgm:spPr/>
    </dgm:pt>
    <dgm:pt modelId="{C8D90F08-FBB1-4E35-9202-B5727EF6831C}" type="pres">
      <dgm:prSet presAssocID="{36722522-38E4-4649-9C8A-93943B5D0433}" presName="parTx" presStyleLbl="alignNode1" presStyleIdx="1" presStyleCnt="4">
        <dgm:presLayoutVars>
          <dgm:chMax val="0"/>
          <dgm:chPref val="0"/>
          <dgm:bulletEnabled val="1"/>
        </dgm:presLayoutVars>
      </dgm:prSet>
      <dgm:spPr/>
    </dgm:pt>
    <dgm:pt modelId="{36FCA7FA-2332-4048-B87C-F8BB694317C3}" type="pres">
      <dgm:prSet presAssocID="{36722522-38E4-4649-9C8A-93943B5D0433}" presName="desTx" presStyleLbl="alignAccFollowNode1" presStyleIdx="1" presStyleCnt="4">
        <dgm:presLayoutVars>
          <dgm:bulletEnabled val="1"/>
        </dgm:presLayoutVars>
      </dgm:prSet>
      <dgm:spPr/>
    </dgm:pt>
    <dgm:pt modelId="{9C33110E-008D-4DFE-AAB8-3101255EB831}" type="pres">
      <dgm:prSet presAssocID="{CB0582F4-78C6-4FB5-9378-0305D9D051A7}" presName="space" presStyleCnt="0"/>
      <dgm:spPr/>
    </dgm:pt>
    <dgm:pt modelId="{93DB50C3-D0E8-4402-887D-78424DBDB846}" type="pres">
      <dgm:prSet presAssocID="{A5AEE0F9-50B4-4B39-98D5-504465E26398}" presName="composite" presStyleCnt="0"/>
      <dgm:spPr/>
    </dgm:pt>
    <dgm:pt modelId="{D789F526-17D8-42D1-99BA-B3381A7D267E}" type="pres">
      <dgm:prSet presAssocID="{A5AEE0F9-50B4-4B39-98D5-504465E26398}" presName="parTx" presStyleLbl="alignNode1" presStyleIdx="2" presStyleCnt="4">
        <dgm:presLayoutVars>
          <dgm:chMax val="0"/>
          <dgm:chPref val="0"/>
          <dgm:bulletEnabled val="1"/>
        </dgm:presLayoutVars>
      </dgm:prSet>
      <dgm:spPr/>
    </dgm:pt>
    <dgm:pt modelId="{7A419705-2746-4C30-AAB8-43EDE9255CFE}" type="pres">
      <dgm:prSet presAssocID="{A5AEE0F9-50B4-4B39-98D5-504465E26398}" presName="desTx" presStyleLbl="alignAccFollowNode1" presStyleIdx="2" presStyleCnt="4">
        <dgm:presLayoutVars>
          <dgm:bulletEnabled val="1"/>
        </dgm:presLayoutVars>
      </dgm:prSet>
      <dgm:spPr/>
    </dgm:pt>
    <dgm:pt modelId="{03243708-506B-4C7B-928E-AF312519E030}" type="pres">
      <dgm:prSet presAssocID="{FFF6C576-BF0E-463E-A319-DD318795F363}" presName="space" presStyleCnt="0"/>
      <dgm:spPr/>
    </dgm:pt>
    <dgm:pt modelId="{24FE4D05-582E-4ADD-B4E5-CEFA4F8FBFDA}" type="pres">
      <dgm:prSet presAssocID="{5A0EDFBF-9B50-45CE-A4C8-9ACEBD9D0E9B}" presName="composite" presStyleCnt="0"/>
      <dgm:spPr/>
    </dgm:pt>
    <dgm:pt modelId="{496CE9A2-008D-448D-B691-B2832F970F5C}" type="pres">
      <dgm:prSet presAssocID="{5A0EDFBF-9B50-45CE-A4C8-9ACEBD9D0E9B}" presName="parTx" presStyleLbl="alignNode1" presStyleIdx="3" presStyleCnt="4">
        <dgm:presLayoutVars>
          <dgm:chMax val="0"/>
          <dgm:chPref val="0"/>
          <dgm:bulletEnabled val="1"/>
        </dgm:presLayoutVars>
      </dgm:prSet>
      <dgm:spPr/>
    </dgm:pt>
    <dgm:pt modelId="{ADE2E5B1-9C14-4634-A703-F8F7C3504772}" type="pres">
      <dgm:prSet presAssocID="{5A0EDFBF-9B50-45CE-A4C8-9ACEBD9D0E9B}" presName="desTx" presStyleLbl="alignAccFollowNode1" presStyleIdx="3" presStyleCnt="4">
        <dgm:presLayoutVars>
          <dgm:bulletEnabled val="1"/>
        </dgm:presLayoutVars>
      </dgm:prSet>
      <dgm:spPr/>
    </dgm:pt>
  </dgm:ptLst>
  <dgm:cxnLst>
    <dgm:cxn modelId="{2252A804-CE91-4F89-B033-1AD25DE2BAB3}" srcId="{36722522-38E4-4649-9C8A-93943B5D0433}" destId="{3FCDC25B-4C55-4D55-A8CE-87926B5881FF}" srcOrd="0" destOrd="0" parTransId="{7C14B6AF-6374-42F3-970D-8ED055F08018}" sibTransId="{929D746E-4826-4A26-A360-649DD0618077}"/>
    <dgm:cxn modelId="{B2C5DC0E-179B-48E8-AC6E-7E2B51C60DA9}" srcId="{A5AEE0F9-50B4-4B39-98D5-504465E26398}" destId="{BA550AEC-E6BF-42A8-A183-8B96C1CBABC8}" srcOrd="0" destOrd="0" parTransId="{13D52F93-1483-4788-AB7C-A3A72144C75A}" sibTransId="{91C62C28-AA3D-453A-B91F-3A8602932CC9}"/>
    <dgm:cxn modelId="{E2381A17-B0C4-401D-B640-943BA1607A14}" type="presOf" srcId="{8A3EF148-F641-47ED-9DDF-5AC471FFF79A}" destId="{36FCA7FA-2332-4048-B87C-F8BB694317C3}" srcOrd="0" destOrd="1" presId="urn:microsoft.com/office/officeart/2005/8/layout/hList1"/>
    <dgm:cxn modelId="{A1911D1E-106A-4A38-AE9E-F61F917FB2C0}" srcId="{36722522-38E4-4649-9C8A-93943B5D0433}" destId="{8A3EF148-F641-47ED-9DDF-5AC471FFF79A}" srcOrd="1" destOrd="0" parTransId="{BF091455-1A91-491F-B571-D0DF87752635}" sibTransId="{EAAE052D-D1B0-4AC3-95A6-5EF1B3752917}"/>
    <dgm:cxn modelId="{1BB9B420-2459-446A-945A-E01B7D02BF05}" type="presOf" srcId="{BA550AEC-E6BF-42A8-A183-8B96C1CBABC8}" destId="{7A419705-2746-4C30-AAB8-43EDE9255CFE}" srcOrd="0" destOrd="0" presId="urn:microsoft.com/office/officeart/2005/8/layout/hList1"/>
    <dgm:cxn modelId="{0B267826-8CB9-4EDC-BEFA-4D29AEC14C8C}" type="presOf" srcId="{9E28B95E-8E28-4DE5-91F3-5B5E621DDE38}" destId="{3E7C0B20-2864-44DE-8910-2864EC770AE1}" srcOrd="0" destOrd="0" presId="urn:microsoft.com/office/officeart/2005/8/layout/hList1"/>
    <dgm:cxn modelId="{72A56729-E53C-4D5E-B99E-6D6DCE62E843}" type="presOf" srcId="{8AA1B8EF-9E10-4804-B1A1-9E7146692B83}" destId="{FD7D299F-A080-4A06-A415-C418938DAD86}" srcOrd="0" destOrd="0" presId="urn:microsoft.com/office/officeart/2005/8/layout/hList1"/>
    <dgm:cxn modelId="{BEC0E938-AD7E-4CE2-A165-B8112A38A152}" type="presOf" srcId="{A5AEE0F9-50B4-4B39-98D5-504465E26398}" destId="{D789F526-17D8-42D1-99BA-B3381A7D267E}" srcOrd="0" destOrd="0" presId="urn:microsoft.com/office/officeart/2005/8/layout/hList1"/>
    <dgm:cxn modelId="{029A1E4E-3B75-471E-83A2-12B16ABF0D6E}" type="presOf" srcId="{3FCDC25B-4C55-4D55-A8CE-87926B5881FF}" destId="{36FCA7FA-2332-4048-B87C-F8BB694317C3}" srcOrd="0" destOrd="0" presId="urn:microsoft.com/office/officeart/2005/8/layout/hList1"/>
    <dgm:cxn modelId="{40D33371-7B83-45CD-8DA1-35D52768A4AD}" srcId="{8AA1B8EF-9E10-4804-B1A1-9E7146692B83}" destId="{DADFFECF-C8D1-4E01-B31B-7E9DCAF4F5B3}" srcOrd="0" destOrd="0" parTransId="{7E2423F0-E1B9-4987-A7E3-0C2D919A4A55}" sibTransId="{30131A45-FBF4-408A-9E5B-09C2E616F0CA}"/>
    <dgm:cxn modelId="{C26B2E74-A4F5-4716-9407-71A9849BABCF}" type="presOf" srcId="{36722522-38E4-4649-9C8A-93943B5D0433}" destId="{C8D90F08-FBB1-4E35-9202-B5727EF6831C}" srcOrd="0" destOrd="0" presId="urn:microsoft.com/office/officeart/2005/8/layout/hList1"/>
    <dgm:cxn modelId="{C521397B-0193-4268-B473-D023DC05A090}" srcId="{9E28B95E-8E28-4DE5-91F3-5B5E621DDE38}" destId="{A5AEE0F9-50B4-4B39-98D5-504465E26398}" srcOrd="2" destOrd="0" parTransId="{499CA2AF-1351-4381-8F69-E5089FD35C46}" sibTransId="{FFF6C576-BF0E-463E-A319-DD318795F363}"/>
    <dgm:cxn modelId="{F3B27B92-68D3-4991-A7CC-5B6BA07AB335}" type="presOf" srcId="{DADFFECF-C8D1-4E01-B31B-7E9DCAF4F5B3}" destId="{BD120E3C-E59C-4A66-B563-BFB652937FE6}" srcOrd="0" destOrd="0" presId="urn:microsoft.com/office/officeart/2005/8/layout/hList1"/>
    <dgm:cxn modelId="{B72BF298-806A-40EF-8199-234DCC06805C}" srcId="{9E28B95E-8E28-4DE5-91F3-5B5E621DDE38}" destId="{36722522-38E4-4649-9C8A-93943B5D0433}" srcOrd="1" destOrd="0" parTransId="{88EF0C5E-FE17-498D-A62B-AC9CEE761A9D}" sibTransId="{CB0582F4-78C6-4FB5-9378-0305D9D051A7}"/>
    <dgm:cxn modelId="{A520B1A8-EFE1-4E18-A5E8-883F33AFE059}" srcId="{9E28B95E-8E28-4DE5-91F3-5B5E621DDE38}" destId="{5A0EDFBF-9B50-45CE-A4C8-9ACEBD9D0E9B}" srcOrd="3" destOrd="0" parTransId="{BD5C021B-EDB0-457D-9F69-DC8C34CE0888}" sibTransId="{15C7EFE0-1E2A-48AE-828C-C68264CF4C10}"/>
    <dgm:cxn modelId="{6D8831D1-D853-4F23-9615-946B695BEA57}" srcId="{9E28B95E-8E28-4DE5-91F3-5B5E621DDE38}" destId="{8AA1B8EF-9E10-4804-B1A1-9E7146692B83}" srcOrd="0" destOrd="0" parTransId="{BFB89297-6C2D-46FF-A3CB-0F64A5260E84}" sibTransId="{EC30C3E6-379B-4948-BE79-52EB408B7BA0}"/>
    <dgm:cxn modelId="{343D41D9-B0DD-4A0D-94D0-F506EDBAE301}" srcId="{5A0EDFBF-9B50-45CE-A4C8-9ACEBD9D0E9B}" destId="{8511E8BD-EB98-43FB-8EFC-1FD8E1E1E808}" srcOrd="0" destOrd="0" parTransId="{B9EE1EEC-9F11-4665-A9A7-DC60E9253D27}" sibTransId="{9D9A96AF-0BD9-42E8-8E12-3242EB37E6A4}"/>
    <dgm:cxn modelId="{667F8EDF-DBC3-4E9C-B178-2F25B7D79070}" type="presOf" srcId="{5A0EDFBF-9B50-45CE-A4C8-9ACEBD9D0E9B}" destId="{496CE9A2-008D-448D-B691-B2832F970F5C}" srcOrd="0" destOrd="0" presId="urn:microsoft.com/office/officeart/2005/8/layout/hList1"/>
    <dgm:cxn modelId="{7A1640E1-A9EF-4C6F-BA14-861CF32A471C}" type="presOf" srcId="{8511E8BD-EB98-43FB-8EFC-1FD8E1E1E808}" destId="{ADE2E5B1-9C14-4634-A703-F8F7C3504772}" srcOrd="0" destOrd="0" presId="urn:microsoft.com/office/officeart/2005/8/layout/hList1"/>
    <dgm:cxn modelId="{51657558-9F76-4164-A449-523DC0930BE4}" type="presParOf" srcId="{3E7C0B20-2864-44DE-8910-2864EC770AE1}" destId="{69946A3E-63A6-4D76-96E3-25B3350A1C51}" srcOrd="0" destOrd="0" presId="urn:microsoft.com/office/officeart/2005/8/layout/hList1"/>
    <dgm:cxn modelId="{827B7923-0625-4804-BF33-2887AAB7E068}" type="presParOf" srcId="{69946A3E-63A6-4D76-96E3-25B3350A1C51}" destId="{FD7D299F-A080-4A06-A415-C418938DAD86}" srcOrd="0" destOrd="0" presId="urn:microsoft.com/office/officeart/2005/8/layout/hList1"/>
    <dgm:cxn modelId="{A08501C9-83D7-4DA6-A9C5-489B9AAA04F5}" type="presParOf" srcId="{69946A3E-63A6-4D76-96E3-25B3350A1C51}" destId="{BD120E3C-E59C-4A66-B563-BFB652937FE6}" srcOrd="1" destOrd="0" presId="urn:microsoft.com/office/officeart/2005/8/layout/hList1"/>
    <dgm:cxn modelId="{AC7806E0-1CD5-43EC-A113-3E867E8C522E}" type="presParOf" srcId="{3E7C0B20-2864-44DE-8910-2864EC770AE1}" destId="{C2DA2487-5ABF-4AAD-8561-F313742189C7}" srcOrd="1" destOrd="0" presId="urn:microsoft.com/office/officeart/2005/8/layout/hList1"/>
    <dgm:cxn modelId="{FB4A7427-454B-4C71-AF93-D6897C0B572A}" type="presParOf" srcId="{3E7C0B20-2864-44DE-8910-2864EC770AE1}" destId="{138D2054-81F5-4BDB-A254-677022BC9998}" srcOrd="2" destOrd="0" presId="urn:microsoft.com/office/officeart/2005/8/layout/hList1"/>
    <dgm:cxn modelId="{8F6068A8-E856-409D-9F9E-A0F09C1E3274}" type="presParOf" srcId="{138D2054-81F5-4BDB-A254-677022BC9998}" destId="{C8D90F08-FBB1-4E35-9202-B5727EF6831C}" srcOrd="0" destOrd="0" presId="urn:microsoft.com/office/officeart/2005/8/layout/hList1"/>
    <dgm:cxn modelId="{CBE4D6DE-4FEA-4C20-A900-4123887B4DE6}" type="presParOf" srcId="{138D2054-81F5-4BDB-A254-677022BC9998}" destId="{36FCA7FA-2332-4048-B87C-F8BB694317C3}" srcOrd="1" destOrd="0" presId="urn:microsoft.com/office/officeart/2005/8/layout/hList1"/>
    <dgm:cxn modelId="{2598A825-20FE-4B05-811C-FD1EBB2B7C82}" type="presParOf" srcId="{3E7C0B20-2864-44DE-8910-2864EC770AE1}" destId="{9C33110E-008D-4DFE-AAB8-3101255EB831}" srcOrd="3" destOrd="0" presId="urn:microsoft.com/office/officeart/2005/8/layout/hList1"/>
    <dgm:cxn modelId="{6DA56F85-12BA-4816-8D32-B9815AC2AB6D}" type="presParOf" srcId="{3E7C0B20-2864-44DE-8910-2864EC770AE1}" destId="{93DB50C3-D0E8-4402-887D-78424DBDB846}" srcOrd="4" destOrd="0" presId="urn:microsoft.com/office/officeart/2005/8/layout/hList1"/>
    <dgm:cxn modelId="{B7A60BD7-B1FA-44DB-AC25-80B657A001CC}" type="presParOf" srcId="{93DB50C3-D0E8-4402-887D-78424DBDB846}" destId="{D789F526-17D8-42D1-99BA-B3381A7D267E}" srcOrd="0" destOrd="0" presId="urn:microsoft.com/office/officeart/2005/8/layout/hList1"/>
    <dgm:cxn modelId="{D55378D2-964E-47D4-B0E5-343588009490}" type="presParOf" srcId="{93DB50C3-D0E8-4402-887D-78424DBDB846}" destId="{7A419705-2746-4C30-AAB8-43EDE9255CFE}" srcOrd="1" destOrd="0" presId="urn:microsoft.com/office/officeart/2005/8/layout/hList1"/>
    <dgm:cxn modelId="{61FE8CCD-AE19-4CE6-AB5E-ADE70DB878DE}" type="presParOf" srcId="{3E7C0B20-2864-44DE-8910-2864EC770AE1}" destId="{03243708-506B-4C7B-928E-AF312519E030}" srcOrd="5" destOrd="0" presId="urn:microsoft.com/office/officeart/2005/8/layout/hList1"/>
    <dgm:cxn modelId="{7E14317B-1703-40F6-9506-AE6F868CFE1E}" type="presParOf" srcId="{3E7C0B20-2864-44DE-8910-2864EC770AE1}" destId="{24FE4D05-582E-4ADD-B4E5-CEFA4F8FBFDA}" srcOrd="6" destOrd="0" presId="urn:microsoft.com/office/officeart/2005/8/layout/hList1"/>
    <dgm:cxn modelId="{B839A63B-C9FD-41EB-80EF-1BF183666BFA}" type="presParOf" srcId="{24FE4D05-582E-4ADD-B4E5-CEFA4F8FBFDA}" destId="{496CE9A2-008D-448D-B691-B2832F970F5C}" srcOrd="0" destOrd="0" presId="urn:microsoft.com/office/officeart/2005/8/layout/hList1"/>
    <dgm:cxn modelId="{E0B0A7C1-558B-4D57-B8D7-52015691A786}" type="presParOf" srcId="{24FE4D05-582E-4ADD-B4E5-CEFA4F8FBFDA}" destId="{ADE2E5B1-9C14-4634-A703-F8F7C350477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1759401-8149-4123-9679-2EE2DBC4839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4715C5B-973E-4789-9B98-5A83486AEE21}">
      <dgm:prSet/>
      <dgm:spPr/>
      <dgm:t>
        <a:bodyPr/>
        <a:lstStyle/>
        <a:p>
          <a:r>
            <a:rPr lang="en-US" b="1"/>
            <a:t>The intersection of cultural competence and ethical practice ensures clients receive housing support that is both respectful of their identities and aligned with professional standards. Examples include:</a:t>
          </a:r>
        </a:p>
      </dgm:t>
    </dgm:pt>
    <dgm:pt modelId="{B631E929-97FD-4DAB-946E-4D74542B7D5B}" type="parTrans" cxnId="{E19B90BA-2F36-462B-BF90-1F11E681979F}">
      <dgm:prSet/>
      <dgm:spPr/>
      <dgm:t>
        <a:bodyPr/>
        <a:lstStyle/>
        <a:p>
          <a:endParaRPr lang="en-US"/>
        </a:p>
      </dgm:t>
    </dgm:pt>
    <dgm:pt modelId="{A689CA6E-3531-4730-AF05-62EAFA0A8A0D}" type="sibTrans" cxnId="{E19B90BA-2F36-462B-BF90-1F11E681979F}">
      <dgm:prSet/>
      <dgm:spPr/>
      <dgm:t>
        <a:bodyPr/>
        <a:lstStyle/>
        <a:p>
          <a:endParaRPr lang="en-US"/>
        </a:p>
      </dgm:t>
    </dgm:pt>
    <dgm:pt modelId="{60215C91-B023-4449-8008-AD52B8DF7925}">
      <dgm:prSet/>
      <dgm:spPr/>
      <dgm:t>
        <a:bodyPr/>
        <a:lstStyle/>
        <a:p>
          <a:r>
            <a:rPr lang="en-US" b="1"/>
            <a:t>Housing Preferences</a:t>
          </a:r>
          <a:r>
            <a:rPr lang="en-US"/>
            <a:t>: Matching clients with housing that accommodates cultural needs (e.g., proximity to cultural hubs, dietary-specific accommodations).</a:t>
          </a:r>
        </a:p>
      </dgm:t>
    </dgm:pt>
    <dgm:pt modelId="{317F38FF-6EBC-4715-9C80-ACC1E10F8D1D}" type="parTrans" cxnId="{6178229F-6C60-436A-B0BE-A66259FF9075}">
      <dgm:prSet/>
      <dgm:spPr/>
      <dgm:t>
        <a:bodyPr/>
        <a:lstStyle/>
        <a:p>
          <a:endParaRPr lang="en-US"/>
        </a:p>
      </dgm:t>
    </dgm:pt>
    <dgm:pt modelId="{532CA859-13B6-4EC0-A85F-FE8300EB82FA}" type="sibTrans" cxnId="{6178229F-6C60-436A-B0BE-A66259FF9075}">
      <dgm:prSet/>
      <dgm:spPr/>
      <dgm:t>
        <a:bodyPr/>
        <a:lstStyle/>
        <a:p>
          <a:endParaRPr lang="en-US"/>
        </a:p>
      </dgm:t>
    </dgm:pt>
    <dgm:pt modelId="{4FFD2C9A-4E14-4181-86D4-0A29579E5444}">
      <dgm:prSet/>
      <dgm:spPr/>
      <dgm:t>
        <a:bodyPr/>
        <a:lstStyle/>
        <a:p>
          <a:endParaRPr lang="en-US"/>
        </a:p>
      </dgm:t>
    </dgm:pt>
    <dgm:pt modelId="{9DDB7D85-696E-4D4E-8D4E-2A75B62381F4}" type="parTrans" cxnId="{68F26FF2-424E-4E57-BB69-B71719F2A5B0}">
      <dgm:prSet/>
      <dgm:spPr/>
      <dgm:t>
        <a:bodyPr/>
        <a:lstStyle/>
        <a:p>
          <a:endParaRPr lang="en-US"/>
        </a:p>
      </dgm:t>
    </dgm:pt>
    <dgm:pt modelId="{27067E47-B4E3-45C5-9024-347EB1380349}" type="sibTrans" cxnId="{68F26FF2-424E-4E57-BB69-B71719F2A5B0}">
      <dgm:prSet/>
      <dgm:spPr/>
      <dgm:t>
        <a:bodyPr/>
        <a:lstStyle/>
        <a:p>
          <a:endParaRPr lang="en-US"/>
        </a:p>
      </dgm:t>
    </dgm:pt>
    <dgm:pt modelId="{57028279-6D33-43EA-9FCA-7E34A8B257DD}">
      <dgm:prSet/>
      <dgm:spPr/>
      <dgm:t>
        <a:bodyPr/>
        <a:lstStyle/>
        <a:p>
          <a:r>
            <a:rPr lang="en-US" b="1"/>
            <a:t>Advocacy</a:t>
          </a:r>
          <a:r>
            <a:rPr lang="en-US"/>
            <a:t>: Supporting clients facing discrimination in housing or accessing services.</a:t>
          </a:r>
        </a:p>
      </dgm:t>
    </dgm:pt>
    <dgm:pt modelId="{3FA3661E-1516-4677-936B-0BC07ADE1635}" type="parTrans" cxnId="{C887E4EA-49AA-4AD9-BAB8-3D3922F8D23F}">
      <dgm:prSet/>
      <dgm:spPr/>
      <dgm:t>
        <a:bodyPr/>
        <a:lstStyle/>
        <a:p>
          <a:endParaRPr lang="en-US"/>
        </a:p>
      </dgm:t>
    </dgm:pt>
    <dgm:pt modelId="{8EB61D5B-3D8A-4688-B947-0149C68D4A2B}" type="sibTrans" cxnId="{C887E4EA-49AA-4AD9-BAB8-3D3922F8D23F}">
      <dgm:prSet/>
      <dgm:spPr/>
      <dgm:t>
        <a:bodyPr/>
        <a:lstStyle/>
        <a:p>
          <a:endParaRPr lang="en-US"/>
        </a:p>
      </dgm:t>
    </dgm:pt>
    <dgm:pt modelId="{6BFC9CB0-4B2D-4A0F-8016-59B7E69F0D95}">
      <dgm:prSet/>
      <dgm:spPr/>
      <dgm:t>
        <a:bodyPr/>
        <a:lstStyle/>
        <a:p>
          <a:r>
            <a:rPr lang="en-US" b="1"/>
            <a:t>Trauma-Informed Services</a:t>
          </a:r>
          <a:r>
            <a:rPr lang="en-US"/>
            <a:t>: Recognizing and addressing historical or systemic trauma that impacts housing stability.</a:t>
          </a:r>
        </a:p>
      </dgm:t>
    </dgm:pt>
    <dgm:pt modelId="{99AF1564-E8E6-4E1D-A941-1E8DFC1149B2}" type="parTrans" cxnId="{D25EE149-EFF5-419C-876A-81A148B4D7D7}">
      <dgm:prSet/>
      <dgm:spPr/>
      <dgm:t>
        <a:bodyPr/>
        <a:lstStyle/>
        <a:p>
          <a:endParaRPr lang="en-US"/>
        </a:p>
      </dgm:t>
    </dgm:pt>
    <dgm:pt modelId="{103503A8-8A77-480A-83E6-A867E56C1F8F}" type="sibTrans" cxnId="{D25EE149-EFF5-419C-876A-81A148B4D7D7}">
      <dgm:prSet/>
      <dgm:spPr/>
      <dgm:t>
        <a:bodyPr/>
        <a:lstStyle/>
        <a:p>
          <a:endParaRPr lang="en-US"/>
        </a:p>
      </dgm:t>
    </dgm:pt>
    <dgm:pt modelId="{EB170AF2-CC91-41E4-9152-EAB32BDFCAC9}" type="pres">
      <dgm:prSet presAssocID="{B1759401-8149-4123-9679-2EE2DBC48397}" presName="linear" presStyleCnt="0">
        <dgm:presLayoutVars>
          <dgm:animLvl val="lvl"/>
          <dgm:resizeHandles val="exact"/>
        </dgm:presLayoutVars>
      </dgm:prSet>
      <dgm:spPr/>
    </dgm:pt>
    <dgm:pt modelId="{7E819BBA-EF6A-4C90-8884-A8D37A30E008}" type="pres">
      <dgm:prSet presAssocID="{B4715C5B-973E-4789-9B98-5A83486AEE21}" presName="parentText" presStyleLbl="node1" presStyleIdx="0" presStyleCnt="4" custScaleY="139258" custLinFactY="10043" custLinFactNeighborX="-110" custLinFactNeighborY="100000">
        <dgm:presLayoutVars>
          <dgm:chMax val="0"/>
          <dgm:bulletEnabled val="1"/>
        </dgm:presLayoutVars>
      </dgm:prSet>
      <dgm:spPr/>
    </dgm:pt>
    <dgm:pt modelId="{E5BDD222-5825-4573-B54C-9444841AC92E}" type="pres">
      <dgm:prSet presAssocID="{A689CA6E-3531-4730-AF05-62EAFA0A8A0D}" presName="spacer" presStyleCnt="0"/>
      <dgm:spPr/>
    </dgm:pt>
    <dgm:pt modelId="{41B3715B-68D1-43D5-9E5F-64E5F7B0D5A2}" type="pres">
      <dgm:prSet presAssocID="{60215C91-B023-4449-8008-AD52B8DF7925}" presName="parentText" presStyleLbl="node1" presStyleIdx="1" presStyleCnt="4" custScaleY="124997" custLinFactNeighborX="-110" custLinFactNeighborY="36724">
        <dgm:presLayoutVars>
          <dgm:chMax val="0"/>
          <dgm:bulletEnabled val="1"/>
        </dgm:presLayoutVars>
      </dgm:prSet>
      <dgm:spPr/>
    </dgm:pt>
    <dgm:pt modelId="{E8A2E5A2-9470-4883-9FB4-FE48325C294F}" type="pres">
      <dgm:prSet presAssocID="{60215C91-B023-4449-8008-AD52B8DF7925}" presName="childText" presStyleLbl="revTx" presStyleIdx="0" presStyleCnt="1">
        <dgm:presLayoutVars>
          <dgm:bulletEnabled val="1"/>
        </dgm:presLayoutVars>
      </dgm:prSet>
      <dgm:spPr/>
    </dgm:pt>
    <dgm:pt modelId="{9D558FB6-A457-496B-91FE-1D3A3D1C52B6}" type="pres">
      <dgm:prSet presAssocID="{57028279-6D33-43EA-9FCA-7E34A8B257DD}" presName="parentText" presStyleLbl="node1" presStyleIdx="2" presStyleCnt="4" custLinFactY="-7162" custLinFactNeighborX="-110" custLinFactNeighborY="-100000">
        <dgm:presLayoutVars>
          <dgm:chMax val="0"/>
          <dgm:bulletEnabled val="1"/>
        </dgm:presLayoutVars>
      </dgm:prSet>
      <dgm:spPr/>
    </dgm:pt>
    <dgm:pt modelId="{A35855C1-4ED0-41A4-A237-EFA4E8904F2E}" type="pres">
      <dgm:prSet presAssocID="{8EB61D5B-3D8A-4688-B947-0149C68D4A2B}" presName="spacer" presStyleCnt="0"/>
      <dgm:spPr/>
    </dgm:pt>
    <dgm:pt modelId="{21254906-3054-480F-B7C2-2D2B54137FBE}" type="pres">
      <dgm:prSet presAssocID="{6BFC9CB0-4B2D-4A0F-8016-59B7E69F0D95}" presName="parentText" presStyleLbl="node1" presStyleIdx="3" presStyleCnt="4" custLinFactY="-11483" custLinFactNeighborX="-110" custLinFactNeighborY="-100000">
        <dgm:presLayoutVars>
          <dgm:chMax val="0"/>
          <dgm:bulletEnabled val="1"/>
        </dgm:presLayoutVars>
      </dgm:prSet>
      <dgm:spPr/>
    </dgm:pt>
  </dgm:ptLst>
  <dgm:cxnLst>
    <dgm:cxn modelId="{225B975B-F0AC-44A4-89B7-D0D351FFFB36}" type="presOf" srcId="{B1759401-8149-4123-9679-2EE2DBC48397}" destId="{EB170AF2-CC91-41E4-9152-EAB32BDFCAC9}" srcOrd="0" destOrd="0" presId="urn:microsoft.com/office/officeart/2005/8/layout/vList2"/>
    <dgm:cxn modelId="{D25EE149-EFF5-419C-876A-81A148B4D7D7}" srcId="{B1759401-8149-4123-9679-2EE2DBC48397}" destId="{6BFC9CB0-4B2D-4A0F-8016-59B7E69F0D95}" srcOrd="3" destOrd="0" parTransId="{99AF1564-E8E6-4E1D-A941-1E8DFC1149B2}" sibTransId="{103503A8-8A77-480A-83E6-A867E56C1F8F}"/>
    <dgm:cxn modelId="{C1F05C50-0A51-47C8-AA67-B8A2E93D347F}" type="presOf" srcId="{60215C91-B023-4449-8008-AD52B8DF7925}" destId="{41B3715B-68D1-43D5-9E5F-64E5F7B0D5A2}" srcOrd="0" destOrd="0" presId="urn:microsoft.com/office/officeart/2005/8/layout/vList2"/>
    <dgm:cxn modelId="{3801A156-2709-4164-84E7-51A66AA45173}" type="presOf" srcId="{B4715C5B-973E-4789-9B98-5A83486AEE21}" destId="{7E819BBA-EF6A-4C90-8884-A8D37A30E008}" srcOrd="0" destOrd="0" presId="urn:microsoft.com/office/officeart/2005/8/layout/vList2"/>
    <dgm:cxn modelId="{6178229F-6C60-436A-B0BE-A66259FF9075}" srcId="{B1759401-8149-4123-9679-2EE2DBC48397}" destId="{60215C91-B023-4449-8008-AD52B8DF7925}" srcOrd="1" destOrd="0" parTransId="{317F38FF-6EBC-4715-9C80-ACC1E10F8D1D}" sibTransId="{532CA859-13B6-4EC0-A85F-FE8300EB82FA}"/>
    <dgm:cxn modelId="{1DFD64A9-D4D4-40CA-85C8-390EC37B5EBC}" type="presOf" srcId="{57028279-6D33-43EA-9FCA-7E34A8B257DD}" destId="{9D558FB6-A457-496B-91FE-1D3A3D1C52B6}" srcOrd="0" destOrd="0" presId="urn:microsoft.com/office/officeart/2005/8/layout/vList2"/>
    <dgm:cxn modelId="{E19B90BA-2F36-462B-BF90-1F11E681979F}" srcId="{B1759401-8149-4123-9679-2EE2DBC48397}" destId="{B4715C5B-973E-4789-9B98-5A83486AEE21}" srcOrd="0" destOrd="0" parTransId="{B631E929-97FD-4DAB-946E-4D74542B7D5B}" sibTransId="{A689CA6E-3531-4730-AF05-62EAFA0A8A0D}"/>
    <dgm:cxn modelId="{4730B8BA-A982-4EE7-987A-69063388C24A}" type="presOf" srcId="{4FFD2C9A-4E14-4181-86D4-0A29579E5444}" destId="{E8A2E5A2-9470-4883-9FB4-FE48325C294F}" srcOrd="0" destOrd="0" presId="urn:microsoft.com/office/officeart/2005/8/layout/vList2"/>
    <dgm:cxn modelId="{349290E7-2A33-4003-969C-085E2B1459A7}" type="presOf" srcId="{6BFC9CB0-4B2D-4A0F-8016-59B7E69F0D95}" destId="{21254906-3054-480F-B7C2-2D2B54137FBE}" srcOrd="0" destOrd="0" presId="urn:microsoft.com/office/officeart/2005/8/layout/vList2"/>
    <dgm:cxn modelId="{C887E4EA-49AA-4AD9-BAB8-3D3922F8D23F}" srcId="{B1759401-8149-4123-9679-2EE2DBC48397}" destId="{57028279-6D33-43EA-9FCA-7E34A8B257DD}" srcOrd="2" destOrd="0" parTransId="{3FA3661E-1516-4677-936B-0BC07ADE1635}" sibTransId="{8EB61D5B-3D8A-4688-B947-0149C68D4A2B}"/>
    <dgm:cxn modelId="{68F26FF2-424E-4E57-BB69-B71719F2A5B0}" srcId="{60215C91-B023-4449-8008-AD52B8DF7925}" destId="{4FFD2C9A-4E14-4181-86D4-0A29579E5444}" srcOrd="0" destOrd="0" parTransId="{9DDB7D85-696E-4D4E-8D4E-2A75B62381F4}" sibTransId="{27067E47-B4E3-45C5-9024-347EB1380349}"/>
    <dgm:cxn modelId="{7D9AB6F8-B47E-4FF7-AF54-8B79A55B62C3}" type="presParOf" srcId="{EB170AF2-CC91-41E4-9152-EAB32BDFCAC9}" destId="{7E819BBA-EF6A-4C90-8884-A8D37A30E008}" srcOrd="0" destOrd="0" presId="urn:microsoft.com/office/officeart/2005/8/layout/vList2"/>
    <dgm:cxn modelId="{6D05A141-D8D7-426D-99C6-70072D890CCD}" type="presParOf" srcId="{EB170AF2-CC91-41E4-9152-EAB32BDFCAC9}" destId="{E5BDD222-5825-4573-B54C-9444841AC92E}" srcOrd="1" destOrd="0" presId="urn:microsoft.com/office/officeart/2005/8/layout/vList2"/>
    <dgm:cxn modelId="{E516F9A9-DFB6-45EA-9177-61075B8D8D7D}" type="presParOf" srcId="{EB170AF2-CC91-41E4-9152-EAB32BDFCAC9}" destId="{41B3715B-68D1-43D5-9E5F-64E5F7B0D5A2}" srcOrd="2" destOrd="0" presId="urn:microsoft.com/office/officeart/2005/8/layout/vList2"/>
    <dgm:cxn modelId="{8C6D539E-0FBB-4E6F-A3CD-642A1866EB1C}" type="presParOf" srcId="{EB170AF2-CC91-41E4-9152-EAB32BDFCAC9}" destId="{E8A2E5A2-9470-4883-9FB4-FE48325C294F}" srcOrd="3" destOrd="0" presId="urn:microsoft.com/office/officeart/2005/8/layout/vList2"/>
    <dgm:cxn modelId="{D83A670C-25B4-420D-A287-78911A810FBB}" type="presParOf" srcId="{EB170AF2-CC91-41E4-9152-EAB32BDFCAC9}" destId="{9D558FB6-A457-496B-91FE-1D3A3D1C52B6}" srcOrd="4" destOrd="0" presId="urn:microsoft.com/office/officeart/2005/8/layout/vList2"/>
    <dgm:cxn modelId="{9686D978-EE18-4EC6-9EF8-7EF1CBBE9293}" type="presParOf" srcId="{EB170AF2-CC91-41E4-9152-EAB32BDFCAC9}" destId="{A35855C1-4ED0-41A4-A237-EFA4E8904F2E}" srcOrd="5" destOrd="0" presId="urn:microsoft.com/office/officeart/2005/8/layout/vList2"/>
    <dgm:cxn modelId="{053CEDFB-D784-47EE-B785-64D868722553}" type="presParOf" srcId="{EB170AF2-CC91-41E4-9152-EAB32BDFCAC9}" destId="{21254906-3054-480F-B7C2-2D2B54137FB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5B0C14D-EA6F-44AD-B57C-B12507F9050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A28CFFE-0448-4D7B-A1D0-17C2344C151C}">
      <dgm:prSet/>
      <dgm:spPr/>
      <dgm:t>
        <a:bodyPr/>
        <a:lstStyle/>
        <a:p>
          <a:r>
            <a:rPr lang="en-US"/>
            <a:t>Keys of successful housing focused case management:</a:t>
          </a:r>
        </a:p>
      </dgm:t>
    </dgm:pt>
    <dgm:pt modelId="{12B73992-C49C-408A-BE1A-05A2285CF32E}" type="parTrans" cxnId="{7495B68E-DE36-4888-9AB2-B30B000C4C45}">
      <dgm:prSet/>
      <dgm:spPr/>
      <dgm:t>
        <a:bodyPr/>
        <a:lstStyle/>
        <a:p>
          <a:endParaRPr lang="en-US"/>
        </a:p>
      </dgm:t>
    </dgm:pt>
    <dgm:pt modelId="{5F4C4D2E-D7CD-4541-87BE-0F9AE8A9B877}" type="sibTrans" cxnId="{7495B68E-DE36-4888-9AB2-B30B000C4C45}">
      <dgm:prSet/>
      <dgm:spPr/>
      <dgm:t>
        <a:bodyPr/>
        <a:lstStyle/>
        <a:p>
          <a:endParaRPr lang="en-US"/>
        </a:p>
      </dgm:t>
    </dgm:pt>
    <dgm:pt modelId="{A89CC58E-CCD2-4AF7-B731-C437F1AC50AB}">
      <dgm:prSet/>
      <dgm:spPr/>
      <dgm:t>
        <a:bodyPr/>
        <a:lstStyle/>
        <a:p>
          <a:r>
            <a:rPr lang="en-US" b="0" i="0" baseline="0"/>
            <a:t>Trauma informed care</a:t>
          </a:r>
          <a:endParaRPr lang="en-US"/>
        </a:p>
      </dgm:t>
    </dgm:pt>
    <dgm:pt modelId="{173C7B7F-4C30-4F5F-B352-E490D0352686}" type="parTrans" cxnId="{B0DC4903-7F99-4713-95CA-15B340F1CDAE}">
      <dgm:prSet/>
      <dgm:spPr/>
      <dgm:t>
        <a:bodyPr/>
        <a:lstStyle/>
        <a:p>
          <a:endParaRPr lang="en-US"/>
        </a:p>
      </dgm:t>
    </dgm:pt>
    <dgm:pt modelId="{3C18D2B0-84AE-4160-A286-FB082DA18DA0}" type="sibTrans" cxnId="{B0DC4903-7F99-4713-95CA-15B340F1CDAE}">
      <dgm:prSet/>
      <dgm:spPr/>
      <dgm:t>
        <a:bodyPr/>
        <a:lstStyle/>
        <a:p>
          <a:endParaRPr lang="en-US"/>
        </a:p>
      </dgm:t>
    </dgm:pt>
    <dgm:pt modelId="{44388EB6-64CD-439D-B72D-AD52176092AE}">
      <dgm:prSet/>
      <dgm:spPr/>
      <dgm:t>
        <a:bodyPr/>
        <a:lstStyle/>
        <a:p>
          <a:r>
            <a:rPr lang="en-US"/>
            <a:t>Person-centered approach</a:t>
          </a:r>
        </a:p>
      </dgm:t>
    </dgm:pt>
    <dgm:pt modelId="{F291980E-1E2E-4BCF-85AE-EB66AE03956A}" type="parTrans" cxnId="{BBD4597D-B9E0-4FE5-A4FD-CA517BB554A6}">
      <dgm:prSet/>
      <dgm:spPr/>
      <dgm:t>
        <a:bodyPr/>
        <a:lstStyle/>
        <a:p>
          <a:endParaRPr lang="en-US"/>
        </a:p>
      </dgm:t>
    </dgm:pt>
    <dgm:pt modelId="{8D8F921B-8115-4420-9991-D9430DEDEB61}" type="sibTrans" cxnId="{BBD4597D-B9E0-4FE5-A4FD-CA517BB554A6}">
      <dgm:prSet/>
      <dgm:spPr/>
      <dgm:t>
        <a:bodyPr/>
        <a:lstStyle/>
        <a:p>
          <a:endParaRPr lang="en-US"/>
        </a:p>
      </dgm:t>
    </dgm:pt>
    <dgm:pt modelId="{38A50F65-50B1-4DFB-8DA1-C36FF119152C}">
      <dgm:prSet/>
      <dgm:spPr/>
      <dgm:t>
        <a:bodyPr/>
        <a:lstStyle/>
        <a:p>
          <a:r>
            <a:rPr lang="en-US" b="0" i="0" baseline="0"/>
            <a:t>Structured and on-going housing service plans</a:t>
          </a:r>
          <a:endParaRPr lang="en-US"/>
        </a:p>
      </dgm:t>
    </dgm:pt>
    <dgm:pt modelId="{062A0D6B-295B-41BA-A273-2444FDF1B2F4}" type="parTrans" cxnId="{431231D0-D4AE-4C6C-8FD5-6CC6E8B65219}">
      <dgm:prSet/>
      <dgm:spPr/>
      <dgm:t>
        <a:bodyPr/>
        <a:lstStyle/>
        <a:p>
          <a:endParaRPr lang="en-US"/>
        </a:p>
      </dgm:t>
    </dgm:pt>
    <dgm:pt modelId="{09285DB1-570F-4C71-84F6-294211F28007}" type="sibTrans" cxnId="{431231D0-D4AE-4C6C-8FD5-6CC6E8B65219}">
      <dgm:prSet/>
      <dgm:spPr/>
      <dgm:t>
        <a:bodyPr/>
        <a:lstStyle/>
        <a:p>
          <a:endParaRPr lang="en-US"/>
        </a:p>
      </dgm:t>
    </dgm:pt>
    <dgm:pt modelId="{B8DFFAF9-9AD0-4242-B791-84B011564A97}">
      <dgm:prSet/>
      <dgm:spPr/>
      <dgm:t>
        <a:bodyPr/>
        <a:lstStyle/>
        <a:p>
          <a:r>
            <a:rPr lang="en-US"/>
            <a:t>Effective communication</a:t>
          </a:r>
        </a:p>
      </dgm:t>
    </dgm:pt>
    <dgm:pt modelId="{1286C619-0519-40E8-83A1-4690C510440B}" type="parTrans" cxnId="{F268E384-1F87-4FE2-BCC6-3B7F4087FD04}">
      <dgm:prSet/>
      <dgm:spPr/>
      <dgm:t>
        <a:bodyPr/>
        <a:lstStyle/>
        <a:p>
          <a:endParaRPr lang="en-US"/>
        </a:p>
      </dgm:t>
    </dgm:pt>
    <dgm:pt modelId="{857DB369-9C23-42F3-B780-9E1C57DA7AE4}" type="sibTrans" cxnId="{F268E384-1F87-4FE2-BCC6-3B7F4087FD04}">
      <dgm:prSet/>
      <dgm:spPr/>
      <dgm:t>
        <a:bodyPr/>
        <a:lstStyle/>
        <a:p>
          <a:endParaRPr lang="en-US"/>
        </a:p>
      </dgm:t>
    </dgm:pt>
    <dgm:pt modelId="{CEFCB044-3608-4C53-93E9-321DDFD44DB5}">
      <dgm:prSet/>
      <dgm:spPr/>
      <dgm:t>
        <a:bodyPr/>
        <a:lstStyle/>
        <a:p>
          <a:r>
            <a:rPr lang="en-US" b="0" i="0" baseline="0"/>
            <a:t>Empowering self-determination and autonomy</a:t>
          </a:r>
          <a:endParaRPr lang="en-US"/>
        </a:p>
      </dgm:t>
    </dgm:pt>
    <dgm:pt modelId="{D0DDCDD2-3FC1-4C4F-AD96-2D58900A4340}" type="parTrans" cxnId="{795C263E-E9E1-4738-A2C7-F9DC00304698}">
      <dgm:prSet/>
      <dgm:spPr/>
      <dgm:t>
        <a:bodyPr/>
        <a:lstStyle/>
        <a:p>
          <a:endParaRPr lang="en-US"/>
        </a:p>
      </dgm:t>
    </dgm:pt>
    <dgm:pt modelId="{F7564453-7540-4C38-87A2-C21A58570C57}" type="sibTrans" cxnId="{795C263E-E9E1-4738-A2C7-F9DC00304698}">
      <dgm:prSet/>
      <dgm:spPr/>
      <dgm:t>
        <a:bodyPr/>
        <a:lstStyle/>
        <a:p>
          <a:endParaRPr lang="en-US"/>
        </a:p>
      </dgm:t>
    </dgm:pt>
    <dgm:pt modelId="{D4D8FFD5-28A1-4A06-B700-D3F477F25F49}">
      <dgm:prSet/>
      <dgm:spPr/>
      <dgm:t>
        <a:bodyPr/>
        <a:lstStyle/>
        <a:p>
          <a:r>
            <a:rPr lang="en-US"/>
            <a:t>Housing first</a:t>
          </a:r>
        </a:p>
      </dgm:t>
    </dgm:pt>
    <dgm:pt modelId="{869A562B-1D34-41BA-9257-26F2AF936C18}" type="parTrans" cxnId="{A5D7227F-BB92-4FC9-872A-7C486C1C656E}">
      <dgm:prSet/>
      <dgm:spPr/>
      <dgm:t>
        <a:bodyPr/>
        <a:lstStyle/>
        <a:p>
          <a:endParaRPr lang="en-US"/>
        </a:p>
      </dgm:t>
    </dgm:pt>
    <dgm:pt modelId="{49104B13-E8E1-4888-8ED4-9BA87AF73A77}" type="sibTrans" cxnId="{A5D7227F-BB92-4FC9-872A-7C486C1C656E}">
      <dgm:prSet/>
      <dgm:spPr/>
      <dgm:t>
        <a:bodyPr/>
        <a:lstStyle/>
        <a:p>
          <a:endParaRPr lang="en-US"/>
        </a:p>
      </dgm:t>
    </dgm:pt>
    <dgm:pt modelId="{DFAD1C30-2657-4708-8045-8475E2E10257}">
      <dgm:prSet/>
      <dgm:spPr/>
      <dgm:t>
        <a:bodyPr/>
        <a:lstStyle/>
        <a:p>
          <a:r>
            <a:rPr lang="en-US"/>
            <a:t>Rapport Building</a:t>
          </a:r>
        </a:p>
      </dgm:t>
    </dgm:pt>
    <dgm:pt modelId="{87960932-A7F9-47C3-BCCC-EA74BC47D913}" type="parTrans" cxnId="{BAB1B8A5-6295-4426-B7DB-C2CE32E7E74B}">
      <dgm:prSet/>
      <dgm:spPr/>
      <dgm:t>
        <a:bodyPr/>
        <a:lstStyle/>
        <a:p>
          <a:endParaRPr lang="en-US"/>
        </a:p>
      </dgm:t>
    </dgm:pt>
    <dgm:pt modelId="{6FBEA0DF-1138-43B3-8E62-18EC2E14BC3C}" type="sibTrans" cxnId="{BAB1B8A5-6295-4426-B7DB-C2CE32E7E74B}">
      <dgm:prSet/>
      <dgm:spPr/>
      <dgm:t>
        <a:bodyPr/>
        <a:lstStyle/>
        <a:p>
          <a:endParaRPr lang="en-US"/>
        </a:p>
      </dgm:t>
    </dgm:pt>
    <dgm:pt modelId="{8FA5D5F5-16A4-43DD-A396-0D3DEC9C31EB}">
      <dgm:prSet/>
      <dgm:spPr/>
      <dgm:t>
        <a:bodyPr/>
        <a:lstStyle/>
        <a:p>
          <a:r>
            <a:rPr lang="en-US" b="0" i="0" baseline="0"/>
            <a:t>Understanding the resources</a:t>
          </a:r>
          <a:endParaRPr lang="en-US"/>
        </a:p>
      </dgm:t>
    </dgm:pt>
    <dgm:pt modelId="{6B6AF898-C7F5-4F75-83F7-C16DE8BDE671}" type="parTrans" cxnId="{BCF12FB9-B8AD-441A-8592-2AE3E22A1052}">
      <dgm:prSet/>
      <dgm:spPr/>
      <dgm:t>
        <a:bodyPr/>
        <a:lstStyle/>
        <a:p>
          <a:endParaRPr lang="en-US"/>
        </a:p>
      </dgm:t>
    </dgm:pt>
    <dgm:pt modelId="{917EBAD1-4EF9-4BDA-8F36-8D827A2BD0A8}" type="sibTrans" cxnId="{BCF12FB9-B8AD-441A-8592-2AE3E22A1052}">
      <dgm:prSet/>
      <dgm:spPr/>
      <dgm:t>
        <a:bodyPr/>
        <a:lstStyle/>
        <a:p>
          <a:endParaRPr lang="en-US"/>
        </a:p>
      </dgm:t>
    </dgm:pt>
    <dgm:pt modelId="{D7D36DE7-912C-4657-AB9F-593E915D15F6}">
      <dgm:prSet/>
      <dgm:spPr/>
      <dgm:t>
        <a:bodyPr/>
        <a:lstStyle/>
        <a:p>
          <a:r>
            <a:rPr lang="en-US"/>
            <a:t>Motivational interviewing</a:t>
          </a:r>
        </a:p>
      </dgm:t>
    </dgm:pt>
    <dgm:pt modelId="{5168DEE7-6CC3-4275-BA1E-01126E98DC4F}" type="parTrans" cxnId="{7C575373-4972-4B35-8685-11AD2A7F4D69}">
      <dgm:prSet/>
      <dgm:spPr/>
      <dgm:t>
        <a:bodyPr/>
        <a:lstStyle/>
        <a:p>
          <a:endParaRPr lang="en-US"/>
        </a:p>
      </dgm:t>
    </dgm:pt>
    <dgm:pt modelId="{8FFE3788-3AB2-451B-9F30-B53C23BBD668}" type="sibTrans" cxnId="{7C575373-4972-4B35-8685-11AD2A7F4D69}">
      <dgm:prSet/>
      <dgm:spPr/>
      <dgm:t>
        <a:bodyPr/>
        <a:lstStyle/>
        <a:p>
          <a:endParaRPr lang="en-US"/>
        </a:p>
      </dgm:t>
    </dgm:pt>
    <dgm:pt modelId="{5FABD93C-853C-47D3-B8AD-0900328A9453}">
      <dgm:prSet/>
      <dgm:spPr/>
      <dgm:t>
        <a:bodyPr/>
        <a:lstStyle/>
        <a:p>
          <a:r>
            <a:rPr lang="en-US"/>
            <a:t>Understanding and educating clients on tenant rights</a:t>
          </a:r>
        </a:p>
      </dgm:t>
    </dgm:pt>
    <dgm:pt modelId="{4BD1CC9C-DCDD-40DB-9C57-90559A227BC2}" type="parTrans" cxnId="{13AFE5A6-165D-4FB1-B42D-6B5C19AB05A1}">
      <dgm:prSet/>
      <dgm:spPr/>
    </dgm:pt>
    <dgm:pt modelId="{CFDFAC18-1AA8-43D3-85C4-ACC143E93A67}" type="sibTrans" cxnId="{13AFE5A6-165D-4FB1-B42D-6B5C19AB05A1}">
      <dgm:prSet/>
      <dgm:spPr/>
    </dgm:pt>
    <dgm:pt modelId="{32B67075-A8BB-4BEF-ADE1-588C165D8292}" type="pres">
      <dgm:prSet presAssocID="{35B0C14D-EA6F-44AD-B57C-B12507F9050B}" presName="linear" presStyleCnt="0">
        <dgm:presLayoutVars>
          <dgm:animLvl val="lvl"/>
          <dgm:resizeHandles val="exact"/>
        </dgm:presLayoutVars>
      </dgm:prSet>
      <dgm:spPr/>
    </dgm:pt>
    <dgm:pt modelId="{F2C445DE-CB8F-45CF-A4C9-E9332A837162}" type="pres">
      <dgm:prSet presAssocID="{7A28CFFE-0448-4D7B-A1D0-17C2344C151C}" presName="parentText" presStyleLbl="node1" presStyleIdx="0" presStyleCnt="11">
        <dgm:presLayoutVars>
          <dgm:chMax val="0"/>
          <dgm:bulletEnabled val="1"/>
        </dgm:presLayoutVars>
      </dgm:prSet>
      <dgm:spPr/>
    </dgm:pt>
    <dgm:pt modelId="{227E59F2-8A9B-4C85-A3F7-0987B1F675D2}" type="pres">
      <dgm:prSet presAssocID="{5F4C4D2E-D7CD-4541-87BE-0F9AE8A9B877}" presName="spacer" presStyleCnt="0"/>
      <dgm:spPr/>
    </dgm:pt>
    <dgm:pt modelId="{7909D5B0-7153-4158-BF39-1A700D142249}" type="pres">
      <dgm:prSet presAssocID="{A89CC58E-CCD2-4AF7-B731-C437F1AC50AB}" presName="parentText" presStyleLbl="node1" presStyleIdx="1" presStyleCnt="11">
        <dgm:presLayoutVars>
          <dgm:chMax val="0"/>
          <dgm:bulletEnabled val="1"/>
        </dgm:presLayoutVars>
      </dgm:prSet>
      <dgm:spPr/>
    </dgm:pt>
    <dgm:pt modelId="{53F490DC-AA00-4424-834B-31A139518612}" type="pres">
      <dgm:prSet presAssocID="{3C18D2B0-84AE-4160-A286-FB082DA18DA0}" presName="spacer" presStyleCnt="0"/>
      <dgm:spPr/>
    </dgm:pt>
    <dgm:pt modelId="{520F2C38-F8AC-44C9-8E8C-5A5FE0EBC9F5}" type="pres">
      <dgm:prSet presAssocID="{44388EB6-64CD-439D-B72D-AD52176092AE}" presName="parentText" presStyleLbl="node1" presStyleIdx="2" presStyleCnt="11">
        <dgm:presLayoutVars>
          <dgm:chMax val="0"/>
          <dgm:bulletEnabled val="1"/>
        </dgm:presLayoutVars>
      </dgm:prSet>
      <dgm:spPr/>
    </dgm:pt>
    <dgm:pt modelId="{0CD39446-3A8F-49B2-A470-F5150014390C}" type="pres">
      <dgm:prSet presAssocID="{8D8F921B-8115-4420-9991-D9430DEDEB61}" presName="spacer" presStyleCnt="0"/>
      <dgm:spPr/>
    </dgm:pt>
    <dgm:pt modelId="{B1E84D11-DD25-4753-A80B-AC286812C2E8}" type="pres">
      <dgm:prSet presAssocID="{38A50F65-50B1-4DFB-8DA1-C36FF119152C}" presName="parentText" presStyleLbl="node1" presStyleIdx="3" presStyleCnt="11">
        <dgm:presLayoutVars>
          <dgm:chMax val="0"/>
          <dgm:bulletEnabled val="1"/>
        </dgm:presLayoutVars>
      </dgm:prSet>
      <dgm:spPr/>
    </dgm:pt>
    <dgm:pt modelId="{088E2360-9BB7-46FE-B830-C431C15AA4DD}" type="pres">
      <dgm:prSet presAssocID="{09285DB1-570F-4C71-84F6-294211F28007}" presName="spacer" presStyleCnt="0"/>
      <dgm:spPr/>
    </dgm:pt>
    <dgm:pt modelId="{9997ACFE-BA68-4264-8BFF-278E19F5ED6E}" type="pres">
      <dgm:prSet presAssocID="{B8DFFAF9-9AD0-4242-B791-84B011564A97}" presName="parentText" presStyleLbl="node1" presStyleIdx="4" presStyleCnt="11">
        <dgm:presLayoutVars>
          <dgm:chMax val="0"/>
          <dgm:bulletEnabled val="1"/>
        </dgm:presLayoutVars>
      </dgm:prSet>
      <dgm:spPr/>
    </dgm:pt>
    <dgm:pt modelId="{1FEC82EF-5192-49E6-831A-F51C7073438C}" type="pres">
      <dgm:prSet presAssocID="{857DB369-9C23-42F3-B780-9E1C57DA7AE4}" presName="spacer" presStyleCnt="0"/>
      <dgm:spPr/>
    </dgm:pt>
    <dgm:pt modelId="{22FC96D9-52D7-465A-939C-27F81E3E59B4}" type="pres">
      <dgm:prSet presAssocID="{CEFCB044-3608-4C53-93E9-321DDFD44DB5}" presName="parentText" presStyleLbl="node1" presStyleIdx="5" presStyleCnt="11">
        <dgm:presLayoutVars>
          <dgm:chMax val="0"/>
          <dgm:bulletEnabled val="1"/>
        </dgm:presLayoutVars>
      </dgm:prSet>
      <dgm:spPr/>
    </dgm:pt>
    <dgm:pt modelId="{81B8A2A2-0EAC-44EE-831A-9BDB273E2B77}" type="pres">
      <dgm:prSet presAssocID="{F7564453-7540-4C38-87A2-C21A58570C57}" presName="spacer" presStyleCnt="0"/>
      <dgm:spPr/>
    </dgm:pt>
    <dgm:pt modelId="{67A77A92-D5DF-4ED5-A533-C9B0DC5A437C}" type="pres">
      <dgm:prSet presAssocID="{D4D8FFD5-28A1-4A06-B700-D3F477F25F49}" presName="parentText" presStyleLbl="node1" presStyleIdx="6" presStyleCnt="11">
        <dgm:presLayoutVars>
          <dgm:chMax val="0"/>
          <dgm:bulletEnabled val="1"/>
        </dgm:presLayoutVars>
      </dgm:prSet>
      <dgm:spPr/>
    </dgm:pt>
    <dgm:pt modelId="{914D3AA8-51E2-48DF-BE47-3913B28AFE12}" type="pres">
      <dgm:prSet presAssocID="{49104B13-E8E1-4888-8ED4-9BA87AF73A77}" presName="spacer" presStyleCnt="0"/>
      <dgm:spPr/>
    </dgm:pt>
    <dgm:pt modelId="{3698FF17-094F-476B-8FDE-24793EECC069}" type="pres">
      <dgm:prSet presAssocID="{DFAD1C30-2657-4708-8045-8475E2E10257}" presName="parentText" presStyleLbl="node1" presStyleIdx="7" presStyleCnt="11">
        <dgm:presLayoutVars>
          <dgm:chMax val="0"/>
          <dgm:bulletEnabled val="1"/>
        </dgm:presLayoutVars>
      </dgm:prSet>
      <dgm:spPr/>
    </dgm:pt>
    <dgm:pt modelId="{318FB901-1AAE-4AA4-8865-DCD7BF0ED7CF}" type="pres">
      <dgm:prSet presAssocID="{6FBEA0DF-1138-43B3-8E62-18EC2E14BC3C}" presName="spacer" presStyleCnt="0"/>
      <dgm:spPr/>
    </dgm:pt>
    <dgm:pt modelId="{414C283A-AF3B-4629-B45A-E47085BD27DF}" type="pres">
      <dgm:prSet presAssocID="{8FA5D5F5-16A4-43DD-A396-0D3DEC9C31EB}" presName="parentText" presStyleLbl="node1" presStyleIdx="8" presStyleCnt="11">
        <dgm:presLayoutVars>
          <dgm:chMax val="0"/>
          <dgm:bulletEnabled val="1"/>
        </dgm:presLayoutVars>
      </dgm:prSet>
      <dgm:spPr/>
    </dgm:pt>
    <dgm:pt modelId="{0CB4CE68-F443-40EC-8F31-AC3ECC0E7CDE}" type="pres">
      <dgm:prSet presAssocID="{917EBAD1-4EF9-4BDA-8F36-8D827A2BD0A8}" presName="spacer" presStyleCnt="0"/>
      <dgm:spPr/>
    </dgm:pt>
    <dgm:pt modelId="{EBC6859D-A33F-4CAF-A571-31C83323CD5E}" type="pres">
      <dgm:prSet presAssocID="{D7D36DE7-912C-4657-AB9F-593E915D15F6}" presName="parentText" presStyleLbl="node1" presStyleIdx="9" presStyleCnt="11">
        <dgm:presLayoutVars>
          <dgm:chMax val="0"/>
          <dgm:bulletEnabled val="1"/>
        </dgm:presLayoutVars>
      </dgm:prSet>
      <dgm:spPr/>
    </dgm:pt>
    <dgm:pt modelId="{EEA047F5-4F69-4861-9308-59624B272313}" type="pres">
      <dgm:prSet presAssocID="{8FFE3788-3AB2-451B-9F30-B53C23BBD668}" presName="spacer" presStyleCnt="0"/>
      <dgm:spPr/>
    </dgm:pt>
    <dgm:pt modelId="{AD61D6BC-71A6-4A0C-944D-9A8F0D566302}" type="pres">
      <dgm:prSet presAssocID="{5FABD93C-853C-47D3-B8AD-0900328A9453}" presName="parentText" presStyleLbl="node1" presStyleIdx="10" presStyleCnt="11">
        <dgm:presLayoutVars>
          <dgm:chMax val="0"/>
          <dgm:bulletEnabled val="1"/>
        </dgm:presLayoutVars>
      </dgm:prSet>
      <dgm:spPr/>
    </dgm:pt>
  </dgm:ptLst>
  <dgm:cxnLst>
    <dgm:cxn modelId="{B0DC4903-7F99-4713-95CA-15B340F1CDAE}" srcId="{35B0C14D-EA6F-44AD-B57C-B12507F9050B}" destId="{A89CC58E-CCD2-4AF7-B731-C437F1AC50AB}" srcOrd="1" destOrd="0" parTransId="{173C7B7F-4C30-4F5F-B352-E490D0352686}" sibTransId="{3C18D2B0-84AE-4160-A286-FB082DA18DA0}"/>
    <dgm:cxn modelId="{CB566B0C-5A33-4805-A31F-FF536388F4BA}" type="presOf" srcId="{35B0C14D-EA6F-44AD-B57C-B12507F9050B}" destId="{32B67075-A8BB-4BEF-ADE1-588C165D8292}" srcOrd="0" destOrd="0" presId="urn:microsoft.com/office/officeart/2005/8/layout/vList2"/>
    <dgm:cxn modelId="{A642E116-AB1D-4DE3-915E-4DD9AF33D4C0}" type="presOf" srcId="{D4D8FFD5-28A1-4A06-B700-D3F477F25F49}" destId="{67A77A92-D5DF-4ED5-A533-C9B0DC5A437C}" srcOrd="0" destOrd="0" presId="urn:microsoft.com/office/officeart/2005/8/layout/vList2"/>
    <dgm:cxn modelId="{2FD04525-F0BE-4BFB-B34C-D81637296F18}" type="presOf" srcId="{A89CC58E-CCD2-4AF7-B731-C437F1AC50AB}" destId="{7909D5B0-7153-4158-BF39-1A700D142249}" srcOrd="0" destOrd="0" presId="urn:microsoft.com/office/officeart/2005/8/layout/vList2"/>
    <dgm:cxn modelId="{49DDD525-E026-475F-B34B-54A38DF82E8E}" type="presOf" srcId="{44388EB6-64CD-439D-B72D-AD52176092AE}" destId="{520F2C38-F8AC-44C9-8E8C-5A5FE0EBC9F5}" srcOrd="0" destOrd="0" presId="urn:microsoft.com/office/officeart/2005/8/layout/vList2"/>
    <dgm:cxn modelId="{A502602D-CDCA-48BF-A4D1-E34F61F2C273}" type="presOf" srcId="{38A50F65-50B1-4DFB-8DA1-C36FF119152C}" destId="{B1E84D11-DD25-4753-A80B-AC286812C2E8}" srcOrd="0" destOrd="0" presId="urn:microsoft.com/office/officeart/2005/8/layout/vList2"/>
    <dgm:cxn modelId="{6CC74932-0BBD-4753-9675-2F5522EF0C03}" type="presOf" srcId="{B8DFFAF9-9AD0-4242-B791-84B011564A97}" destId="{9997ACFE-BA68-4264-8BFF-278E19F5ED6E}" srcOrd="0" destOrd="0" presId="urn:microsoft.com/office/officeart/2005/8/layout/vList2"/>
    <dgm:cxn modelId="{795C263E-E9E1-4738-A2C7-F9DC00304698}" srcId="{35B0C14D-EA6F-44AD-B57C-B12507F9050B}" destId="{CEFCB044-3608-4C53-93E9-321DDFD44DB5}" srcOrd="5" destOrd="0" parTransId="{D0DDCDD2-3FC1-4C4F-AD96-2D58900A4340}" sibTransId="{F7564453-7540-4C38-87A2-C21A58570C57}"/>
    <dgm:cxn modelId="{4FE16660-4E65-4E0A-B0F0-C4233AE86DB2}" type="presOf" srcId="{8FA5D5F5-16A4-43DD-A396-0D3DEC9C31EB}" destId="{414C283A-AF3B-4629-B45A-E47085BD27DF}" srcOrd="0" destOrd="0" presId="urn:microsoft.com/office/officeart/2005/8/layout/vList2"/>
    <dgm:cxn modelId="{7C575373-4972-4B35-8685-11AD2A7F4D69}" srcId="{35B0C14D-EA6F-44AD-B57C-B12507F9050B}" destId="{D7D36DE7-912C-4657-AB9F-593E915D15F6}" srcOrd="9" destOrd="0" parTransId="{5168DEE7-6CC3-4275-BA1E-01126E98DC4F}" sibTransId="{8FFE3788-3AB2-451B-9F30-B53C23BBD668}"/>
    <dgm:cxn modelId="{BBD4597D-B9E0-4FE5-A4FD-CA517BB554A6}" srcId="{35B0C14D-EA6F-44AD-B57C-B12507F9050B}" destId="{44388EB6-64CD-439D-B72D-AD52176092AE}" srcOrd="2" destOrd="0" parTransId="{F291980E-1E2E-4BCF-85AE-EB66AE03956A}" sibTransId="{8D8F921B-8115-4420-9991-D9430DEDEB61}"/>
    <dgm:cxn modelId="{A5D7227F-BB92-4FC9-872A-7C486C1C656E}" srcId="{35B0C14D-EA6F-44AD-B57C-B12507F9050B}" destId="{D4D8FFD5-28A1-4A06-B700-D3F477F25F49}" srcOrd="6" destOrd="0" parTransId="{869A562B-1D34-41BA-9257-26F2AF936C18}" sibTransId="{49104B13-E8E1-4888-8ED4-9BA87AF73A77}"/>
    <dgm:cxn modelId="{F268E384-1F87-4FE2-BCC6-3B7F4087FD04}" srcId="{35B0C14D-EA6F-44AD-B57C-B12507F9050B}" destId="{B8DFFAF9-9AD0-4242-B791-84B011564A97}" srcOrd="4" destOrd="0" parTransId="{1286C619-0519-40E8-83A1-4690C510440B}" sibTransId="{857DB369-9C23-42F3-B780-9E1C57DA7AE4}"/>
    <dgm:cxn modelId="{7495B68E-DE36-4888-9AB2-B30B000C4C45}" srcId="{35B0C14D-EA6F-44AD-B57C-B12507F9050B}" destId="{7A28CFFE-0448-4D7B-A1D0-17C2344C151C}" srcOrd="0" destOrd="0" parTransId="{12B73992-C49C-408A-BE1A-05A2285CF32E}" sibTransId="{5F4C4D2E-D7CD-4541-87BE-0F9AE8A9B877}"/>
    <dgm:cxn modelId="{BAB1B8A5-6295-4426-B7DB-C2CE32E7E74B}" srcId="{35B0C14D-EA6F-44AD-B57C-B12507F9050B}" destId="{DFAD1C30-2657-4708-8045-8475E2E10257}" srcOrd="7" destOrd="0" parTransId="{87960932-A7F9-47C3-BCCC-EA74BC47D913}" sibTransId="{6FBEA0DF-1138-43B3-8E62-18EC2E14BC3C}"/>
    <dgm:cxn modelId="{13AFE5A6-165D-4FB1-B42D-6B5C19AB05A1}" srcId="{35B0C14D-EA6F-44AD-B57C-B12507F9050B}" destId="{5FABD93C-853C-47D3-B8AD-0900328A9453}" srcOrd="10" destOrd="0" parTransId="{4BD1CC9C-DCDD-40DB-9C57-90559A227BC2}" sibTransId="{CFDFAC18-1AA8-43D3-85C4-ACC143E93A67}"/>
    <dgm:cxn modelId="{BCF12FB9-B8AD-441A-8592-2AE3E22A1052}" srcId="{35B0C14D-EA6F-44AD-B57C-B12507F9050B}" destId="{8FA5D5F5-16A4-43DD-A396-0D3DEC9C31EB}" srcOrd="8" destOrd="0" parTransId="{6B6AF898-C7F5-4F75-83F7-C16DE8BDE671}" sibTransId="{917EBAD1-4EF9-4BDA-8F36-8D827A2BD0A8}"/>
    <dgm:cxn modelId="{BE32D2C7-C21C-435D-BDB0-9C1B7EEF03EC}" type="presOf" srcId="{7A28CFFE-0448-4D7B-A1D0-17C2344C151C}" destId="{F2C445DE-CB8F-45CF-A4C9-E9332A837162}" srcOrd="0" destOrd="0" presId="urn:microsoft.com/office/officeart/2005/8/layout/vList2"/>
    <dgm:cxn modelId="{431231D0-D4AE-4C6C-8FD5-6CC6E8B65219}" srcId="{35B0C14D-EA6F-44AD-B57C-B12507F9050B}" destId="{38A50F65-50B1-4DFB-8DA1-C36FF119152C}" srcOrd="3" destOrd="0" parTransId="{062A0D6B-295B-41BA-A273-2444FDF1B2F4}" sibTransId="{09285DB1-570F-4C71-84F6-294211F28007}"/>
    <dgm:cxn modelId="{D4430CD9-DB68-4D2A-A101-B140295A86D0}" type="presOf" srcId="{DFAD1C30-2657-4708-8045-8475E2E10257}" destId="{3698FF17-094F-476B-8FDE-24793EECC069}" srcOrd="0" destOrd="0" presId="urn:microsoft.com/office/officeart/2005/8/layout/vList2"/>
    <dgm:cxn modelId="{7246A8EE-5633-4A00-B220-531A95907132}" type="presOf" srcId="{D7D36DE7-912C-4657-AB9F-593E915D15F6}" destId="{EBC6859D-A33F-4CAF-A571-31C83323CD5E}" srcOrd="0" destOrd="0" presId="urn:microsoft.com/office/officeart/2005/8/layout/vList2"/>
    <dgm:cxn modelId="{0C51C8EE-B862-48FB-AD0E-4BF2F35D1D6D}" type="presOf" srcId="{CEFCB044-3608-4C53-93E9-321DDFD44DB5}" destId="{22FC96D9-52D7-465A-939C-27F81E3E59B4}" srcOrd="0" destOrd="0" presId="urn:microsoft.com/office/officeart/2005/8/layout/vList2"/>
    <dgm:cxn modelId="{B17382F7-9F1A-444E-AC46-16B4E7B8F0B4}" type="presOf" srcId="{5FABD93C-853C-47D3-B8AD-0900328A9453}" destId="{AD61D6BC-71A6-4A0C-944D-9A8F0D566302}" srcOrd="0" destOrd="0" presId="urn:microsoft.com/office/officeart/2005/8/layout/vList2"/>
    <dgm:cxn modelId="{F2D4E919-9C3E-44D2-879C-5439B0D7ACC7}" type="presParOf" srcId="{32B67075-A8BB-4BEF-ADE1-588C165D8292}" destId="{F2C445DE-CB8F-45CF-A4C9-E9332A837162}" srcOrd="0" destOrd="0" presId="urn:microsoft.com/office/officeart/2005/8/layout/vList2"/>
    <dgm:cxn modelId="{7B32CDB9-1969-4000-BDEC-E1F9C90A3A66}" type="presParOf" srcId="{32B67075-A8BB-4BEF-ADE1-588C165D8292}" destId="{227E59F2-8A9B-4C85-A3F7-0987B1F675D2}" srcOrd="1" destOrd="0" presId="urn:microsoft.com/office/officeart/2005/8/layout/vList2"/>
    <dgm:cxn modelId="{4409AE57-8643-453F-A6B6-5FAF9C903C88}" type="presParOf" srcId="{32B67075-A8BB-4BEF-ADE1-588C165D8292}" destId="{7909D5B0-7153-4158-BF39-1A700D142249}" srcOrd="2" destOrd="0" presId="urn:microsoft.com/office/officeart/2005/8/layout/vList2"/>
    <dgm:cxn modelId="{3B3F1906-E8F4-494D-8A4C-8C7F74B554CF}" type="presParOf" srcId="{32B67075-A8BB-4BEF-ADE1-588C165D8292}" destId="{53F490DC-AA00-4424-834B-31A139518612}" srcOrd="3" destOrd="0" presId="urn:microsoft.com/office/officeart/2005/8/layout/vList2"/>
    <dgm:cxn modelId="{6AF20500-614B-46C2-BB8A-2E416E97C87F}" type="presParOf" srcId="{32B67075-A8BB-4BEF-ADE1-588C165D8292}" destId="{520F2C38-F8AC-44C9-8E8C-5A5FE0EBC9F5}" srcOrd="4" destOrd="0" presId="urn:microsoft.com/office/officeart/2005/8/layout/vList2"/>
    <dgm:cxn modelId="{4F24C2A7-4760-49FB-BEDD-257476AC885E}" type="presParOf" srcId="{32B67075-A8BB-4BEF-ADE1-588C165D8292}" destId="{0CD39446-3A8F-49B2-A470-F5150014390C}" srcOrd="5" destOrd="0" presId="urn:microsoft.com/office/officeart/2005/8/layout/vList2"/>
    <dgm:cxn modelId="{E407F575-0985-430D-92B3-13015D8D2513}" type="presParOf" srcId="{32B67075-A8BB-4BEF-ADE1-588C165D8292}" destId="{B1E84D11-DD25-4753-A80B-AC286812C2E8}" srcOrd="6" destOrd="0" presId="urn:microsoft.com/office/officeart/2005/8/layout/vList2"/>
    <dgm:cxn modelId="{BD2DBEF3-8814-4923-B0A0-91731E29E73D}" type="presParOf" srcId="{32B67075-A8BB-4BEF-ADE1-588C165D8292}" destId="{088E2360-9BB7-46FE-B830-C431C15AA4DD}" srcOrd="7" destOrd="0" presId="urn:microsoft.com/office/officeart/2005/8/layout/vList2"/>
    <dgm:cxn modelId="{8FE06601-93C6-4AFA-81D0-1A09CCCBE842}" type="presParOf" srcId="{32B67075-A8BB-4BEF-ADE1-588C165D8292}" destId="{9997ACFE-BA68-4264-8BFF-278E19F5ED6E}" srcOrd="8" destOrd="0" presId="urn:microsoft.com/office/officeart/2005/8/layout/vList2"/>
    <dgm:cxn modelId="{8AA7939F-7CAA-4216-9BA3-0BF27977CD2C}" type="presParOf" srcId="{32B67075-A8BB-4BEF-ADE1-588C165D8292}" destId="{1FEC82EF-5192-49E6-831A-F51C7073438C}" srcOrd="9" destOrd="0" presId="urn:microsoft.com/office/officeart/2005/8/layout/vList2"/>
    <dgm:cxn modelId="{4F4869AD-1AA9-405D-8733-75BAF758B7C3}" type="presParOf" srcId="{32B67075-A8BB-4BEF-ADE1-588C165D8292}" destId="{22FC96D9-52D7-465A-939C-27F81E3E59B4}" srcOrd="10" destOrd="0" presId="urn:microsoft.com/office/officeart/2005/8/layout/vList2"/>
    <dgm:cxn modelId="{DC5D1B86-ED84-45BB-A8F1-CEC0506596DE}" type="presParOf" srcId="{32B67075-A8BB-4BEF-ADE1-588C165D8292}" destId="{81B8A2A2-0EAC-44EE-831A-9BDB273E2B77}" srcOrd="11" destOrd="0" presId="urn:microsoft.com/office/officeart/2005/8/layout/vList2"/>
    <dgm:cxn modelId="{35151132-E344-4AB1-A7EF-2926A5634B3F}" type="presParOf" srcId="{32B67075-A8BB-4BEF-ADE1-588C165D8292}" destId="{67A77A92-D5DF-4ED5-A533-C9B0DC5A437C}" srcOrd="12" destOrd="0" presId="urn:microsoft.com/office/officeart/2005/8/layout/vList2"/>
    <dgm:cxn modelId="{7DF5D036-3AE5-4D69-8EA1-3B90D23C9EF1}" type="presParOf" srcId="{32B67075-A8BB-4BEF-ADE1-588C165D8292}" destId="{914D3AA8-51E2-48DF-BE47-3913B28AFE12}" srcOrd="13" destOrd="0" presId="urn:microsoft.com/office/officeart/2005/8/layout/vList2"/>
    <dgm:cxn modelId="{29281389-0D39-40D4-ABEC-B6D5E72724AF}" type="presParOf" srcId="{32B67075-A8BB-4BEF-ADE1-588C165D8292}" destId="{3698FF17-094F-476B-8FDE-24793EECC069}" srcOrd="14" destOrd="0" presId="urn:microsoft.com/office/officeart/2005/8/layout/vList2"/>
    <dgm:cxn modelId="{75F0572D-B19C-4E51-90B6-DEABAE661743}" type="presParOf" srcId="{32B67075-A8BB-4BEF-ADE1-588C165D8292}" destId="{318FB901-1AAE-4AA4-8865-DCD7BF0ED7CF}" srcOrd="15" destOrd="0" presId="urn:microsoft.com/office/officeart/2005/8/layout/vList2"/>
    <dgm:cxn modelId="{539B59CB-F04F-4309-AC38-EC5A6D9E9E48}" type="presParOf" srcId="{32B67075-A8BB-4BEF-ADE1-588C165D8292}" destId="{414C283A-AF3B-4629-B45A-E47085BD27DF}" srcOrd="16" destOrd="0" presId="urn:microsoft.com/office/officeart/2005/8/layout/vList2"/>
    <dgm:cxn modelId="{0E864D57-7AAB-40F9-9463-DA3328D5548B}" type="presParOf" srcId="{32B67075-A8BB-4BEF-ADE1-588C165D8292}" destId="{0CB4CE68-F443-40EC-8F31-AC3ECC0E7CDE}" srcOrd="17" destOrd="0" presId="urn:microsoft.com/office/officeart/2005/8/layout/vList2"/>
    <dgm:cxn modelId="{DBB2E37C-FA8F-4770-87E0-18347E696E1C}" type="presParOf" srcId="{32B67075-A8BB-4BEF-ADE1-588C165D8292}" destId="{EBC6859D-A33F-4CAF-A571-31C83323CD5E}" srcOrd="18" destOrd="0" presId="urn:microsoft.com/office/officeart/2005/8/layout/vList2"/>
    <dgm:cxn modelId="{326A3A0F-DA89-4206-B57F-5BDD27B3D0CF}" type="presParOf" srcId="{32B67075-A8BB-4BEF-ADE1-588C165D8292}" destId="{EEA047F5-4F69-4861-9308-59624B272313}" srcOrd="19" destOrd="0" presId="urn:microsoft.com/office/officeart/2005/8/layout/vList2"/>
    <dgm:cxn modelId="{346FA4A4-3A87-4081-BBD4-9EC12F655443}" type="presParOf" srcId="{32B67075-A8BB-4BEF-ADE1-588C165D8292}" destId="{AD61D6BC-71A6-4A0C-944D-9A8F0D566302}"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0B6776-356C-49E6-BF9A-B019975FA81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69C64079-C87F-4BB8-8FF1-DB51B65E05A8}">
      <dgm:prSet/>
      <dgm:spPr/>
      <dgm:t>
        <a:bodyPr/>
        <a:lstStyle/>
        <a:p>
          <a:r>
            <a:rPr lang="en-US" b="1" i="0" baseline="0"/>
            <a:t>Financial Need:</a:t>
          </a:r>
          <a:endParaRPr lang="en-US"/>
        </a:p>
      </dgm:t>
    </dgm:pt>
    <dgm:pt modelId="{1EB41319-3D60-4B40-B789-AE8E67219F5D}" type="parTrans" cxnId="{EE690904-E0C2-4FB6-872F-68E75A309BDF}">
      <dgm:prSet/>
      <dgm:spPr/>
      <dgm:t>
        <a:bodyPr/>
        <a:lstStyle/>
        <a:p>
          <a:endParaRPr lang="en-US"/>
        </a:p>
      </dgm:t>
    </dgm:pt>
    <dgm:pt modelId="{7A0252D6-E397-4251-A0CD-2EE98ACD8BC2}" type="sibTrans" cxnId="{EE690904-E0C2-4FB6-872F-68E75A309BDF}">
      <dgm:prSet/>
      <dgm:spPr/>
      <dgm:t>
        <a:bodyPr/>
        <a:lstStyle/>
        <a:p>
          <a:endParaRPr lang="en-US"/>
        </a:p>
      </dgm:t>
    </dgm:pt>
    <dgm:pt modelId="{1FEF8569-3F53-440D-87F1-8BD4AF26BC3D}">
      <dgm:prSet/>
      <dgm:spPr/>
      <dgm:t>
        <a:bodyPr/>
        <a:lstStyle/>
        <a:p>
          <a:r>
            <a:rPr lang="en-US" i="0" baseline="0"/>
            <a:t>NY has about 34 affordable housing units for every 100 extremely low-income household who qualifies - this meets about 30% of the need.</a:t>
          </a:r>
          <a:endParaRPr lang="en-US"/>
        </a:p>
      </dgm:t>
    </dgm:pt>
    <dgm:pt modelId="{C12EC5D6-35D6-41B1-8517-E549DBFAAD95}" type="parTrans" cxnId="{FD46A824-873C-47E9-AB04-A9414B23696E}">
      <dgm:prSet/>
      <dgm:spPr/>
      <dgm:t>
        <a:bodyPr/>
        <a:lstStyle/>
        <a:p>
          <a:endParaRPr lang="en-US"/>
        </a:p>
      </dgm:t>
    </dgm:pt>
    <dgm:pt modelId="{1B8565FD-A590-404D-A7C2-F4010B5C7931}" type="sibTrans" cxnId="{FD46A824-873C-47E9-AB04-A9414B23696E}">
      <dgm:prSet/>
      <dgm:spPr/>
      <dgm:t>
        <a:bodyPr/>
        <a:lstStyle/>
        <a:p>
          <a:endParaRPr lang="en-US"/>
        </a:p>
      </dgm:t>
    </dgm:pt>
    <dgm:pt modelId="{66A772A3-55FA-45CE-A143-C4361D9C1422}">
      <dgm:prSet/>
      <dgm:spPr/>
      <dgm:t>
        <a:bodyPr/>
        <a:lstStyle/>
        <a:p>
          <a:r>
            <a:rPr lang="en-US" i="0" baseline="0"/>
            <a:t>74% of NY’s extremely low-income households spend over 50% of their income on rent each month.</a:t>
          </a:r>
          <a:endParaRPr lang="en-US"/>
        </a:p>
      </dgm:t>
    </dgm:pt>
    <dgm:pt modelId="{D9EA22D1-4F98-4A1B-AEB3-5639B38B050B}" type="parTrans" cxnId="{3EBFAC90-7052-48D6-A4FB-429195F069D9}">
      <dgm:prSet/>
      <dgm:spPr/>
      <dgm:t>
        <a:bodyPr/>
        <a:lstStyle/>
        <a:p>
          <a:endParaRPr lang="en-US"/>
        </a:p>
      </dgm:t>
    </dgm:pt>
    <dgm:pt modelId="{E4DBFE23-CD41-4E3F-8DE1-6EEE8913661A}" type="sibTrans" cxnId="{3EBFAC90-7052-48D6-A4FB-429195F069D9}">
      <dgm:prSet/>
      <dgm:spPr/>
      <dgm:t>
        <a:bodyPr/>
        <a:lstStyle/>
        <a:p>
          <a:endParaRPr lang="en-US"/>
        </a:p>
      </dgm:t>
    </dgm:pt>
    <dgm:pt modelId="{CB264ECD-3D82-46D1-8460-184C47856D62}">
      <dgm:prSet/>
      <dgm:spPr/>
      <dgm:t>
        <a:bodyPr/>
        <a:lstStyle/>
        <a:p>
          <a:r>
            <a:rPr lang="en-US" b="1" i="0" baseline="0"/>
            <a:t>Supportive Need:</a:t>
          </a:r>
          <a:endParaRPr lang="en-US"/>
        </a:p>
      </dgm:t>
    </dgm:pt>
    <dgm:pt modelId="{AD68B455-74BE-40AA-87A0-270705CC2542}" type="parTrans" cxnId="{3BFFC588-6E35-440A-AFF0-A2103573E406}">
      <dgm:prSet/>
      <dgm:spPr/>
      <dgm:t>
        <a:bodyPr/>
        <a:lstStyle/>
        <a:p>
          <a:endParaRPr lang="en-US"/>
        </a:p>
      </dgm:t>
    </dgm:pt>
    <dgm:pt modelId="{72E83B0F-CA32-4F6B-AA78-6D28F7D635AC}" type="sibTrans" cxnId="{3BFFC588-6E35-440A-AFF0-A2103573E406}">
      <dgm:prSet/>
      <dgm:spPr/>
      <dgm:t>
        <a:bodyPr/>
        <a:lstStyle/>
        <a:p>
          <a:endParaRPr lang="en-US"/>
        </a:p>
      </dgm:t>
    </dgm:pt>
    <dgm:pt modelId="{6A507297-1D31-4258-8679-2AB7DFD909EF}">
      <dgm:prSet/>
      <dgm:spPr/>
      <dgm:t>
        <a:bodyPr/>
        <a:lstStyle/>
        <a:p>
          <a:r>
            <a:rPr lang="en-US"/>
            <a:t>Homelessness is a loss of essential human needs and experiencing it creates complex trauma.</a:t>
          </a:r>
        </a:p>
      </dgm:t>
    </dgm:pt>
    <dgm:pt modelId="{D4AA8F81-33B7-46EA-B7C6-03AEE1754722}" type="parTrans" cxnId="{214A5CBE-A989-409E-A05F-CB015FDDA90B}">
      <dgm:prSet/>
      <dgm:spPr/>
      <dgm:t>
        <a:bodyPr/>
        <a:lstStyle/>
        <a:p>
          <a:endParaRPr lang="en-US"/>
        </a:p>
      </dgm:t>
    </dgm:pt>
    <dgm:pt modelId="{6B35648E-DE75-4674-962B-D11F1193C411}" type="sibTrans" cxnId="{214A5CBE-A989-409E-A05F-CB015FDDA90B}">
      <dgm:prSet/>
      <dgm:spPr/>
      <dgm:t>
        <a:bodyPr/>
        <a:lstStyle/>
        <a:p>
          <a:endParaRPr lang="en-US"/>
        </a:p>
      </dgm:t>
    </dgm:pt>
    <dgm:pt modelId="{0FC759F7-58AF-44D0-9921-E57BA05470DC}">
      <dgm:prSet/>
      <dgm:spPr/>
      <dgm:t>
        <a:bodyPr/>
        <a:lstStyle/>
        <a:p>
          <a:r>
            <a:rPr lang="en-US"/>
            <a:t>This trauma creates an environment wherein people are in “fight or flight” making navigating the necessary systems difficult.</a:t>
          </a:r>
        </a:p>
      </dgm:t>
    </dgm:pt>
    <dgm:pt modelId="{91994317-A46F-4FDC-9698-97A8C882BB1B}" type="parTrans" cxnId="{DD0D3299-6483-4C9A-B6F5-D75B80DCA2CD}">
      <dgm:prSet/>
      <dgm:spPr/>
      <dgm:t>
        <a:bodyPr/>
        <a:lstStyle/>
        <a:p>
          <a:endParaRPr lang="en-US"/>
        </a:p>
      </dgm:t>
    </dgm:pt>
    <dgm:pt modelId="{83946B17-B961-4595-B984-3E0B8577B2F9}" type="sibTrans" cxnId="{DD0D3299-6483-4C9A-B6F5-D75B80DCA2CD}">
      <dgm:prSet/>
      <dgm:spPr/>
      <dgm:t>
        <a:bodyPr/>
        <a:lstStyle/>
        <a:p>
          <a:endParaRPr lang="en-US"/>
        </a:p>
      </dgm:t>
    </dgm:pt>
    <dgm:pt modelId="{4B218E5B-AE5B-4644-A188-51060C4B3EF1}">
      <dgm:prSet/>
      <dgm:spPr/>
      <dgm:t>
        <a:bodyPr/>
        <a:lstStyle/>
        <a:p>
          <a:r>
            <a:rPr lang="en-US"/>
            <a:t>40% of individuals experiencing homelessness have a chronic health condition, and 25% have a serious mental illness. These factors often require coordinated care and personalized housing case management to ensure stability. (NAEH)</a:t>
          </a:r>
        </a:p>
      </dgm:t>
    </dgm:pt>
    <dgm:pt modelId="{6BB3446B-9C19-4AA3-8186-FEF7953C6454}" type="parTrans" cxnId="{49FCBB7C-D3B2-44C7-B5E2-0CA81A41B764}">
      <dgm:prSet/>
      <dgm:spPr/>
      <dgm:t>
        <a:bodyPr/>
        <a:lstStyle/>
        <a:p>
          <a:endParaRPr lang="en-US"/>
        </a:p>
      </dgm:t>
    </dgm:pt>
    <dgm:pt modelId="{67EDB163-7BCD-4EBE-BD17-2A109F823357}" type="sibTrans" cxnId="{49FCBB7C-D3B2-44C7-B5E2-0CA81A41B764}">
      <dgm:prSet/>
      <dgm:spPr/>
      <dgm:t>
        <a:bodyPr/>
        <a:lstStyle/>
        <a:p>
          <a:endParaRPr lang="en-US"/>
        </a:p>
      </dgm:t>
    </dgm:pt>
    <dgm:pt modelId="{20725AC6-C28D-4926-A0EA-EFFF52949AF8}">
      <dgm:prSet/>
      <dgm:spPr/>
      <dgm:t>
        <a:bodyPr/>
        <a:lstStyle/>
        <a:p>
          <a:r>
            <a:rPr lang="en-US" b="1"/>
            <a:t>Positive Impacts/Evidence:</a:t>
          </a:r>
          <a:endParaRPr lang="en-US"/>
        </a:p>
      </dgm:t>
    </dgm:pt>
    <dgm:pt modelId="{BCF00230-6E10-4ACB-9C69-BA6E741E7F00}" type="parTrans" cxnId="{CA0BA720-C1C8-4271-B2FA-0EB322DCD30A}">
      <dgm:prSet/>
      <dgm:spPr/>
      <dgm:t>
        <a:bodyPr/>
        <a:lstStyle/>
        <a:p>
          <a:endParaRPr lang="en-US"/>
        </a:p>
      </dgm:t>
    </dgm:pt>
    <dgm:pt modelId="{89D343FF-B47F-424A-B4B4-C92F0A68A7BE}" type="sibTrans" cxnId="{CA0BA720-C1C8-4271-B2FA-0EB322DCD30A}">
      <dgm:prSet/>
      <dgm:spPr/>
      <dgm:t>
        <a:bodyPr/>
        <a:lstStyle/>
        <a:p>
          <a:endParaRPr lang="en-US"/>
        </a:p>
      </dgm:t>
    </dgm:pt>
    <dgm:pt modelId="{C276A10D-AFE7-4230-B178-90C6D999EE18}">
      <dgm:prSet/>
      <dgm:spPr/>
      <dgm:t>
        <a:bodyPr/>
        <a:lstStyle/>
        <a:p>
          <a:r>
            <a:rPr lang="en-US"/>
            <a:t>Studies have consistently shown that housing case management improves housing stability. For example, the Supportive Housing Program (a program involving case management for people experiencing chronic homelessness) has been shown to reduce homelessness by more than 80% in participants over the course of a year.</a:t>
          </a:r>
        </a:p>
      </dgm:t>
    </dgm:pt>
    <dgm:pt modelId="{5A508A29-A2D8-4E39-A1B6-53595BF1ADB0}" type="parTrans" cxnId="{FF5EC772-E711-4D85-A0F2-11D20EFA9DFB}">
      <dgm:prSet/>
      <dgm:spPr/>
      <dgm:t>
        <a:bodyPr/>
        <a:lstStyle/>
        <a:p>
          <a:endParaRPr lang="en-US"/>
        </a:p>
      </dgm:t>
    </dgm:pt>
    <dgm:pt modelId="{206BFE39-B61F-4A95-BA44-2CC047A8C1C3}" type="sibTrans" cxnId="{FF5EC772-E711-4D85-A0F2-11D20EFA9DFB}">
      <dgm:prSet/>
      <dgm:spPr/>
      <dgm:t>
        <a:bodyPr/>
        <a:lstStyle/>
        <a:p>
          <a:endParaRPr lang="en-US"/>
        </a:p>
      </dgm:t>
    </dgm:pt>
    <dgm:pt modelId="{D11DCE97-0259-4B06-9BC1-DF85AF1FECB9}">
      <dgm:prSet/>
      <dgm:spPr/>
      <dgm:t>
        <a:bodyPr/>
        <a:lstStyle/>
        <a:p>
          <a:r>
            <a:rPr lang="en-US"/>
            <a:t>A study published in the American Journal of Public Health found that people who received housing case management had significantly lower rates of recidivism to homelessness (i.e., they were less likely to return to homelessness once housed) compared to those who did not receive such services.</a:t>
          </a:r>
        </a:p>
      </dgm:t>
    </dgm:pt>
    <dgm:pt modelId="{0A63E6D6-B162-4706-8366-946B5D0C5860}" type="parTrans" cxnId="{48B48CC2-FE4D-4F15-8110-E4A23601D048}">
      <dgm:prSet/>
      <dgm:spPr/>
      <dgm:t>
        <a:bodyPr/>
        <a:lstStyle/>
        <a:p>
          <a:endParaRPr lang="en-US"/>
        </a:p>
      </dgm:t>
    </dgm:pt>
    <dgm:pt modelId="{DF0CF883-84E8-429E-82A1-722566D7327A}" type="sibTrans" cxnId="{48B48CC2-FE4D-4F15-8110-E4A23601D048}">
      <dgm:prSet/>
      <dgm:spPr/>
      <dgm:t>
        <a:bodyPr/>
        <a:lstStyle/>
        <a:p>
          <a:endParaRPr lang="en-US"/>
        </a:p>
      </dgm:t>
    </dgm:pt>
    <dgm:pt modelId="{41E5A702-BDBB-4234-9C4D-8950230834BE}">
      <dgm:prSet/>
      <dgm:spPr/>
      <dgm:t>
        <a:bodyPr/>
        <a:lstStyle/>
        <a:p>
          <a:r>
            <a:rPr lang="en-US" b="1" i="0" baseline="0"/>
            <a:t>Public Spending Need:</a:t>
          </a:r>
          <a:endParaRPr lang="en-US"/>
        </a:p>
      </dgm:t>
    </dgm:pt>
    <dgm:pt modelId="{8174C86B-1673-4A03-AAE4-44FE49735571}" type="parTrans" cxnId="{5EA8343F-049A-492C-9E10-2D265EC307F0}">
      <dgm:prSet/>
      <dgm:spPr/>
      <dgm:t>
        <a:bodyPr/>
        <a:lstStyle/>
        <a:p>
          <a:endParaRPr lang="en-US"/>
        </a:p>
      </dgm:t>
    </dgm:pt>
    <dgm:pt modelId="{33308687-0D0A-49FF-A65C-81AB2E48A607}" type="sibTrans" cxnId="{5EA8343F-049A-492C-9E10-2D265EC307F0}">
      <dgm:prSet/>
      <dgm:spPr/>
      <dgm:t>
        <a:bodyPr/>
        <a:lstStyle/>
        <a:p>
          <a:endParaRPr lang="en-US"/>
        </a:p>
      </dgm:t>
    </dgm:pt>
    <dgm:pt modelId="{B73181BE-1DC8-448F-AE5A-8046730306B2}">
      <dgm:prSet/>
      <dgm:spPr/>
      <dgm:t>
        <a:bodyPr/>
        <a:lstStyle/>
        <a:p>
          <a:r>
            <a:rPr lang="en-US"/>
            <a:t>Supportive housing with case management reduces costs related to emergency services and hospital admissions by up to 50%.(NIH)</a:t>
          </a:r>
        </a:p>
      </dgm:t>
    </dgm:pt>
    <dgm:pt modelId="{598A93C6-0260-4BBF-AA6B-4F9759FBBF52}" type="parTrans" cxnId="{84BC9A2B-B868-45DE-BE88-BC27AA23FC76}">
      <dgm:prSet/>
      <dgm:spPr/>
      <dgm:t>
        <a:bodyPr/>
        <a:lstStyle/>
        <a:p>
          <a:endParaRPr lang="en-US"/>
        </a:p>
      </dgm:t>
    </dgm:pt>
    <dgm:pt modelId="{852B706E-22AC-4079-AA64-00FAB3EB60E5}" type="sibTrans" cxnId="{84BC9A2B-B868-45DE-BE88-BC27AA23FC76}">
      <dgm:prSet/>
      <dgm:spPr/>
      <dgm:t>
        <a:bodyPr/>
        <a:lstStyle/>
        <a:p>
          <a:endParaRPr lang="en-US"/>
        </a:p>
      </dgm:t>
    </dgm:pt>
    <dgm:pt modelId="{4AE16C3C-25FD-4B07-BDFF-7EF38BAC76F4}">
      <dgm:prSet/>
      <dgm:spPr/>
      <dgm:t>
        <a:bodyPr/>
        <a:lstStyle/>
        <a:p>
          <a:r>
            <a:rPr lang="en-US"/>
            <a:t>Supportive housing (which includes case management) saved communities between $5,000 and $13,000 per person per year in public costs (such as emergency room visits, criminal justice system involvement, and shelters).(NAEH)</a:t>
          </a:r>
        </a:p>
      </dgm:t>
    </dgm:pt>
    <dgm:pt modelId="{BE070427-7279-4DF4-AEE1-B7E682C95499}" type="parTrans" cxnId="{AC314CC4-B210-4842-A5D0-607AED6C27D1}">
      <dgm:prSet/>
      <dgm:spPr/>
      <dgm:t>
        <a:bodyPr/>
        <a:lstStyle/>
        <a:p>
          <a:endParaRPr lang="en-US"/>
        </a:p>
      </dgm:t>
    </dgm:pt>
    <dgm:pt modelId="{08F89B1D-D4A2-4207-A975-D4B8D32DF052}" type="sibTrans" cxnId="{AC314CC4-B210-4842-A5D0-607AED6C27D1}">
      <dgm:prSet/>
      <dgm:spPr/>
      <dgm:t>
        <a:bodyPr/>
        <a:lstStyle/>
        <a:p>
          <a:endParaRPr lang="en-US"/>
        </a:p>
      </dgm:t>
    </dgm:pt>
    <dgm:pt modelId="{E0802C73-332A-4046-9DC3-06E7945CFE1F}" type="pres">
      <dgm:prSet presAssocID="{070B6776-356C-49E6-BF9A-B019975FA812}" presName="Name0" presStyleCnt="0">
        <dgm:presLayoutVars>
          <dgm:dir/>
          <dgm:animLvl val="lvl"/>
          <dgm:resizeHandles val="exact"/>
        </dgm:presLayoutVars>
      </dgm:prSet>
      <dgm:spPr/>
    </dgm:pt>
    <dgm:pt modelId="{2933DC44-5423-4825-9F29-BD7507A4CD19}" type="pres">
      <dgm:prSet presAssocID="{69C64079-C87F-4BB8-8FF1-DB51B65E05A8}" presName="composite" presStyleCnt="0"/>
      <dgm:spPr/>
    </dgm:pt>
    <dgm:pt modelId="{0065A7D5-E4E6-4889-822F-75FAAEEF7AF9}" type="pres">
      <dgm:prSet presAssocID="{69C64079-C87F-4BB8-8FF1-DB51B65E05A8}" presName="parTx" presStyleLbl="alignNode1" presStyleIdx="0" presStyleCnt="4">
        <dgm:presLayoutVars>
          <dgm:chMax val="0"/>
          <dgm:chPref val="0"/>
          <dgm:bulletEnabled val="1"/>
        </dgm:presLayoutVars>
      </dgm:prSet>
      <dgm:spPr/>
    </dgm:pt>
    <dgm:pt modelId="{3AAFF468-5411-400C-B8B9-0AEED53FC722}" type="pres">
      <dgm:prSet presAssocID="{69C64079-C87F-4BB8-8FF1-DB51B65E05A8}" presName="desTx" presStyleLbl="alignAccFollowNode1" presStyleIdx="0" presStyleCnt="4">
        <dgm:presLayoutVars>
          <dgm:bulletEnabled val="1"/>
        </dgm:presLayoutVars>
      </dgm:prSet>
      <dgm:spPr/>
    </dgm:pt>
    <dgm:pt modelId="{BCF5C44E-A4AA-493B-82BA-385F9DC17070}" type="pres">
      <dgm:prSet presAssocID="{7A0252D6-E397-4251-A0CD-2EE98ACD8BC2}" presName="space" presStyleCnt="0"/>
      <dgm:spPr/>
    </dgm:pt>
    <dgm:pt modelId="{3354D7E9-154A-418F-9EAB-71570AA9CEEE}" type="pres">
      <dgm:prSet presAssocID="{CB264ECD-3D82-46D1-8460-184C47856D62}" presName="composite" presStyleCnt="0"/>
      <dgm:spPr/>
    </dgm:pt>
    <dgm:pt modelId="{8228125E-0DCE-42D5-9BE8-152A0E8A6097}" type="pres">
      <dgm:prSet presAssocID="{CB264ECD-3D82-46D1-8460-184C47856D62}" presName="parTx" presStyleLbl="alignNode1" presStyleIdx="1" presStyleCnt="4">
        <dgm:presLayoutVars>
          <dgm:chMax val="0"/>
          <dgm:chPref val="0"/>
          <dgm:bulletEnabled val="1"/>
        </dgm:presLayoutVars>
      </dgm:prSet>
      <dgm:spPr/>
    </dgm:pt>
    <dgm:pt modelId="{1B0A080F-E4DF-43BB-A9BC-2900E6511902}" type="pres">
      <dgm:prSet presAssocID="{CB264ECD-3D82-46D1-8460-184C47856D62}" presName="desTx" presStyleLbl="alignAccFollowNode1" presStyleIdx="1" presStyleCnt="4">
        <dgm:presLayoutVars>
          <dgm:bulletEnabled val="1"/>
        </dgm:presLayoutVars>
      </dgm:prSet>
      <dgm:spPr/>
    </dgm:pt>
    <dgm:pt modelId="{D2800E78-8292-45C0-A67A-4E9F037C8899}" type="pres">
      <dgm:prSet presAssocID="{72E83B0F-CA32-4F6B-AA78-6D28F7D635AC}" presName="space" presStyleCnt="0"/>
      <dgm:spPr/>
    </dgm:pt>
    <dgm:pt modelId="{463FA9EA-7E8B-4303-B639-A3BE8951F11D}" type="pres">
      <dgm:prSet presAssocID="{20725AC6-C28D-4926-A0EA-EFFF52949AF8}" presName="composite" presStyleCnt="0"/>
      <dgm:spPr/>
    </dgm:pt>
    <dgm:pt modelId="{797A886B-52BA-4591-A0B3-3F5A0335C0AD}" type="pres">
      <dgm:prSet presAssocID="{20725AC6-C28D-4926-A0EA-EFFF52949AF8}" presName="parTx" presStyleLbl="alignNode1" presStyleIdx="2" presStyleCnt="4">
        <dgm:presLayoutVars>
          <dgm:chMax val="0"/>
          <dgm:chPref val="0"/>
          <dgm:bulletEnabled val="1"/>
        </dgm:presLayoutVars>
      </dgm:prSet>
      <dgm:spPr/>
    </dgm:pt>
    <dgm:pt modelId="{74564540-E2C2-4036-99A6-786676CDE05F}" type="pres">
      <dgm:prSet presAssocID="{20725AC6-C28D-4926-A0EA-EFFF52949AF8}" presName="desTx" presStyleLbl="alignAccFollowNode1" presStyleIdx="2" presStyleCnt="4">
        <dgm:presLayoutVars>
          <dgm:bulletEnabled val="1"/>
        </dgm:presLayoutVars>
      </dgm:prSet>
      <dgm:spPr/>
    </dgm:pt>
    <dgm:pt modelId="{0BEAD495-52E0-468C-A4AD-82C47E0DC6B4}" type="pres">
      <dgm:prSet presAssocID="{89D343FF-B47F-424A-B4B4-C92F0A68A7BE}" presName="space" presStyleCnt="0"/>
      <dgm:spPr/>
    </dgm:pt>
    <dgm:pt modelId="{EE6EED74-683C-481A-B7A8-9072338634D9}" type="pres">
      <dgm:prSet presAssocID="{41E5A702-BDBB-4234-9C4D-8950230834BE}" presName="composite" presStyleCnt="0"/>
      <dgm:spPr/>
    </dgm:pt>
    <dgm:pt modelId="{35DD6B3D-CE3E-4E8E-9EB8-7AE85F10CB90}" type="pres">
      <dgm:prSet presAssocID="{41E5A702-BDBB-4234-9C4D-8950230834BE}" presName="parTx" presStyleLbl="alignNode1" presStyleIdx="3" presStyleCnt="4">
        <dgm:presLayoutVars>
          <dgm:chMax val="0"/>
          <dgm:chPref val="0"/>
          <dgm:bulletEnabled val="1"/>
        </dgm:presLayoutVars>
      </dgm:prSet>
      <dgm:spPr/>
    </dgm:pt>
    <dgm:pt modelId="{F456102B-34EC-4DEF-98B3-5CCB3B0E2E92}" type="pres">
      <dgm:prSet presAssocID="{41E5A702-BDBB-4234-9C4D-8950230834BE}" presName="desTx" presStyleLbl="alignAccFollowNode1" presStyleIdx="3" presStyleCnt="4">
        <dgm:presLayoutVars>
          <dgm:bulletEnabled val="1"/>
        </dgm:presLayoutVars>
      </dgm:prSet>
      <dgm:spPr/>
    </dgm:pt>
  </dgm:ptLst>
  <dgm:cxnLst>
    <dgm:cxn modelId="{EE690904-E0C2-4FB6-872F-68E75A309BDF}" srcId="{070B6776-356C-49E6-BF9A-B019975FA812}" destId="{69C64079-C87F-4BB8-8FF1-DB51B65E05A8}" srcOrd="0" destOrd="0" parTransId="{1EB41319-3D60-4B40-B789-AE8E67219F5D}" sibTransId="{7A0252D6-E397-4251-A0CD-2EE98ACD8BC2}"/>
    <dgm:cxn modelId="{B23A010C-0565-4537-A67C-3C71B605A153}" type="presOf" srcId="{CB264ECD-3D82-46D1-8460-184C47856D62}" destId="{8228125E-0DCE-42D5-9BE8-152A0E8A6097}" srcOrd="0" destOrd="0" presId="urn:microsoft.com/office/officeart/2005/8/layout/hList1"/>
    <dgm:cxn modelId="{601AF813-51C2-42E0-BCE5-1EE54D2CC81E}" type="presOf" srcId="{6A507297-1D31-4258-8679-2AB7DFD909EF}" destId="{1B0A080F-E4DF-43BB-A9BC-2900E6511902}" srcOrd="0" destOrd="0" presId="urn:microsoft.com/office/officeart/2005/8/layout/hList1"/>
    <dgm:cxn modelId="{B8C36914-9A71-49F7-AE7D-43914D854777}" type="presOf" srcId="{69C64079-C87F-4BB8-8FF1-DB51B65E05A8}" destId="{0065A7D5-E4E6-4889-822F-75FAAEEF7AF9}" srcOrd="0" destOrd="0" presId="urn:microsoft.com/office/officeart/2005/8/layout/hList1"/>
    <dgm:cxn modelId="{CA0BA720-C1C8-4271-B2FA-0EB322DCD30A}" srcId="{070B6776-356C-49E6-BF9A-B019975FA812}" destId="{20725AC6-C28D-4926-A0EA-EFFF52949AF8}" srcOrd="2" destOrd="0" parTransId="{BCF00230-6E10-4ACB-9C69-BA6E741E7F00}" sibTransId="{89D343FF-B47F-424A-B4B4-C92F0A68A7BE}"/>
    <dgm:cxn modelId="{FD46A824-873C-47E9-AB04-A9414B23696E}" srcId="{69C64079-C87F-4BB8-8FF1-DB51B65E05A8}" destId="{1FEF8569-3F53-440D-87F1-8BD4AF26BC3D}" srcOrd="0" destOrd="0" parTransId="{C12EC5D6-35D6-41B1-8517-E549DBFAAD95}" sibTransId="{1B8565FD-A590-404D-A7C2-F4010B5C7931}"/>
    <dgm:cxn modelId="{84BC9A2B-B868-45DE-BE88-BC27AA23FC76}" srcId="{41E5A702-BDBB-4234-9C4D-8950230834BE}" destId="{B73181BE-1DC8-448F-AE5A-8046730306B2}" srcOrd="0" destOrd="0" parTransId="{598A93C6-0260-4BBF-AA6B-4F9759FBBF52}" sibTransId="{852B706E-22AC-4079-AA64-00FAB3EB60E5}"/>
    <dgm:cxn modelId="{46380D2E-2A95-4F8C-BDE2-8490E75D1F4F}" type="presOf" srcId="{D11DCE97-0259-4B06-9BC1-DF85AF1FECB9}" destId="{74564540-E2C2-4036-99A6-786676CDE05F}" srcOrd="0" destOrd="1" presId="urn:microsoft.com/office/officeart/2005/8/layout/hList1"/>
    <dgm:cxn modelId="{5EA8343F-049A-492C-9E10-2D265EC307F0}" srcId="{070B6776-356C-49E6-BF9A-B019975FA812}" destId="{41E5A702-BDBB-4234-9C4D-8950230834BE}" srcOrd="3" destOrd="0" parTransId="{8174C86B-1673-4A03-AAE4-44FE49735571}" sibTransId="{33308687-0D0A-49FF-A65C-81AB2E48A607}"/>
    <dgm:cxn modelId="{84C8C05E-9DBF-455A-B15D-78D0819FA6B4}" type="presOf" srcId="{4AE16C3C-25FD-4B07-BDFF-7EF38BAC76F4}" destId="{F456102B-34EC-4DEF-98B3-5CCB3B0E2E92}" srcOrd="0" destOrd="1" presId="urn:microsoft.com/office/officeart/2005/8/layout/hList1"/>
    <dgm:cxn modelId="{D73ACC64-F7AA-4BE7-AF3D-3CD361C673D3}" type="presOf" srcId="{41E5A702-BDBB-4234-9C4D-8950230834BE}" destId="{35DD6B3D-CE3E-4E8E-9EB8-7AE85F10CB90}" srcOrd="0" destOrd="0" presId="urn:microsoft.com/office/officeart/2005/8/layout/hList1"/>
    <dgm:cxn modelId="{474B7945-EC45-4A1C-92C2-69F3170B13AC}" type="presOf" srcId="{070B6776-356C-49E6-BF9A-B019975FA812}" destId="{E0802C73-332A-4046-9DC3-06E7945CFE1F}" srcOrd="0" destOrd="0" presId="urn:microsoft.com/office/officeart/2005/8/layout/hList1"/>
    <dgm:cxn modelId="{03E9F745-7803-4AA6-9824-DAF86E03F7B6}" type="presOf" srcId="{C276A10D-AFE7-4230-B178-90C6D999EE18}" destId="{74564540-E2C2-4036-99A6-786676CDE05F}" srcOrd="0" destOrd="0" presId="urn:microsoft.com/office/officeart/2005/8/layout/hList1"/>
    <dgm:cxn modelId="{80223C47-63F4-4C71-A609-9CDE73F562BB}" type="presOf" srcId="{1FEF8569-3F53-440D-87F1-8BD4AF26BC3D}" destId="{3AAFF468-5411-400C-B8B9-0AEED53FC722}" srcOrd="0" destOrd="0" presId="urn:microsoft.com/office/officeart/2005/8/layout/hList1"/>
    <dgm:cxn modelId="{FF5EC772-E711-4D85-A0F2-11D20EFA9DFB}" srcId="{20725AC6-C28D-4926-A0EA-EFFF52949AF8}" destId="{C276A10D-AFE7-4230-B178-90C6D999EE18}" srcOrd="0" destOrd="0" parTransId="{5A508A29-A2D8-4E39-A1B6-53595BF1ADB0}" sibTransId="{206BFE39-B61F-4A95-BA44-2CC047A8C1C3}"/>
    <dgm:cxn modelId="{49FCBB7C-D3B2-44C7-B5E2-0CA81A41B764}" srcId="{CB264ECD-3D82-46D1-8460-184C47856D62}" destId="{4B218E5B-AE5B-4644-A188-51060C4B3EF1}" srcOrd="2" destOrd="0" parTransId="{6BB3446B-9C19-4AA3-8186-FEF7953C6454}" sibTransId="{67EDB163-7BCD-4EBE-BD17-2A109F823357}"/>
    <dgm:cxn modelId="{3BFFC588-6E35-440A-AFF0-A2103573E406}" srcId="{070B6776-356C-49E6-BF9A-B019975FA812}" destId="{CB264ECD-3D82-46D1-8460-184C47856D62}" srcOrd="1" destOrd="0" parTransId="{AD68B455-74BE-40AA-87A0-270705CC2542}" sibTransId="{72E83B0F-CA32-4F6B-AA78-6D28F7D635AC}"/>
    <dgm:cxn modelId="{3EBFAC90-7052-48D6-A4FB-429195F069D9}" srcId="{69C64079-C87F-4BB8-8FF1-DB51B65E05A8}" destId="{66A772A3-55FA-45CE-A143-C4361D9C1422}" srcOrd="1" destOrd="0" parTransId="{D9EA22D1-4F98-4A1B-AEB3-5639B38B050B}" sibTransId="{E4DBFE23-CD41-4E3F-8DE1-6EEE8913661A}"/>
    <dgm:cxn modelId="{DD0D3299-6483-4C9A-B6F5-D75B80DCA2CD}" srcId="{CB264ECD-3D82-46D1-8460-184C47856D62}" destId="{0FC759F7-58AF-44D0-9921-E57BA05470DC}" srcOrd="1" destOrd="0" parTransId="{91994317-A46F-4FDC-9698-97A8C882BB1B}" sibTransId="{83946B17-B961-4595-B984-3E0B8577B2F9}"/>
    <dgm:cxn modelId="{CB9C30B7-E854-499F-8CDC-6809703106FD}" type="presOf" srcId="{B73181BE-1DC8-448F-AE5A-8046730306B2}" destId="{F456102B-34EC-4DEF-98B3-5CCB3B0E2E92}" srcOrd="0" destOrd="0" presId="urn:microsoft.com/office/officeart/2005/8/layout/hList1"/>
    <dgm:cxn modelId="{74053DBC-66D7-424D-AE9C-D1115200DD23}" type="presOf" srcId="{0FC759F7-58AF-44D0-9921-E57BA05470DC}" destId="{1B0A080F-E4DF-43BB-A9BC-2900E6511902}" srcOrd="0" destOrd="1" presId="urn:microsoft.com/office/officeart/2005/8/layout/hList1"/>
    <dgm:cxn modelId="{214A5CBE-A989-409E-A05F-CB015FDDA90B}" srcId="{CB264ECD-3D82-46D1-8460-184C47856D62}" destId="{6A507297-1D31-4258-8679-2AB7DFD909EF}" srcOrd="0" destOrd="0" parTransId="{D4AA8F81-33B7-46EA-B7C6-03AEE1754722}" sibTransId="{6B35648E-DE75-4674-962B-D11F1193C411}"/>
    <dgm:cxn modelId="{48B48CC2-FE4D-4F15-8110-E4A23601D048}" srcId="{20725AC6-C28D-4926-A0EA-EFFF52949AF8}" destId="{D11DCE97-0259-4B06-9BC1-DF85AF1FECB9}" srcOrd="1" destOrd="0" parTransId="{0A63E6D6-B162-4706-8366-946B5D0C5860}" sibTransId="{DF0CF883-84E8-429E-82A1-722566D7327A}"/>
    <dgm:cxn modelId="{AC314CC4-B210-4842-A5D0-607AED6C27D1}" srcId="{41E5A702-BDBB-4234-9C4D-8950230834BE}" destId="{4AE16C3C-25FD-4B07-BDFF-7EF38BAC76F4}" srcOrd="1" destOrd="0" parTransId="{BE070427-7279-4DF4-AEE1-B7E682C95499}" sibTransId="{08F89B1D-D4A2-4207-A975-D4B8D32DF052}"/>
    <dgm:cxn modelId="{F091D3D0-E374-48CF-B338-6AAA8371AA81}" type="presOf" srcId="{20725AC6-C28D-4926-A0EA-EFFF52949AF8}" destId="{797A886B-52BA-4591-A0B3-3F5A0335C0AD}" srcOrd="0" destOrd="0" presId="urn:microsoft.com/office/officeart/2005/8/layout/hList1"/>
    <dgm:cxn modelId="{121520D1-FDF4-46EB-87E6-3EC49B75CCAA}" type="presOf" srcId="{66A772A3-55FA-45CE-A143-C4361D9C1422}" destId="{3AAFF468-5411-400C-B8B9-0AEED53FC722}" srcOrd="0" destOrd="1" presId="urn:microsoft.com/office/officeart/2005/8/layout/hList1"/>
    <dgm:cxn modelId="{DC469AF2-E297-477B-AD9C-554AEEA1D243}" type="presOf" srcId="{4B218E5B-AE5B-4644-A188-51060C4B3EF1}" destId="{1B0A080F-E4DF-43BB-A9BC-2900E6511902}" srcOrd="0" destOrd="2" presId="urn:microsoft.com/office/officeart/2005/8/layout/hList1"/>
    <dgm:cxn modelId="{4BF6AD8A-A305-4B02-888B-AC69C9DC5F8E}" type="presParOf" srcId="{E0802C73-332A-4046-9DC3-06E7945CFE1F}" destId="{2933DC44-5423-4825-9F29-BD7507A4CD19}" srcOrd="0" destOrd="0" presId="urn:microsoft.com/office/officeart/2005/8/layout/hList1"/>
    <dgm:cxn modelId="{5C1707A1-49B3-4EBA-AC05-5A02FC76C8F5}" type="presParOf" srcId="{2933DC44-5423-4825-9F29-BD7507A4CD19}" destId="{0065A7D5-E4E6-4889-822F-75FAAEEF7AF9}" srcOrd="0" destOrd="0" presId="urn:microsoft.com/office/officeart/2005/8/layout/hList1"/>
    <dgm:cxn modelId="{B4715F64-BBED-4753-A1BC-7D76F49DAB08}" type="presParOf" srcId="{2933DC44-5423-4825-9F29-BD7507A4CD19}" destId="{3AAFF468-5411-400C-B8B9-0AEED53FC722}" srcOrd="1" destOrd="0" presId="urn:microsoft.com/office/officeart/2005/8/layout/hList1"/>
    <dgm:cxn modelId="{2020CFA5-14BB-4AA7-BEB1-0BD416423BBE}" type="presParOf" srcId="{E0802C73-332A-4046-9DC3-06E7945CFE1F}" destId="{BCF5C44E-A4AA-493B-82BA-385F9DC17070}" srcOrd="1" destOrd="0" presId="urn:microsoft.com/office/officeart/2005/8/layout/hList1"/>
    <dgm:cxn modelId="{834CEED5-83ED-42D1-9C9D-B32CBA6FA35B}" type="presParOf" srcId="{E0802C73-332A-4046-9DC3-06E7945CFE1F}" destId="{3354D7E9-154A-418F-9EAB-71570AA9CEEE}" srcOrd="2" destOrd="0" presId="urn:microsoft.com/office/officeart/2005/8/layout/hList1"/>
    <dgm:cxn modelId="{9C0BC738-107A-49AB-980D-A21F742BCD6C}" type="presParOf" srcId="{3354D7E9-154A-418F-9EAB-71570AA9CEEE}" destId="{8228125E-0DCE-42D5-9BE8-152A0E8A6097}" srcOrd="0" destOrd="0" presId="urn:microsoft.com/office/officeart/2005/8/layout/hList1"/>
    <dgm:cxn modelId="{1F8A8988-535A-4A56-940B-D8AAEF55DC8D}" type="presParOf" srcId="{3354D7E9-154A-418F-9EAB-71570AA9CEEE}" destId="{1B0A080F-E4DF-43BB-A9BC-2900E6511902}" srcOrd="1" destOrd="0" presId="urn:microsoft.com/office/officeart/2005/8/layout/hList1"/>
    <dgm:cxn modelId="{38A2BAFD-A833-4119-816E-EDA9F5DD45A5}" type="presParOf" srcId="{E0802C73-332A-4046-9DC3-06E7945CFE1F}" destId="{D2800E78-8292-45C0-A67A-4E9F037C8899}" srcOrd="3" destOrd="0" presId="urn:microsoft.com/office/officeart/2005/8/layout/hList1"/>
    <dgm:cxn modelId="{B34D7F9B-4815-42E4-A121-3205DB62BB01}" type="presParOf" srcId="{E0802C73-332A-4046-9DC3-06E7945CFE1F}" destId="{463FA9EA-7E8B-4303-B639-A3BE8951F11D}" srcOrd="4" destOrd="0" presId="urn:microsoft.com/office/officeart/2005/8/layout/hList1"/>
    <dgm:cxn modelId="{557EF86A-A9BA-4E93-9718-4ADA89F9015F}" type="presParOf" srcId="{463FA9EA-7E8B-4303-B639-A3BE8951F11D}" destId="{797A886B-52BA-4591-A0B3-3F5A0335C0AD}" srcOrd="0" destOrd="0" presId="urn:microsoft.com/office/officeart/2005/8/layout/hList1"/>
    <dgm:cxn modelId="{EB636712-589F-4EE8-B281-2B8B3C6BE5F8}" type="presParOf" srcId="{463FA9EA-7E8B-4303-B639-A3BE8951F11D}" destId="{74564540-E2C2-4036-99A6-786676CDE05F}" srcOrd="1" destOrd="0" presId="urn:microsoft.com/office/officeart/2005/8/layout/hList1"/>
    <dgm:cxn modelId="{A2579777-4D7F-4854-BC64-BEF9EA7D0C38}" type="presParOf" srcId="{E0802C73-332A-4046-9DC3-06E7945CFE1F}" destId="{0BEAD495-52E0-468C-A4AD-82C47E0DC6B4}" srcOrd="5" destOrd="0" presId="urn:microsoft.com/office/officeart/2005/8/layout/hList1"/>
    <dgm:cxn modelId="{0FC89144-ECDD-4CD4-823B-D9064FA54F98}" type="presParOf" srcId="{E0802C73-332A-4046-9DC3-06E7945CFE1F}" destId="{EE6EED74-683C-481A-B7A8-9072338634D9}" srcOrd="6" destOrd="0" presId="urn:microsoft.com/office/officeart/2005/8/layout/hList1"/>
    <dgm:cxn modelId="{D71FF003-0A02-492C-8049-C684DB46CF4E}" type="presParOf" srcId="{EE6EED74-683C-481A-B7A8-9072338634D9}" destId="{35DD6B3D-CE3E-4E8E-9EB8-7AE85F10CB90}" srcOrd="0" destOrd="0" presId="urn:microsoft.com/office/officeart/2005/8/layout/hList1"/>
    <dgm:cxn modelId="{4E840842-0D10-4A68-AAE3-D69F591FD478}" type="presParOf" srcId="{EE6EED74-683C-481A-B7A8-9072338634D9}" destId="{F456102B-34EC-4DEF-98B3-5CCB3B0E2E9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C7CBB4-622B-4009-B1F1-1A8D5DA13BA0}"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B8AC0A88-D859-4A0E-9ED3-1E5B667B6F7D}">
      <dgm:prSet custT="1"/>
      <dgm:spPr/>
      <dgm:t>
        <a:bodyPr/>
        <a:lstStyle/>
        <a:p>
          <a:r>
            <a:rPr lang="en-US" sz="1400" b="1"/>
            <a:t>Empowerment and Client Satisfaction</a:t>
          </a:r>
          <a:endParaRPr lang="en-US" sz="1400"/>
        </a:p>
      </dgm:t>
    </dgm:pt>
    <dgm:pt modelId="{498E53E8-A422-476F-B947-203E6566484B}" type="parTrans" cxnId="{0A35ED67-CFF1-4569-9F19-36F4BD1A623E}">
      <dgm:prSet/>
      <dgm:spPr/>
      <dgm:t>
        <a:bodyPr/>
        <a:lstStyle/>
        <a:p>
          <a:endParaRPr lang="en-US"/>
        </a:p>
      </dgm:t>
    </dgm:pt>
    <dgm:pt modelId="{AC31EDB5-6659-436D-9C7D-9AD1F122E930}" type="sibTrans" cxnId="{0A35ED67-CFF1-4569-9F19-36F4BD1A623E}">
      <dgm:prSet/>
      <dgm:spPr/>
      <dgm:t>
        <a:bodyPr/>
        <a:lstStyle/>
        <a:p>
          <a:endParaRPr lang="en-US"/>
        </a:p>
      </dgm:t>
    </dgm:pt>
    <dgm:pt modelId="{33768982-4DD8-4FEA-AF00-32C7EB88C53F}">
      <dgm:prSet custT="1"/>
      <dgm:spPr/>
      <dgm:t>
        <a:bodyPr/>
        <a:lstStyle/>
        <a:p>
          <a:r>
            <a:rPr lang="en-US" sz="1100"/>
            <a:t>The </a:t>
          </a:r>
          <a:r>
            <a:rPr lang="en-US" sz="1100" b="1"/>
            <a:t>Institute for Community Health</a:t>
          </a:r>
          <a:r>
            <a:rPr lang="en-US" sz="1100"/>
            <a:t> in Massachusetts found that people experiencing homelessness who engaged in person-centered case management reported </a:t>
          </a:r>
          <a:r>
            <a:rPr lang="en-US" sz="1100" b="1"/>
            <a:t>higher levels of satisfaction</a:t>
          </a:r>
          <a:r>
            <a:rPr lang="en-US" sz="1100"/>
            <a:t> with their housing and services. About </a:t>
          </a:r>
          <a:r>
            <a:rPr lang="en-US" sz="1100" b="1"/>
            <a:t>80%</a:t>
          </a:r>
          <a:r>
            <a:rPr lang="en-US" sz="1100"/>
            <a:t> of participants felt empowered to make decisions regarding their housing and services, which led to increased adherence to housing stability plans.</a:t>
          </a:r>
        </a:p>
      </dgm:t>
    </dgm:pt>
    <dgm:pt modelId="{161CD140-0536-4ECC-863E-5A9600EEE58C}" type="parTrans" cxnId="{734A4E12-7028-471E-815E-6219645EC68A}">
      <dgm:prSet/>
      <dgm:spPr/>
      <dgm:t>
        <a:bodyPr/>
        <a:lstStyle/>
        <a:p>
          <a:endParaRPr lang="en-US"/>
        </a:p>
      </dgm:t>
    </dgm:pt>
    <dgm:pt modelId="{12D4F326-6640-46DD-B1B0-E44AFB687099}" type="sibTrans" cxnId="{734A4E12-7028-471E-815E-6219645EC68A}">
      <dgm:prSet/>
      <dgm:spPr/>
      <dgm:t>
        <a:bodyPr/>
        <a:lstStyle/>
        <a:p>
          <a:endParaRPr lang="en-US"/>
        </a:p>
      </dgm:t>
    </dgm:pt>
    <dgm:pt modelId="{EFE6B609-3B79-4252-8042-98108C044E90}">
      <dgm:prSet custT="1"/>
      <dgm:spPr/>
      <dgm:t>
        <a:bodyPr/>
        <a:lstStyle/>
        <a:p>
          <a:r>
            <a:rPr lang="en-US" sz="1100" b="1"/>
            <a:t>Client empowerment</a:t>
          </a:r>
          <a:r>
            <a:rPr lang="en-US" sz="1100"/>
            <a:t> through person-centered approaches leads to better engagement with case managers, as individuals are more likely to participate in their own care and treatment when they have a role in setting goals. Studies show that when people experiencing homelessness are involved in their case management planning, they have </a:t>
          </a:r>
          <a:r>
            <a:rPr lang="en-US" sz="1100" b="1"/>
            <a:t>higher engagement rates</a:t>
          </a:r>
          <a:r>
            <a:rPr lang="en-US" sz="1100"/>
            <a:t> in the services provided, including employment and rehabilitation programs.</a:t>
          </a:r>
        </a:p>
      </dgm:t>
    </dgm:pt>
    <dgm:pt modelId="{A13A06D5-7290-4565-A9B3-34806BA80D96}" type="parTrans" cxnId="{280A019D-289F-4305-81ED-A6BCF732840E}">
      <dgm:prSet/>
      <dgm:spPr/>
      <dgm:t>
        <a:bodyPr/>
        <a:lstStyle/>
        <a:p>
          <a:endParaRPr lang="en-US"/>
        </a:p>
      </dgm:t>
    </dgm:pt>
    <dgm:pt modelId="{415AAC5A-681C-4C04-ACDF-2CC6932ADFA5}" type="sibTrans" cxnId="{280A019D-289F-4305-81ED-A6BCF732840E}">
      <dgm:prSet/>
      <dgm:spPr/>
      <dgm:t>
        <a:bodyPr/>
        <a:lstStyle/>
        <a:p>
          <a:endParaRPr lang="en-US"/>
        </a:p>
      </dgm:t>
    </dgm:pt>
    <dgm:pt modelId="{FA6B0565-DEC5-4D63-A7FF-A9DCCA40F192}">
      <dgm:prSet custT="1"/>
      <dgm:spPr/>
      <dgm:t>
        <a:bodyPr/>
        <a:lstStyle/>
        <a:p>
          <a:r>
            <a:rPr lang="en-US" sz="1800" b="1"/>
            <a:t>Improved Housing Stability</a:t>
          </a:r>
          <a:endParaRPr lang="en-US" sz="1800"/>
        </a:p>
      </dgm:t>
    </dgm:pt>
    <dgm:pt modelId="{4E2F0B1F-A911-4C73-9C1A-5F03EB28AE4D}" type="parTrans" cxnId="{4BDCB2B3-576C-4E34-92DB-2CEE2A88FA56}">
      <dgm:prSet/>
      <dgm:spPr/>
      <dgm:t>
        <a:bodyPr/>
        <a:lstStyle/>
        <a:p>
          <a:endParaRPr lang="en-US"/>
        </a:p>
      </dgm:t>
    </dgm:pt>
    <dgm:pt modelId="{2121B800-AF70-4382-9EBD-060BA4AC4927}" type="sibTrans" cxnId="{4BDCB2B3-576C-4E34-92DB-2CEE2A88FA56}">
      <dgm:prSet/>
      <dgm:spPr/>
      <dgm:t>
        <a:bodyPr/>
        <a:lstStyle/>
        <a:p>
          <a:endParaRPr lang="en-US"/>
        </a:p>
      </dgm:t>
    </dgm:pt>
    <dgm:pt modelId="{6824156D-AC09-4B58-8B3B-FECEDA8E70DE}">
      <dgm:prSet custT="1"/>
      <dgm:spPr/>
      <dgm:t>
        <a:bodyPr/>
        <a:lstStyle/>
        <a:p>
          <a:r>
            <a:rPr lang="en-US" sz="1100" b="1"/>
            <a:t>Person-centered case management</a:t>
          </a:r>
          <a:r>
            <a:rPr lang="en-US" sz="1100"/>
            <a:t> emphasizes creating individualized plans and empowering clients to set their own goals, which has been shown to improve housing outcomes. A study from the </a:t>
          </a:r>
          <a:r>
            <a:rPr lang="en-US" sz="1100" b="1"/>
            <a:t>National Alliance to End Homelessness</a:t>
          </a:r>
          <a:r>
            <a:rPr lang="en-US" sz="1100"/>
            <a:t> found that </a:t>
          </a:r>
          <a:r>
            <a:rPr lang="en-US" sz="1100" b="1"/>
            <a:t>80%</a:t>
          </a:r>
          <a:r>
            <a:rPr lang="en-US" sz="1100"/>
            <a:t> of individuals participating in person-centered case management programs were able to maintain stable housing for at least one year after placement in supportive housing programs.</a:t>
          </a:r>
        </a:p>
      </dgm:t>
    </dgm:pt>
    <dgm:pt modelId="{3C038AA0-2D91-4842-AD83-624D4FA8CE5E}" type="parTrans" cxnId="{AD453463-2F89-41B9-86BC-3CECB9363314}">
      <dgm:prSet/>
      <dgm:spPr/>
      <dgm:t>
        <a:bodyPr/>
        <a:lstStyle/>
        <a:p>
          <a:endParaRPr lang="en-US"/>
        </a:p>
      </dgm:t>
    </dgm:pt>
    <dgm:pt modelId="{E47F86E9-CA1C-40CD-AAF1-758152722649}" type="sibTrans" cxnId="{AD453463-2F89-41B9-86BC-3CECB9363314}">
      <dgm:prSet/>
      <dgm:spPr/>
      <dgm:t>
        <a:bodyPr/>
        <a:lstStyle/>
        <a:p>
          <a:endParaRPr lang="en-US"/>
        </a:p>
      </dgm:t>
    </dgm:pt>
    <dgm:pt modelId="{B0575910-8F0C-46F3-B736-F6495EED9090}">
      <dgm:prSet custT="1"/>
      <dgm:spPr/>
      <dgm:t>
        <a:bodyPr/>
        <a:lstStyle/>
        <a:p>
          <a:r>
            <a:rPr lang="en-US" sz="1100"/>
            <a:t>According to the </a:t>
          </a:r>
          <a:r>
            <a:rPr lang="en-US" sz="1100" b="1"/>
            <a:t>HUD’s Homeless Management Information System (HMIS)</a:t>
          </a:r>
          <a:r>
            <a:rPr lang="en-US" sz="1100"/>
            <a:t>, supportive housing programs with a person-centered approach report </a:t>
          </a:r>
          <a:r>
            <a:rPr lang="en-US" sz="1100" b="1"/>
            <a:t>higher housing retention rates</a:t>
          </a:r>
          <a:r>
            <a:rPr lang="en-US" sz="1100"/>
            <a:t>, with some programs seeing retention rates as high as </a:t>
          </a:r>
          <a:r>
            <a:rPr lang="en-US" sz="1100" b="1"/>
            <a:t>85%</a:t>
          </a:r>
          <a:r>
            <a:rPr lang="en-US" sz="1100"/>
            <a:t> over a 12-month period.</a:t>
          </a:r>
        </a:p>
      </dgm:t>
    </dgm:pt>
    <dgm:pt modelId="{3F629913-30DC-4E49-9D19-C0CB671FEF72}" type="parTrans" cxnId="{4AD1F21D-A81C-464E-A6A4-2809F41D0434}">
      <dgm:prSet/>
      <dgm:spPr/>
      <dgm:t>
        <a:bodyPr/>
        <a:lstStyle/>
        <a:p>
          <a:endParaRPr lang="en-US"/>
        </a:p>
      </dgm:t>
    </dgm:pt>
    <dgm:pt modelId="{C3DC0D73-B49F-4262-BE88-4EBF8114A229}" type="sibTrans" cxnId="{4AD1F21D-A81C-464E-A6A4-2809F41D0434}">
      <dgm:prSet/>
      <dgm:spPr/>
      <dgm:t>
        <a:bodyPr/>
        <a:lstStyle/>
        <a:p>
          <a:endParaRPr lang="en-US"/>
        </a:p>
      </dgm:t>
    </dgm:pt>
    <dgm:pt modelId="{A3F46388-0334-49EF-8E06-C6FC8B6C33E2}">
      <dgm:prSet custT="1"/>
      <dgm:spPr/>
      <dgm:t>
        <a:bodyPr/>
        <a:lstStyle/>
        <a:p>
          <a:r>
            <a:rPr lang="en-US" sz="1800" b="1"/>
            <a:t>Reduction in Homelessness Recidivism</a:t>
          </a:r>
          <a:endParaRPr lang="en-US" sz="1800"/>
        </a:p>
      </dgm:t>
    </dgm:pt>
    <dgm:pt modelId="{C7B6497D-E8EF-4EE9-AD56-7F3D4EE84E3D}" type="parTrans" cxnId="{14896605-D78C-4958-99D0-052E694DF050}">
      <dgm:prSet/>
      <dgm:spPr/>
      <dgm:t>
        <a:bodyPr/>
        <a:lstStyle/>
        <a:p>
          <a:endParaRPr lang="en-US"/>
        </a:p>
      </dgm:t>
    </dgm:pt>
    <dgm:pt modelId="{86F74133-04CF-4015-8AC7-FF7FB1C8B788}" type="sibTrans" cxnId="{14896605-D78C-4958-99D0-052E694DF050}">
      <dgm:prSet/>
      <dgm:spPr/>
      <dgm:t>
        <a:bodyPr/>
        <a:lstStyle/>
        <a:p>
          <a:endParaRPr lang="en-US"/>
        </a:p>
      </dgm:t>
    </dgm:pt>
    <dgm:pt modelId="{D4A8AD1B-FA11-4DDC-B54F-C29AB221E99A}">
      <dgm:prSet custT="1"/>
      <dgm:spPr/>
      <dgm:t>
        <a:bodyPr/>
        <a:lstStyle/>
        <a:p>
          <a:r>
            <a:rPr lang="en-US" sz="1100"/>
            <a:t>Person-centered case management helps individuals navigate barriers such as health issues, joblessness, and substance use through a tailored approach. This significantly reduces the likelihood of returning to homelessness. A study published in the </a:t>
          </a:r>
          <a:r>
            <a:rPr lang="en-US" sz="1100" b="1"/>
            <a:t>American Journal of Public Health</a:t>
          </a:r>
          <a:r>
            <a:rPr lang="en-US" sz="1100"/>
            <a:t> found that </a:t>
          </a:r>
          <a:r>
            <a:rPr lang="en-US" sz="1100" b="1"/>
            <a:t>individualized case management</a:t>
          </a:r>
          <a:r>
            <a:rPr lang="en-US" sz="1100"/>
            <a:t> led to a </a:t>
          </a:r>
          <a:r>
            <a:rPr lang="en-US" sz="1100" b="1"/>
            <a:t>60% reduction</a:t>
          </a:r>
          <a:r>
            <a:rPr lang="en-US" sz="1100"/>
            <a:t> in the likelihood of people returning to homelessness after being housed.</a:t>
          </a:r>
        </a:p>
      </dgm:t>
    </dgm:pt>
    <dgm:pt modelId="{789B3466-BDD3-4821-854B-852C631C962D}" type="parTrans" cxnId="{3566B2E6-F97D-4B8E-BBC3-9955F5600925}">
      <dgm:prSet/>
      <dgm:spPr/>
      <dgm:t>
        <a:bodyPr/>
        <a:lstStyle/>
        <a:p>
          <a:endParaRPr lang="en-US"/>
        </a:p>
      </dgm:t>
    </dgm:pt>
    <dgm:pt modelId="{B97C9244-FA04-46C2-8399-B8AF8AA732B1}" type="sibTrans" cxnId="{3566B2E6-F97D-4B8E-BBC3-9955F5600925}">
      <dgm:prSet/>
      <dgm:spPr/>
      <dgm:t>
        <a:bodyPr/>
        <a:lstStyle/>
        <a:p>
          <a:endParaRPr lang="en-US"/>
        </a:p>
      </dgm:t>
    </dgm:pt>
    <dgm:pt modelId="{B791CC3E-4456-41F0-82BB-40561CC0971E}">
      <dgm:prSet custT="1"/>
      <dgm:spPr/>
      <dgm:t>
        <a:bodyPr/>
        <a:lstStyle/>
        <a:p>
          <a:r>
            <a:rPr lang="en-US" sz="1100"/>
            <a:t>The </a:t>
          </a:r>
          <a:r>
            <a:rPr lang="en-US" sz="1100" b="1"/>
            <a:t>National Coalition for the Homeless</a:t>
          </a:r>
          <a:r>
            <a:rPr lang="en-US" sz="1100"/>
            <a:t> also highlights that people who engage in person-centered case management are </a:t>
          </a:r>
          <a:r>
            <a:rPr lang="en-US" sz="1100" b="1"/>
            <a:t>40% less likely</a:t>
          </a:r>
          <a:r>
            <a:rPr lang="en-US" sz="1100"/>
            <a:t> to experience homelessness again within two years compared to those who receive less personalized services.</a:t>
          </a:r>
        </a:p>
      </dgm:t>
    </dgm:pt>
    <dgm:pt modelId="{4537F464-9EB9-4576-86A5-461C18EBE9DD}" type="parTrans" cxnId="{DCB1759F-02D3-4395-AF6E-94F0208DBE32}">
      <dgm:prSet/>
      <dgm:spPr/>
      <dgm:t>
        <a:bodyPr/>
        <a:lstStyle/>
        <a:p>
          <a:endParaRPr lang="en-US"/>
        </a:p>
      </dgm:t>
    </dgm:pt>
    <dgm:pt modelId="{EB76220E-48A5-41B5-919F-A1456FE129DF}" type="sibTrans" cxnId="{DCB1759F-02D3-4395-AF6E-94F0208DBE32}">
      <dgm:prSet/>
      <dgm:spPr/>
      <dgm:t>
        <a:bodyPr/>
        <a:lstStyle/>
        <a:p>
          <a:endParaRPr lang="en-US"/>
        </a:p>
      </dgm:t>
    </dgm:pt>
    <dgm:pt modelId="{4D37D81F-1982-4E86-9096-0E435DB90C0D}">
      <dgm:prSet custT="1"/>
      <dgm:spPr/>
      <dgm:t>
        <a:bodyPr/>
        <a:lstStyle/>
        <a:p>
          <a:r>
            <a:rPr lang="en-US" sz="1800" b="1"/>
            <a:t>Better Health Outcomes</a:t>
          </a:r>
          <a:endParaRPr lang="en-US" sz="1800"/>
        </a:p>
      </dgm:t>
    </dgm:pt>
    <dgm:pt modelId="{120D4DEE-5CB8-4DB2-BE77-9B3EA8F0B996}" type="parTrans" cxnId="{EE71A55E-1ADF-4898-9FCC-29C27999FD4A}">
      <dgm:prSet/>
      <dgm:spPr/>
      <dgm:t>
        <a:bodyPr/>
        <a:lstStyle/>
        <a:p>
          <a:endParaRPr lang="en-US"/>
        </a:p>
      </dgm:t>
    </dgm:pt>
    <dgm:pt modelId="{52A35D7F-E83C-43ED-97CE-FD00606A7E50}" type="sibTrans" cxnId="{EE71A55E-1ADF-4898-9FCC-29C27999FD4A}">
      <dgm:prSet/>
      <dgm:spPr/>
      <dgm:t>
        <a:bodyPr/>
        <a:lstStyle/>
        <a:p>
          <a:endParaRPr lang="en-US"/>
        </a:p>
      </dgm:t>
    </dgm:pt>
    <dgm:pt modelId="{07E88001-23DE-4093-8665-9D846E2FFE8C}">
      <dgm:prSet custT="1"/>
      <dgm:spPr/>
      <dgm:t>
        <a:bodyPr/>
        <a:lstStyle/>
        <a:p>
          <a:r>
            <a:rPr lang="en-US" sz="1100"/>
            <a:t>Homeless individuals often face a range of health issues that can be better addressed through person-centered case management. For example, a study by the </a:t>
          </a:r>
          <a:r>
            <a:rPr lang="en-US" sz="1100" b="1"/>
            <a:t>National Health Care for the Homeless Council</a:t>
          </a:r>
          <a:r>
            <a:rPr lang="en-US" sz="1100"/>
            <a:t> found that </a:t>
          </a:r>
          <a:r>
            <a:rPr lang="en-US" sz="1100" b="1"/>
            <a:t>60%</a:t>
          </a:r>
          <a:r>
            <a:rPr lang="en-US" sz="1100"/>
            <a:t> of individuals who received person-centered case management services reported improved mental health outcomes and access to health care, compared to </a:t>
          </a:r>
          <a:r>
            <a:rPr lang="en-US" sz="1100" b="1"/>
            <a:t>45%</a:t>
          </a:r>
          <a:r>
            <a:rPr lang="en-US" sz="1100"/>
            <a:t> in traditional case management programs.</a:t>
          </a:r>
        </a:p>
      </dgm:t>
    </dgm:pt>
    <dgm:pt modelId="{3526AA51-B1D2-40B5-BC41-A82A067F4217}" type="parTrans" cxnId="{E57AE7A8-C725-4015-B25A-3685A2262796}">
      <dgm:prSet/>
      <dgm:spPr/>
      <dgm:t>
        <a:bodyPr/>
        <a:lstStyle/>
        <a:p>
          <a:endParaRPr lang="en-US"/>
        </a:p>
      </dgm:t>
    </dgm:pt>
    <dgm:pt modelId="{DF450CD8-B875-4998-9921-0935E2D4756C}" type="sibTrans" cxnId="{E57AE7A8-C725-4015-B25A-3685A2262796}">
      <dgm:prSet/>
      <dgm:spPr/>
      <dgm:t>
        <a:bodyPr/>
        <a:lstStyle/>
        <a:p>
          <a:endParaRPr lang="en-US"/>
        </a:p>
      </dgm:t>
    </dgm:pt>
    <dgm:pt modelId="{DA8D6BEE-79B6-475C-8B2E-717A4EAD9130}">
      <dgm:prSet custT="1"/>
      <dgm:spPr/>
      <dgm:t>
        <a:bodyPr/>
        <a:lstStyle/>
        <a:p>
          <a:r>
            <a:rPr lang="en-US" sz="1100" b="1"/>
            <a:t>Chronic health conditions</a:t>
          </a:r>
          <a:r>
            <a:rPr lang="en-US" sz="1100"/>
            <a:t> are prevalent among the homeless population. According to the </a:t>
          </a:r>
          <a:r>
            <a:rPr lang="en-US" sz="1100" b="1"/>
            <a:t>National Institute on Drug Abuse</a:t>
          </a:r>
          <a:r>
            <a:rPr lang="en-US" sz="1100"/>
            <a:t>, </a:t>
          </a:r>
          <a:r>
            <a:rPr lang="en-US" sz="1100" b="1"/>
            <a:t>up to 40%</a:t>
          </a:r>
          <a:r>
            <a:rPr lang="en-US" sz="1100"/>
            <a:t> of homeless individuals suffer from chronic medical conditions, which can be better managed when services are personalized to the individual’s specific health needs.</a:t>
          </a:r>
        </a:p>
      </dgm:t>
    </dgm:pt>
    <dgm:pt modelId="{577DA347-EE09-4EB0-B260-429E19D9C9A8}" type="parTrans" cxnId="{4DDF05FC-87AD-4EAC-8636-66A0877277CB}">
      <dgm:prSet/>
      <dgm:spPr/>
      <dgm:t>
        <a:bodyPr/>
        <a:lstStyle/>
        <a:p>
          <a:endParaRPr lang="en-US"/>
        </a:p>
      </dgm:t>
    </dgm:pt>
    <dgm:pt modelId="{C5D9BBB8-A9B3-4F6A-BACD-D55FB5C54F03}" type="sibTrans" cxnId="{4DDF05FC-87AD-4EAC-8636-66A0877277CB}">
      <dgm:prSet/>
      <dgm:spPr/>
      <dgm:t>
        <a:bodyPr/>
        <a:lstStyle/>
        <a:p>
          <a:endParaRPr lang="en-US"/>
        </a:p>
      </dgm:t>
    </dgm:pt>
    <dgm:pt modelId="{015AB055-7832-4EBE-851C-97186BAB1A25}">
      <dgm:prSet custT="1"/>
      <dgm:spPr/>
      <dgm:t>
        <a:bodyPr/>
        <a:lstStyle/>
        <a:p>
          <a:endParaRPr lang="en-US" sz="1100"/>
        </a:p>
      </dgm:t>
    </dgm:pt>
    <dgm:pt modelId="{43F37CAA-4BCE-445F-B7F5-4C860DD450F1}" type="parTrans" cxnId="{974EC058-38C5-4294-956F-1AAF1774FB96}">
      <dgm:prSet/>
      <dgm:spPr/>
      <dgm:t>
        <a:bodyPr/>
        <a:lstStyle/>
        <a:p>
          <a:endParaRPr lang="en-US"/>
        </a:p>
      </dgm:t>
    </dgm:pt>
    <dgm:pt modelId="{FADBFE2E-9260-4744-BF0E-84D5911BA2A9}" type="sibTrans" cxnId="{974EC058-38C5-4294-956F-1AAF1774FB96}">
      <dgm:prSet/>
      <dgm:spPr/>
      <dgm:t>
        <a:bodyPr/>
        <a:lstStyle/>
        <a:p>
          <a:endParaRPr lang="en-US"/>
        </a:p>
      </dgm:t>
    </dgm:pt>
    <dgm:pt modelId="{09F5C6CE-0AD4-4C30-9E98-F69F83C8C701}">
      <dgm:prSet custT="1"/>
      <dgm:spPr/>
      <dgm:t>
        <a:bodyPr/>
        <a:lstStyle/>
        <a:p>
          <a:endParaRPr lang="en-US" sz="1100"/>
        </a:p>
      </dgm:t>
    </dgm:pt>
    <dgm:pt modelId="{9B7C4EA9-E293-49A0-8DFC-935855D45AD0}" type="parTrans" cxnId="{DE432197-0816-4EF5-99E5-EAB3E241826F}">
      <dgm:prSet/>
      <dgm:spPr/>
      <dgm:t>
        <a:bodyPr/>
        <a:lstStyle/>
        <a:p>
          <a:endParaRPr lang="en-US"/>
        </a:p>
      </dgm:t>
    </dgm:pt>
    <dgm:pt modelId="{5B7D9F83-3D1C-461A-A691-F7DE9409522E}" type="sibTrans" cxnId="{DE432197-0816-4EF5-99E5-EAB3E241826F}">
      <dgm:prSet/>
      <dgm:spPr/>
      <dgm:t>
        <a:bodyPr/>
        <a:lstStyle/>
        <a:p>
          <a:endParaRPr lang="en-US"/>
        </a:p>
      </dgm:t>
    </dgm:pt>
    <dgm:pt modelId="{7E27A601-43CA-4459-9E7C-D223E0EAD9DE}">
      <dgm:prSet custT="1"/>
      <dgm:spPr/>
      <dgm:t>
        <a:bodyPr/>
        <a:lstStyle/>
        <a:p>
          <a:endParaRPr lang="en-US" sz="1100"/>
        </a:p>
      </dgm:t>
    </dgm:pt>
    <dgm:pt modelId="{90444A71-DC05-4A54-A68E-5D5A7C5ECCA1}" type="parTrans" cxnId="{B9359559-BDD3-483D-BBF5-3B486A30A6E0}">
      <dgm:prSet/>
      <dgm:spPr/>
      <dgm:t>
        <a:bodyPr/>
        <a:lstStyle/>
        <a:p>
          <a:endParaRPr lang="en-US"/>
        </a:p>
      </dgm:t>
    </dgm:pt>
    <dgm:pt modelId="{53902107-13A3-4D39-93FA-DFF33518A8C5}" type="sibTrans" cxnId="{B9359559-BDD3-483D-BBF5-3B486A30A6E0}">
      <dgm:prSet/>
      <dgm:spPr/>
      <dgm:t>
        <a:bodyPr/>
        <a:lstStyle/>
        <a:p>
          <a:endParaRPr lang="en-US"/>
        </a:p>
      </dgm:t>
    </dgm:pt>
    <dgm:pt modelId="{9457CBA0-8370-456A-812D-761A0FBBFFC1}">
      <dgm:prSet custT="1"/>
      <dgm:spPr/>
      <dgm:t>
        <a:bodyPr/>
        <a:lstStyle/>
        <a:p>
          <a:endParaRPr lang="en-US" sz="1100"/>
        </a:p>
      </dgm:t>
    </dgm:pt>
    <dgm:pt modelId="{86577B75-A4E2-4662-ADE7-98F9773DA28F}" type="parTrans" cxnId="{A4BEB82C-B60C-4DF7-AC62-E4D1661DB4FC}">
      <dgm:prSet/>
      <dgm:spPr/>
      <dgm:t>
        <a:bodyPr/>
        <a:lstStyle/>
        <a:p>
          <a:endParaRPr lang="en-US"/>
        </a:p>
      </dgm:t>
    </dgm:pt>
    <dgm:pt modelId="{D945303B-8F4D-4F10-A67F-7F9D248FAAF5}" type="sibTrans" cxnId="{A4BEB82C-B60C-4DF7-AC62-E4D1661DB4FC}">
      <dgm:prSet/>
      <dgm:spPr/>
      <dgm:t>
        <a:bodyPr/>
        <a:lstStyle/>
        <a:p>
          <a:endParaRPr lang="en-US"/>
        </a:p>
      </dgm:t>
    </dgm:pt>
    <dgm:pt modelId="{E6C74E2D-4D8F-4CC7-9F9C-AEB3F4486234}" type="pres">
      <dgm:prSet presAssocID="{56C7CBB4-622B-4009-B1F1-1A8D5DA13BA0}" presName="Name0" presStyleCnt="0">
        <dgm:presLayoutVars>
          <dgm:dir/>
          <dgm:resizeHandles val="exact"/>
        </dgm:presLayoutVars>
      </dgm:prSet>
      <dgm:spPr/>
    </dgm:pt>
    <dgm:pt modelId="{FA6FD56D-B288-4CBE-A31D-D407B0038683}" type="pres">
      <dgm:prSet presAssocID="{B8AC0A88-D859-4A0E-9ED3-1E5B667B6F7D}" presName="node" presStyleLbl="node1" presStyleIdx="0" presStyleCnt="4" custScaleX="111970" custScaleY="167659">
        <dgm:presLayoutVars>
          <dgm:bulletEnabled val="1"/>
        </dgm:presLayoutVars>
      </dgm:prSet>
      <dgm:spPr/>
    </dgm:pt>
    <dgm:pt modelId="{3DE500B5-6958-4307-A6AC-A86CDA93EAD8}" type="pres">
      <dgm:prSet presAssocID="{AC31EDB5-6659-436D-9C7D-9AD1F122E930}" presName="sibTrans" presStyleLbl="sibTrans2D1" presStyleIdx="0" presStyleCnt="3"/>
      <dgm:spPr/>
    </dgm:pt>
    <dgm:pt modelId="{953E23AD-DD44-4C3A-A35F-21ACDE93AD6D}" type="pres">
      <dgm:prSet presAssocID="{AC31EDB5-6659-436D-9C7D-9AD1F122E930}" presName="connectorText" presStyleLbl="sibTrans2D1" presStyleIdx="0" presStyleCnt="3"/>
      <dgm:spPr/>
    </dgm:pt>
    <dgm:pt modelId="{CA8E013E-612C-43DC-AD34-A6D3785569B9}" type="pres">
      <dgm:prSet presAssocID="{FA6B0565-DEC5-4D63-A7FF-A9DCCA40F192}" presName="node" presStyleLbl="node1" presStyleIdx="1" presStyleCnt="4" custScaleX="113248" custScaleY="167207">
        <dgm:presLayoutVars>
          <dgm:bulletEnabled val="1"/>
        </dgm:presLayoutVars>
      </dgm:prSet>
      <dgm:spPr/>
    </dgm:pt>
    <dgm:pt modelId="{78AFA796-02F3-43F0-B3EB-0CEEB1F32D72}" type="pres">
      <dgm:prSet presAssocID="{2121B800-AF70-4382-9EBD-060BA4AC4927}" presName="sibTrans" presStyleLbl="sibTrans2D1" presStyleIdx="1" presStyleCnt="3"/>
      <dgm:spPr/>
    </dgm:pt>
    <dgm:pt modelId="{77280122-C082-466C-963B-4C882B5EC2BE}" type="pres">
      <dgm:prSet presAssocID="{2121B800-AF70-4382-9EBD-060BA4AC4927}" presName="connectorText" presStyleLbl="sibTrans2D1" presStyleIdx="1" presStyleCnt="3"/>
      <dgm:spPr/>
    </dgm:pt>
    <dgm:pt modelId="{06E9A9E8-29BF-4D0B-A41C-F9F66A06F417}" type="pres">
      <dgm:prSet presAssocID="{A3F46388-0334-49EF-8E06-C6FC8B6C33E2}" presName="node" presStyleLbl="node1" presStyleIdx="2" presStyleCnt="4" custScaleX="113483" custScaleY="167659">
        <dgm:presLayoutVars>
          <dgm:bulletEnabled val="1"/>
        </dgm:presLayoutVars>
      </dgm:prSet>
      <dgm:spPr/>
    </dgm:pt>
    <dgm:pt modelId="{B8A6A891-131F-4EA9-82CD-FFC3CF63836A}" type="pres">
      <dgm:prSet presAssocID="{86F74133-04CF-4015-8AC7-FF7FB1C8B788}" presName="sibTrans" presStyleLbl="sibTrans2D1" presStyleIdx="2" presStyleCnt="3"/>
      <dgm:spPr/>
    </dgm:pt>
    <dgm:pt modelId="{B444D467-8893-48F2-84CB-5E2CBD598A47}" type="pres">
      <dgm:prSet presAssocID="{86F74133-04CF-4015-8AC7-FF7FB1C8B788}" presName="connectorText" presStyleLbl="sibTrans2D1" presStyleIdx="2" presStyleCnt="3"/>
      <dgm:spPr/>
    </dgm:pt>
    <dgm:pt modelId="{5B52CA25-B59E-406C-865E-8CAB83FC5A6D}" type="pres">
      <dgm:prSet presAssocID="{4D37D81F-1982-4E86-9096-0E435DB90C0D}" presName="node" presStyleLbl="node1" presStyleIdx="3" presStyleCnt="4" custScaleX="117463" custScaleY="167659">
        <dgm:presLayoutVars>
          <dgm:bulletEnabled val="1"/>
        </dgm:presLayoutVars>
      </dgm:prSet>
      <dgm:spPr/>
    </dgm:pt>
  </dgm:ptLst>
  <dgm:cxnLst>
    <dgm:cxn modelId="{14896605-D78C-4958-99D0-052E694DF050}" srcId="{56C7CBB4-622B-4009-B1F1-1A8D5DA13BA0}" destId="{A3F46388-0334-49EF-8E06-C6FC8B6C33E2}" srcOrd="2" destOrd="0" parTransId="{C7B6497D-E8EF-4EE9-AD56-7F3D4EE84E3D}" sibTransId="{86F74133-04CF-4015-8AC7-FF7FB1C8B788}"/>
    <dgm:cxn modelId="{67B7FA09-74A0-48C3-B35A-0CA213FB5183}" type="presOf" srcId="{B8AC0A88-D859-4A0E-9ED3-1E5B667B6F7D}" destId="{FA6FD56D-B288-4CBE-A31D-D407B0038683}" srcOrd="0" destOrd="0" presId="urn:microsoft.com/office/officeart/2005/8/layout/process1"/>
    <dgm:cxn modelId="{734A4E12-7028-471E-815E-6219645EC68A}" srcId="{B8AC0A88-D859-4A0E-9ED3-1E5B667B6F7D}" destId="{33768982-4DD8-4FEA-AF00-32C7EB88C53F}" srcOrd="0" destOrd="0" parTransId="{161CD140-0536-4ECC-863E-5A9600EEE58C}" sibTransId="{12D4F326-6640-46DD-B1B0-E44AFB687099}"/>
    <dgm:cxn modelId="{2B8B8B1C-F248-4F47-A9B7-944958E76E07}" type="presOf" srcId="{D4A8AD1B-FA11-4DDC-B54F-C29AB221E99A}" destId="{06E9A9E8-29BF-4D0B-A41C-F9F66A06F417}" srcOrd="0" destOrd="1" presId="urn:microsoft.com/office/officeart/2005/8/layout/process1"/>
    <dgm:cxn modelId="{4AD1F21D-A81C-464E-A6A4-2809F41D0434}" srcId="{FA6B0565-DEC5-4D63-A7FF-A9DCCA40F192}" destId="{B0575910-8F0C-46F3-B736-F6495EED9090}" srcOrd="2" destOrd="0" parTransId="{3F629913-30DC-4E49-9D19-C0CB671FEF72}" sibTransId="{C3DC0D73-B49F-4262-BE88-4EBF8114A229}"/>
    <dgm:cxn modelId="{A4BEB82C-B60C-4DF7-AC62-E4D1661DB4FC}" srcId="{A3F46388-0334-49EF-8E06-C6FC8B6C33E2}" destId="{9457CBA0-8370-456A-812D-761A0FBBFFC1}" srcOrd="1" destOrd="0" parTransId="{86577B75-A4E2-4662-ADE7-98F9773DA28F}" sibTransId="{D945303B-8F4D-4F10-A67F-7F9D248FAAF5}"/>
    <dgm:cxn modelId="{5BC41C36-7D6C-4976-B59C-2B2D6F9A55B0}" type="presOf" srcId="{09F5C6CE-0AD4-4C30-9E98-F69F83C8C701}" destId="{5B52CA25-B59E-406C-865E-8CAB83FC5A6D}" srcOrd="0" destOrd="2" presId="urn:microsoft.com/office/officeart/2005/8/layout/process1"/>
    <dgm:cxn modelId="{ECEE075C-5383-4188-A126-34D2B6F30E87}" type="presOf" srcId="{86F74133-04CF-4015-8AC7-FF7FB1C8B788}" destId="{B444D467-8893-48F2-84CB-5E2CBD598A47}" srcOrd="1" destOrd="0" presId="urn:microsoft.com/office/officeart/2005/8/layout/process1"/>
    <dgm:cxn modelId="{EE71A55E-1ADF-4898-9FCC-29C27999FD4A}" srcId="{56C7CBB4-622B-4009-B1F1-1A8D5DA13BA0}" destId="{4D37D81F-1982-4E86-9096-0E435DB90C0D}" srcOrd="3" destOrd="0" parTransId="{120D4DEE-5CB8-4DB2-BE77-9B3EA8F0B996}" sibTransId="{52A35D7F-E83C-43ED-97CE-FD00606A7E50}"/>
    <dgm:cxn modelId="{79681262-E9A6-49F5-AC4D-335B1F9BA69E}" type="presOf" srcId="{A3F46388-0334-49EF-8E06-C6FC8B6C33E2}" destId="{06E9A9E8-29BF-4D0B-A41C-F9F66A06F417}" srcOrd="0" destOrd="0" presId="urn:microsoft.com/office/officeart/2005/8/layout/process1"/>
    <dgm:cxn modelId="{B4B61863-C95E-474B-BF02-AF3BF0301192}" type="presOf" srcId="{EFE6B609-3B79-4252-8042-98108C044E90}" destId="{FA6FD56D-B288-4CBE-A31D-D407B0038683}" srcOrd="0" destOrd="3" presId="urn:microsoft.com/office/officeart/2005/8/layout/process1"/>
    <dgm:cxn modelId="{AD453463-2F89-41B9-86BC-3CECB9363314}" srcId="{FA6B0565-DEC5-4D63-A7FF-A9DCCA40F192}" destId="{6824156D-AC09-4B58-8B3B-FECEDA8E70DE}" srcOrd="0" destOrd="0" parTransId="{3C038AA0-2D91-4842-AD83-624D4FA8CE5E}" sibTransId="{E47F86E9-CA1C-40CD-AAF1-758152722649}"/>
    <dgm:cxn modelId="{0A35ED67-CFF1-4569-9F19-36F4BD1A623E}" srcId="{56C7CBB4-622B-4009-B1F1-1A8D5DA13BA0}" destId="{B8AC0A88-D859-4A0E-9ED3-1E5B667B6F7D}" srcOrd="0" destOrd="0" parTransId="{498E53E8-A422-476F-B947-203E6566484B}" sibTransId="{AC31EDB5-6659-436D-9C7D-9AD1F122E930}"/>
    <dgm:cxn modelId="{5BF26B4B-D58D-42CF-BE3F-38993AB5F3C2}" type="presOf" srcId="{4D37D81F-1982-4E86-9096-0E435DB90C0D}" destId="{5B52CA25-B59E-406C-865E-8CAB83FC5A6D}" srcOrd="0" destOrd="0" presId="urn:microsoft.com/office/officeart/2005/8/layout/process1"/>
    <dgm:cxn modelId="{8C2FC66E-103C-4753-8091-31640E293045}" type="presOf" srcId="{AC31EDB5-6659-436D-9C7D-9AD1F122E930}" destId="{953E23AD-DD44-4C3A-A35F-21ACDE93AD6D}" srcOrd="1" destOrd="0" presId="urn:microsoft.com/office/officeart/2005/8/layout/process1"/>
    <dgm:cxn modelId="{FD4BAB73-FB2D-41CA-AA77-4BA794FD9489}" type="presOf" srcId="{2121B800-AF70-4382-9EBD-060BA4AC4927}" destId="{78AFA796-02F3-43F0-B3EB-0CEEB1F32D72}" srcOrd="0" destOrd="0" presId="urn:microsoft.com/office/officeart/2005/8/layout/process1"/>
    <dgm:cxn modelId="{974EC058-38C5-4294-956F-1AAF1774FB96}" srcId="{FA6B0565-DEC5-4D63-A7FF-A9DCCA40F192}" destId="{015AB055-7832-4EBE-851C-97186BAB1A25}" srcOrd="1" destOrd="0" parTransId="{43F37CAA-4BCE-445F-B7F5-4C860DD450F1}" sibTransId="{FADBFE2E-9260-4744-BF0E-84D5911BA2A9}"/>
    <dgm:cxn modelId="{6107FF78-246B-4201-B584-A9CDB64323DA}" type="presOf" srcId="{07E88001-23DE-4093-8665-9D846E2FFE8C}" destId="{5B52CA25-B59E-406C-865E-8CAB83FC5A6D}" srcOrd="0" destOrd="1" presId="urn:microsoft.com/office/officeart/2005/8/layout/process1"/>
    <dgm:cxn modelId="{B9359559-BDD3-483D-BBF5-3B486A30A6E0}" srcId="{B8AC0A88-D859-4A0E-9ED3-1E5B667B6F7D}" destId="{7E27A601-43CA-4459-9E7C-D223E0EAD9DE}" srcOrd="1" destOrd="0" parTransId="{90444A71-DC05-4A54-A68E-5D5A7C5ECCA1}" sibTransId="{53902107-13A3-4D39-93FA-DFF33518A8C5}"/>
    <dgm:cxn modelId="{066D3091-2347-4942-906C-A4559AA3989C}" type="presOf" srcId="{56C7CBB4-622B-4009-B1F1-1A8D5DA13BA0}" destId="{E6C74E2D-4D8F-4CC7-9F9C-AEB3F4486234}" srcOrd="0" destOrd="0" presId="urn:microsoft.com/office/officeart/2005/8/layout/process1"/>
    <dgm:cxn modelId="{7EE0E796-7CA2-486E-A4CA-896479E98752}" type="presOf" srcId="{7E27A601-43CA-4459-9E7C-D223E0EAD9DE}" destId="{FA6FD56D-B288-4CBE-A31D-D407B0038683}" srcOrd="0" destOrd="2" presId="urn:microsoft.com/office/officeart/2005/8/layout/process1"/>
    <dgm:cxn modelId="{DE432197-0816-4EF5-99E5-EAB3E241826F}" srcId="{4D37D81F-1982-4E86-9096-0E435DB90C0D}" destId="{09F5C6CE-0AD4-4C30-9E98-F69F83C8C701}" srcOrd="1" destOrd="0" parTransId="{9B7C4EA9-E293-49A0-8DFC-935855D45AD0}" sibTransId="{5B7D9F83-3D1C-461A-A691-F7DE9409522E}"/>
    <dgm:cxn modelId="{280A019D-289F-4305-81ED-A6BCF732840E}" srcId="{B8AC0A88-D859-4A0E-9ED3-1E5B667B6F7D}" destId="{EFE6B609-3B79-4252-8042-98108C044E90}" srcOrd="2" destOrd="0" parTransId="{A13A06D5-7290-4565-A9B3-34806BA80D96}" sibTransId="{415AAC5A-681C-4C04-ACDF-2CC6932ADFA5}"/>
    <dgm:cxn modelId="{DCB1759F-02D3-4395-AF6E-94F0208DBE32}" srcId="{A3F46388-0334-49EF-8E06-C6FC8B6C33E2}" destId="{B791CC3E-4456-41F0-82BB-40561CC0971E}" srcOrd="2" destOrd="0" parTransId="{4537F464-9EB9-4576-86A5-461C18EBE9DD}" sibTransId="{EB76220E-48A5-41B5-919F-A1456FE129DF}"/>
    <dgm:cxn modelId="{182E8FA1-E45B-40F3-8D99-15B60DE20854}" type="presOf" srcId="{6824156D-AC09-4B58-8B3B-FECEDA8E70DE}" destId="{CA8E013E-612C-43DC-AD34-A6D3785569B9}" srcOrd="0" destOrd="1" presId="urn:microsoft.com/office/officeart/2005/8/layout/process1"/>
    <dgm:cxn modelId="{1B7DC9A1-853F-4378-9387-0CB207F6ED33}" type="presOf" srcId="{33768982-4DD8-4FEA-AF00-32C7EB88C53F}" destId="{FA6FD56D-B288-4CBE-A31D-D407B0038683}" srcOrd="0" destOrd="1" presId="urn:microsoft.com/office/officeart/2005/8/layout/process1"/>
    <dgm:cxn modelId="{E57AE7A8-C725-4015-B25A-3685A2262796}" srcId="{4D37D81F-1982-4E86-9096-0E435DB90C0D}" destId="{07E88001-23DE-4093-8665-9D846E2FFE8C}" srcOrd="0" destOrd="0" parTransId="{3526AA51-B1D2-40B5-BC41-A82A067F4217}" sibTransId="{DF450CD8-B875-4998-9921-0935E2D4756C}"/>
    <dgm:cxn modelId="{1DFD4EAC-7A98-45BB-BC88-B2B45DC77E47}" type="presOf" srcId="{AC31EDB5-6659-436D-9C7D-9AD1F122E930}" destId="{3DE500B5-6958-4307-A6AC-A86CDA93EAD8}" srcOrd="0" destOrd="0" presId="urn:microsoft.com/office/officeart/2005/8/layout/process1"/>
    <dgm:cxn modelId="{A6E76BB3-3211-488A-83D8-766B2E0762AC}" type="presOf" srcId="{B791CC3E-4456-41F0-82BB-40561CC0971E}" destId="{06E9A9E8-29BF-4D0B-A41C-F9F66A06F417}" srcOrd="0" destOrd="3" presId="urn:microsoft.com/office/officeart/2005/8/layout/process1"/>
    <dgm:cxn modelId="{4BDCB2B3-576C-4E34-92DB-2CEE2A88FA56}" srcId="{56C7CBB4-622B-4009-B1F1-1A8D5DA13BA0}" destId="{FA6B0565-DEC5-4D63-A7FF-A9DCCA40F192}" srcOrd="1" destOrd="0" parTransId="{4E2F0B1F-A911-4C73-9C1A-5F03EB28AE4D}" sibTransId="{2121B800-AF70-4382-9EBD-060BA4AC4927}"/>
    <dgm:cxn modelId="{9C6B3DB4-DB99-42E1-BB71-A12C74A3BB70}" type="presOf" srcId="{B0575910-8F0C-46F3-B736-F6495EED9090}" destId="{CA8E013E-612C-43DC-AD34-A6D3785569B9}" srcOrd="0" destOrd="3" presId="urn:microsoft.com/office/officeart/2005/8/layout/process1"/>
    <dgm:cxn modelId="{74EE40B8-A477-41CF-9885-960CEC325880}" type="presOf" srcId="{2121B800-AF70-4382-9EBD-060BA4AC4927}" destId="{77280122-C082-466C-963B-4C882B5EC2BE}" srcOrd="1" destOrd="0" presId="urn:microsoft.com/office/officeart/2005/8/layout/process1"/>
    <dgm:cxn modelId="{D0D4A2BB-A42A-4411-AC77-67F331420D98}" type="presOf" srcId="{015AB055-7832-4EBE-851C-97186BAB1A25}" destId="{CA8E013E-612C-43DC-AD34-A6D3785569B9}" srcOrd="0" destOrd="2" presId="urn:microsoft.com/office/officeart/2005/8/layout/process1"/>
    <dgm:cxn modelId="{B16946C4-6C46-4DA0-8DB1-345F2D09E31D}" type="presOf" srcId="{86F74133-04CF-4015-8AC7-FF7FB1C8B788}" destId="{B8A6A891-131F-4EA9-82CD-FFC3CF63836A}" srcOrd="0" destOrd="0" presId="urn:microsoft.com/office/officeart/2005/8/layout/process1"/>
    <dgm:cxn modelId="{807123E3-0E1A-4735-B521-DABB157CA354}" type="presOf" srcId="{FA6B0565-DEC5-4D63-A7FF-A9DCCA40F192}" destId="{CA8E013E-612C-43DC-AD34-A6D3785569B9}" srcOrd="0" destOrd="0" presId="urn:microsoft.com/office/officeart/2005/8/layout/process1"/>
    <dgm:cxn modelId="{3566B2E6-F97D-4B8E-BBC3-9955F5600925}" srcId="{A3F46388-0334-49EF-8E06-C6FC8B6C33E2}" destId="{D4A8AD1B-FA11-4DDC-B54F-C29AB221E99A}" srcOrd="0" destOrd="0" parTransId="{789B3466-BDD3-4821-854B-852C631C962D}" sibTransId="{B97C9244-FA04-46C2-8399-B8AF8AA732B1}"/>
    <dgm:cxn modelId="{BC2B35F4-D4D3-44A7-9861-871925E8FF4E}" type="presOf" srcId="{DA8D6BEE-79B6-475C-8B2E-717A4EAD9130}" destId="{5B52CA25-B59E-406C-865E-8CAB83FC5A6D}" srcOrd="0" destOrd="3" presId="urn:microsoft.com/office/officeart/2005/8/layout/process1"/>
    <dgm:cxn modelId="{4DDF05FC-87AD-4EAC-8636-66A0877277CB}" srcId="{4D37D81F-1982-4E86-9096-0E435DB90C0D}" destId="{DA8D6BEE-79B6-475C-8B2E-717A4EAD9130}" srcOrd="2" destOrd="0" parTransId="{577DA347-EE09-4EB0-B260-429E19D9C9A8}" sibTransId="{C5D9BBB8-A9B3-4F6A-BACD-D55FB5C54F03}"/>
    <dgm:cxn modelId="{F113E6FD-9D03-431F-955A-4C4FF5051D71}" type="presOf" srcId="{9457CBA0-8370-456A-812D-761A0FBBFFC1}" destId="{06E9A9E8-29BF-4D0B-A41C-F9F66A06F417}" srcOrd="0" destOrd="2" presId="urn:microsoft.com/office/officeart/2005/8/layout/process1"/>
    <dgm:cxn modelId="{D84D51AF-A225-4ED7-9F67-F539B42A755C}" type="presParOf" srcId="{E6C74E2D-4D8F-4CC7-9F9C-AEB3F4486234}" destId="{FA6FD56D-B288-4CBE-A31D-D407B0038683}" srcOrd="0" destOrd="0" presId="urn:microsoft.com/office/officeart/2005/8/layout/process1"/>
    <dgm:cxn modelId="{714B9BC7-E001-48BE-87FF-82FFC40656CE}" type="presParOf" srcId="{E6C74E2D-4D8F-4CC7-9F9C-AEB3F4486234}" destId="{3DE500B5-6958-4307-A6AC-A86CDA93EAD8}" srcOrd="1" destOrd="0" presId="urn:microsoft.com/office/officeart/2005/8/layout/process1"/>
    <dgm:cxn modelId="{4E59B73A-F3DB-4B01-A24A-360971E679F8}" type="presParOf" srcId="{3DE500B5-6958-4307-A6AC-A86CDA93EAD8}" destId="{953E23AD-DD44-4C3A-A35F-21ACDE93AD6D}" srcOrd="0" destOrd="0" presId="urn:microsoft.com/office/officeart/2005/8/layout/process1"/>
    <dgm:cxn modelId="{6E255EEB-C3EC-46E6-B48D-C050957191DD}" type="presParOf" srcId="{E6C74E2D-4D8F-4CC7-9F9C-AEB3F4486234}" destId="{CA8E013E-612C-43DC-AD34-A6D3785569B9}" srcOrd="2" destOrd="0" presId="urn:microsoft.com/office/officeart/2005/8/layout/process1"/>
    <dgm:cxn modelId="{B877B60B-71CE-4101-8AE5-FCADC2C00479}" type="presParOf" srcId="{E6C74E2D-4D8F-4CC7-9F9C-AEB3F4486234}" destId="{78AFA796-02F3-43F0-B3EB-0CEEB1F32D72}" srcOrd="3" destOrd="0" presId="urn:microsoft.com/office/officeart/2005/8/layout/process1"/>
    <dgm:cxn modelId="{C49F16B6-CFC6-408D-A7B0-81BE7CF6438D}" type="presParOf" srcId="{78AFA796-02F3-43F0-B3EB-0CEEB1F32D72}" destId="{77280122-C082-466C-963B-4C882B5EC2BE}" srcOrd="0" destOrd="0" presId="urn:microsoft.com/office/officeart/2005/8/layout/process1"/>
    <dgm:cxn modelId="{2F9891A7-EB3A-4409-9FDE-4DD0ADE9FCA7}" type="presParOf" srcId="{E6C74E2D-4D8F-4CC7-9F9C-AEB3F4486234}" destId="{06E9A9E8-29BF-4D0B-A41C-F9F66A06F417}" srcOrd="4" destOrd="0" presId="urn:microsoft.com/office/officeart/2005/8/layout/process1"/>
    <dgm:cxn modelId="{60D87144-FB78-45EF-A1D4-9A31FF36FA57}" type="presParOf" srcId="{E6C74E2D-4D8F-4CC7-9F9C-AEB3F4486234}" destId="{B8A6A891-131F-4EA9-82CD-FFC3CF63836A}" srcOrd="5" destOrd="0" presId="urn:microsoft.com/office/officeart/2005/8/layout/process1"/>
    <dgm:cxn modelId="{A6421AD3-6F09-4342-B858-8261C123F2E4}" type="presParOf" srcId="{B8A6A891-131F-4EA9-82CD-FFC3CF63836A}" destId="{B444D467-8893-48F2-84CB-5E2CBD598A47}" srcOrd="0" destOrd="0" presId="urn:microsoft.com/office/officeart/2005/8/layout/process1"/>
    <dgm:cxn modelId="{1390FDE1-6E03-4384-AB83-864D6C60BA9D}" type="presParOf" srcId="{E6C74E2D-4D8F-4CC7-9F9C-AEB3F4486234}" destId="{5B52CA25-B59E-406C-865E-8CAB83FC5A6D}"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F40C75-1CFC-40BE-8070-A5462FF595C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2061B43-DAF1-4BF9-B532-CC02C56A272C}">
      <dgm:prSet/>
      <dgm:spPr/>
      <dgm:t>
        <a:bodyPr/>
        <a:lstStyle/>
        <a:p>
          <a:r>
            <a:rPr lang="en-US" b="0" i="0" baseline="0"/>
            <a:t>Five </a:t>
          </a:r>
          <a:r>
            <a:rPr lang="en-US"/>
            <a:t>Core</a:t>
          </a:r>
          <a:r>
            <a:rPr lang="en-US" b="0" i="0" baseline="0"/>
            <a:t> Principles:</a:t>
          </a:r>
          <a:endParaRPr lang="en-US"/>
        </a:p>
      </dgm:t>
    </dgm:pt>
    <dgm:pt modelId="{386AEDE4-825F-4274-8AA7-03ACB1F4859B}" type="parTrans" cxnId="{8B3EE613-0C78-4508-A74A-0D06DE1FC1B2}">
      <dgm:prSet/>
      <dgm:spPr/>
      <dgm:t>
        <a:bodyPr/>
        <a:lstStyle/>
        <a:p>
          <a:endParaRPr lang="en-US"/>
        </a:p>
      </dgm:t>
    </dgm:pt>
    <dgm:pt modelId="{A59A3D7E-2467-4384-9D95-9DC2CE72A720}" type="sibTrans" cxnId="{8B3EE613-0C78-4508-A74A-0D06DE1FC1B2}">
      <dgm:prSet/>
      <dgm:spPr/>
      <dgm:t>
        <a:bodyPr/>
        <a:lstStyle/>
        <a:p>
          <a:endParaRPr lang="en-US"/>
        </a:p>
      </dgm:t>
    </dgm:pt>
    <dgm:pt modelId="{D61D4341-00B3-42E1-97C2-7515FD51D3B7}">
      <dgm:prSet/>
      <dgm:spPr/>
      <dgm:t>
        <a:bodyPr/>
        <a:lstStyle/>
        <a:p>
          <a:r>
            <a:rPr lang="en-US" b="0" i="0"/>
            <a:t>Immediate access to permanent housing with no housing readiness requirements: </a:t>
          </a:r>
          <a:r>
            <a:rPr lang="en-US"/>
            <a:t>Individuals are provided with stable, long-term housing without preconditions, ensuring they have a safe place to live.</a:t>
          </a:r>
        </a:p>
      </dgm:t>
    </dgm:pt>
    <dgm:pt modelId="{0EEB45FE-DEB8-4F64-AC9F-E1421CB8105E}" type="parTrans" cxnId="{1E8BC218-8D38-47C2-8BAA-F1BAF300CE2A}">
      <dgm:prSet/>
      <dgm:spPr/>
      <dgm:t>
        <a:bodyPr/>
        <a:lstStyle/>
        <a:p>
          <a:endParaRPr lang="en-US"/>
        </a:p>
      </dgm:t>
    </dgm:pt>
    <dgm:pt modelId="{A1103028-1984-4019-81DB-ECCEE957F9D4}" type="sibTrans" cxnId="{1E8BC218-8D38-47C2-8BAA-F1BAF300CE2A}">
      <dgm:prSet/>
      <dgm:spPr/>
      <dgm:t>
        <a:bodyPr/>
        <a:lstStyle/>
        <a:p>
          <a:endParaRPr lang="en-US"/>
        </a:p>
      </dgm:t>
    </dgm:pt>
    <dgm:pt modelId="{C3B7EBBD-EF3E-4D65-B182-C1F7804766C8}">
      <dgm:prSet/>
      <dgm:spPr/>
      <dgm:t>
        <a:bodyPr/>
        <a:lstStyle/>
        <a:p>
          <a:r>
            <a:rPr lang="en-US" b="0" i="0"/>
            <a:t>Participant/client choice and self-determination: </a:t>
          </a:r>
          <a:r>
            <a:rPr lang="en-US"/>
            <a:t>People are empowered to make their own decisions about their housing and services, fostering autonomy and control.</a:t>
          </a:r>
        </a:p>
      </dgm:t>
    </dgm:pt>
    <dgm:pt modelId="{C120A2EF-61C5-4766-989C-666102E7F3E1}" type="parTrans" cxnId="{2490A54C-6D5C-449F-845C-6A4607A37256}">
      <dgm:prSet/>
      <dgm:spPr/>
      <dgm:t>
        <a:bodyPr/>
        <a:lstStyle/>
        <a:p>
          <a:endParaRPr lang="en-US"/>
        </a:p>
      </dgm:t>
    </dgm:pt>
    <dgm:pt modelId="{7E152553-F178-4F3B-BE27-BFF60FB96446}" type="sibTrans" cxnId="{2490A54C-6D5C-449F-845C-6A4607A37256}">
      <dgm:prSet/>
      <dgm:spPr/>
      <dgm:t>
        <a:bodyPr/>
        <a:lstStyle/>
        <a:p>
          <a:endParaRPr lang="en-US"/>
        </a:p>
      </dgm:t>
    </dgm:pt>
    <dgm:pt modelId="{503468CF-DA2C-4D3D-9730-69639C01D877}">
      <dgm:prSet/>
      <dgm:spPr/>
      <dgm:t>
        <a:bodyPr/>
        <a:lstStyle/>
        <a:p>
          <a:r>
            <a:rPr lang="en-US" b="0" i="0"/>
            <a:t>Recovery orientation: </a:t>
          </a:r>
          <a:r>
            <a:rPr lang="en-US"/>
            <a:t>The approach emphasizes personal recovery and  well-being, recognizing that individuals can improve and lead fulfilling lives while living in stable housing.</a:t>
          </a:r>
        </a:p>
      </dgm:t>
    </dgm:pt>
    <dgm:pt modelId="{449B8199-34FC-44A1-9FA5-889D5CCE6268}" type="parTrans" cxnId="{ED3006D6-2ADC-4C9F-99CE-2CCF79CCE414}">
      <dgm:prSet/>
      <dgm:spPr/>
      <dgm:t>
        <a:bodyPr/>
        <a:lstStyle/>
        <a:p>
          <a:endParaRPr lang="en-US"/>
        </a:p>
      </dgm:t>
    </dgm:pt>
    <dgm:pt modelId="{220251CE-3F73-4C08-83F1-E4789420BFF6}" type="sibTrans" cxnId="{ED3006D6-2ADC-4C9F-99CE-2CCF79CCE414}">
      <dgm:prSet/>
      <dgm:spPr/>
      <dgm:t>
        <a:bodyPr/>
        <a:lstStyle/>
        <a:p>
          <a:endParaRPr lang="en-US"/>
        </a:p>
      </dgm:t>
    </dgm:pt>
    <dgm:pt modelId="{91EB389F-566F-4F2F-B084-95B2CC5F8DED}">
      <dgm:prSet/>
      <dgm:spPr/>
      <dgm:t>
        <a:bodyPr/>
        <a:lstStyle/>
        <a:p>
          <a:r>
            <a:rPr lang="en-US" b="0" i="0"/>
            <a:t>Individual and participant/client-driven supports: </a:t>
          </a:r>
          <a:r>
            <a:rPr lang="en-US"/>
            <a:t>Tailored, flexible support services are provided to meet the unique needs of each person, promoting long-term stability.</a:t>
          </a:r>
        </a:p>
      </dgm:t>
    </dgm:pt>
    <dgm:pt modelId="{C049CB6E-760C-457B-A544-BE13E7B11699}" type="parTrans" cxnId="{A0B42A2D-2D45-4459-B15A-B4AE963FC2B0}">
      <dgm:prSet/>
      <dgm:spPr/>
      <dgm:t>
        <a:bodyPr/>
        <a:lstStyle/>
        <a:p>
          <a:endParaRPr lang="en-US"/>
        </a:p>
      </dgm:t>
    </dgm:pt>
    <dgm:pt modelId="{4E482332-686C-4E5A-923E-54C22B6B6916}" type="sibTrans" cxnId="{A0B42A2D-2D45-4459-B15A-B4AE963FC2B0}">
      <dgm:prSet/>
      <dgm:spPr/>
      <dgm:t>
        <a:bodyPr/>
        <a:lstStyle/>
        <a:p>
          <a:endParaRPr lang="en-US"/>
        </a:p>
      </dgm:t>
    </dgm:pt>
    <dgm:pt modelId="{E350A9BB-EA6E-46A4-B487-7C8460626CBD}">
      <dgm:prSet/>
      <dgm:spPr/>
      <dgm:t>
        <a:bodyPr/>
        <a:lstStyle/>
        <a:p>
          <a:r>
            <a:rPr lang="en-US" b="0" i="0"/>
            <a:t>Social and community integration: </a:t>
          </a:r>
          <a:r>
            <a:rPr lang="en-US"/>
            <a:t>Efforts are made to connect individuals with their communities, reducing isolation and supporting social inclusion.</a:t>
          </a:r>
        </a:p>
      </dgm:t>
    </dgm:pt>
    <dgm:pt modelId="{DDA87E84-6177-48C3-86DE-70FC92CC52AB}" type="parTrans" cxnId="{8B06BEE1-4722-45BC-968C-C3549BD820E4}">
      <dgm:prSet/>
      <dgm:spPr/>
      <dgm:t>
        <a:bodyPr/>
        <a:lstStyle/>
        <a:p>
          <a:endParaRPr lang="en-US"/>
        </a:p>
      </dgm:t>
    </dgm:pt>
    <dgm:pt modelId="{E1A4CA4F-750E-4643-8617-0A934BB267E9}" type="sibTrans" cxnId="{8B06BEE1-4722-45BC-968C-C3549BD820E4}">
      <dgm:prSet/>
      <dgm:spPr/>
      <dgm:t>
        <a:bodyPr/>
        <a:lstStyle/>
        <a:p>
          <a:endParaRPr lang="en-US"/>
        </a:p>
      </dgm:t>
    </dgm:pt>
    <dgm:pt modelId="{66580FAC-6C70-4C31-B6A9-1317E838E8B6}" type="pres">
      <dgm:prSet presAssocID="{AFF40C75-1CFC-40BE-8070-A5462FF595C9}" presName="linear" presStyleCnt="0">
        <dgm:presLayoutVars>
          <dgm:animLvl val="lvl"/>
          <dgm:resizeHandles val="exact"/>
        </dgm:presLayoutVars>
      </dgm:prSet>
      <dgm:spPr/>
    </dgm:pt>
    <dgm:pt modelId="{C3F10F07-B15B-4D0A-B439-E888CBD54E35}" type="pres">
      <dgm:prSet presAssocID="{E2061B43-DAF1-4BF9-B532-CC02C56A272C}" presName="parentText" presStyleLbl="node1" presStyleIdx="0" presStyleCnt="6">
        <dgm:presLayoutVars>
          <dgm:chMax val="0"/>
          <dgm:bulletEnabled val="1"/>
        </dgm:presLayoutVars>
      </dgm:prSet>
      <dgm:spPr/>
    </dgm:pt>
    <dgm:pt modelId="{029FBA8B-425E-43F3-87F4-FC18B421DE2B}" type="pres">
      <dgm:prSet presAssocID="{A59A3D7E-2467-4384-9D95-9DC2CE72A720}" presName="spacer" presStyleCnt="0"/>
      <dgm:spPr/>
    </dgm:pt>
    <dgm:pt modelId="{EDFBCE7D-A90D-48A6-9373-1398FE9A3B2E}" type="pres">
      <dgm:prSet presAssocID="{D61D4341-00B3-42E1-97C2-7515FD51D3B7}" presName="parentText" presStyleLbl="node1" presStyleIdx="1" presStyleCnt="6">
        <dgm:presLayoutVars>
          <dgm:chMax val="0"/>
          <dgm:bulletEnabled val="1"/>
        </dgm:presLayoutVars>
      </dgm:prSet>
      <dgm:spPr/>
    </dgm:pt>
    <dgm:pt modelId="{C8F3F263-9F1E-4F32-A6C9-A1FB0E4E4148}" type="pres">
      <dgm:prSet presAssocID="{A1103028-1984-4019-81DB-ECCEE957F9D4}" presName="spacer" presStyleCnt="0"/>
      <dgm:spPr/>
    </dgm:pt>
    <dgm:pt modelId="{BBCA6780-7E84-4F6A-A42B-66CC79F1DEBD}" type="pres">
      <dgm:prSet presAssocID="{C3B7EBBD-EF3E-4D65-B182-C1F7804766C8}" presName="parentText" presStyleLbl="node1" presStyleIdx="2" presStyleCnt="6">
        <dgm:presLayoutVars>
          <dgm:chMax val="0"/>
          <dgm:bulletEnabled val="1"/>
        </dgm:presLayoutVars>
      </dgm:prSet>
      <dgm:spPr/>
    </dgm:pt>
    <dgm:pt modelId="{75927C14-89C0-4DE7-8055-64C856B5D876}" type="pres">
      <dgm:prSet presAssocID="{7E152553-F178-4F3B-BE27-BFF60FB96446}" presName="spacer" presStyleCnt="0"/>
      <dgm:spPr/>
    </dgm:pt>
    <dgm:pt modelId="{BE604A74-7DAF-4AC5-91CA-5DD70C44BE1D}" type="pres">
      <dgm:prSet presAssocID="{503468CF-DA2C-4D3D-9730-69639C01D877}" presName="parentText" presStyleLbl="node1" presStyleIdx="3" presStyleCnt="6">
        <dgm:presLayoutVars>
          <dgm:chMax val="0"/>
          <dgm:bulletEnabled val="1"/>
        </dgm:presLayoutVars>
      </dgm:prSet>
      <dgm:spPr/>
    </dgm:pt>
    <dgm:pt modelId="{EE8C9480-8FEB-46F7-8BCE-281446295BD8}" type="pres">
      <dgm:prSet presAssocID="{220251CE-3F73-4C08-83F1-E4789420BFF6}" presName="spacer" presStyleCnt="0"/>
      <dgm:spPr/>
    </dgm:pt>
    <dgm:pt modelId="{DE746FFB-D4A7-4639-ABB0-A2464A329D7A}" type="pres">
      <dgm:prSet presAssocID="{91EB389F-566F-4F2F-B084-95B2CC5F8DED}" presName="parentText" presStyleLbl="node1" presStyleIdx="4" presStyleCnt="6">
        <dgm:presLayoutVars>
          <dgm:chMax val="0"/>
          <dgm:bulletEnabled val="1"/>
        </dgm:presLayoutVars>
      </dgm:prSet>
      <dgm:spPr/>
    </dgm:pt>
    <dgm:pt modelId="{C80C9B95-0F1B-40FE-B994-220C96C96F69}" type="pres">
      <dgm:prSet presAssocID="{4E482332-686C-4E5A-923E-54C22B6B6916}" presName="spacer" presStyleCnt="0"/>
      <dgm:spPr/>
    </dgm:pt>
    <dgm:pt modelId="{98642D46-1AD5-4167-B07C-B9CB379A53C8}" type="pres">
      <dgm:prSet presAssocID="{E350A9BB-EA6E-46A4-B487-7C8460626CBD}" presName="parentText" presStyleLbl="node1" presStyleIdx="5" presStyleCnt="6">
        <dgm:presLayoutVars>
          <dgm:chMax val="0"/>
          <dgm:bulletEnabled val="1"/>
        </dgm:presLayoutVars>
      </dgm:prSet>
      <dgm:spPr/>
    </dgm:pt>
  </dgm:ptLst>
  <dgm:cxnLst>
    <dgm:cxn modelId="{8B3EE613-0C78-4508-A74A-0D06DE1FC1B2}" srcId="{AFF40C75-1CFC-40BE-8070-A5462FF595C9}" destId="{E2061B43-DAF1-4BF9-B532-CC02C56A272C}" srcOrd="0" destOrd="0" parTransId="{386AEDE4-825F-4274-8AA7-03ACB1F4859B}" sibTransId="{A59A3D7E-2467-4384-9D95-9DC2CE72A720}"/>
    <dgm:cxn modelId="{1E8BC218-8D38-47C2-8BAA-F1BAF300CE2A}" srcId="{AFF40C75-1CFC-40BE-8070-A5462FF595C9}" destId="{D61D4341-00B3-42E1-97C2-7515FD51D3B7}" srcOrd="1" destOrd="0" parTransId="{0EEB45FE-DEB8-4F64-AC9F-E1421CB8105E}" sibTransId="{A1103028-1984-4019-81DB-ECCEE957F9D4}"/>
    <dgm:cxn modelId="{A0B42A2D-2D45-4459-B15A-B4AE963FC2B0}" srcId="{AFF40C75-1CFC-40BE-8070-A5462FF595C9}" destId="{91EB389F-566F-4F2F-B084-95B2CC5F8DED}" srcOrd="4" destOrd="0" parTransId="{C049CB6E-760C-457B-A544-BE13E7B11699}" sibTransId="{4E482332-686C-4E5A-923E-54C22B6B6916}"/>
    <dgm:cxn modelId="{69FBCE2E-FA73-42E6-AB66-9426BA52F2BB}" type="presOf" srcId="{E2061B43-DAF1-4BF9-B532-CC02C56A272C}" destId="{C3F10F07-B15B-4D0A-B439-E888CBD54E35}" srcOrd="0" destOrd="0" presId="urn:microsoft.com/office/officeart/2005/8/layout/vList2"/>
    <dgm:cxn modelId="{2490A54C-6D5C-449F-845C-6A4607A37256}" srcId="{AFF40C75-1CFC-40BE-8070-A5462FF595C9}" destId="{C3B7EBBD-EF3E-4D65-B182-C1F7804766C8}" srcOrd="2" destOrd="0" parTransId="{C120A2EF-61C5-4766-989C-666102E7F3E1}" sibTransId="{7E152553-F178-4F3B-BE27-BFF60FB96446}"/>
    <dgm:cxn modelId="{0333D650-AD19-4BF6-A01E-BECB100C159A}" type="presOf" srcId="{503468CF-DA2C-4D3D-9730-69639C01D877}" destId="{BE604A74-7DAF-4AC5-91CA-5DD70C44BE1D}" srcOrd="0" destOrd="0" presId="urn:microsoft.com/office/officeart/2005/8/layout/vList2"/>
    <dgm:cxn modelId="{475CDC82-9D9F-460D-98F7-E83BCE1C45B3}" type="presOf" srcId="{E350A9BB-EA6E-46A4-B487-7C8460626CBD}" destId="{98642D46-1AD5-4167-B07C-B9CB379A53C8}" srcOrd="0" destOrd="0" presId="urn:microsoft.com/office/officeart/2005/8/layout/vList2"/>
    <dgm:cxn modelId="{0C12A18C-5C51-43E9-A3B5-22B566A06106}" type="presOf" srcId="{C3B7EBBD-EF3E-4D65-B182-C1F7804766C8}" destId="{BBCA6780-7E84-4F6A-A42B-66CC79F1DEBD}" srcOrd="0" destOrd="0" presId="urn:microsoft.com/office/officeart/2005/8/layout/vList2"/>
    <dgm:cxn modelId="{EF3B6CC6-1650-4D1D-9251-B6D679B85BAC}" type="presOf" srcId="{91EB389F-566F-4F2F-B084-95B2CC5F8DED}" destId="{DE746FFB-D4A7-4639-ABB0-A2464A329D7A}" srcOrd="0" destOrd="0" presId="urn:microsoft.com/office/officeart/2005/8/layout/vList2"/>
    <dgm:cxn modelId="{ED3006D6-2ADC-4C9F-99CE-2CCF79CCE414}" srcId="{AFF40C75-1CFC-40BE-8070-A5462FF595C9}" destId="{503468CF-DA2C-4D3D-9730-69639C01D877}" srcOrd="3" destOrd="0" parTransId="{449B8199-34FC-44A1-9FA5-889D5CCE6268}" sibTransId="{220251CE-3F73-4C08-83F1-E4789420BFF6}"/>
    <dgm:cxn modelId="{1B8E37DE-0DD0-4D4B-BFD2-6118858BB98A}" type="presOf" srcId="{AFF40C75-1CFC-40BE-8070-A5462FF595C9}" destId="{66580FAC-6C70-4C31-B6A9-1317E838E8B6}" srcOrd="0" destOrd="0" presId="urn:microsoft.com/office/officeart/2005/8/layout/vList2"/>
    <dgm:cxn modelId="{8B06BEE1-4722-45BC-968C-C3549BD820E4}" srcId="{AFF40C75-1CFC-40BE-8070-A5462FF595C9}" destId="{E350A9BB-EA6E-46A4-B487-7C8460626CBD}" srcOrd="5" destOrd="0" parTransId="{DDA87E84-6177-48C3-86DE-70FC92CC52AB}" sibTransId="{E1A4CA4F-750E-4643-8617-0A934BB267E9}"/>
    <dgm:cxn modelId="{C7518BE7-2C1A-4FE7-8927-DD6F572A993A}" type="presOf" srcId="{D61D4341-00B3-42E1-97C2-7515FD51D3B7}" destId="{EDFBCE7D-A90D-48A6-9373-1398FE9A3B2E}" srcOrd="0" destOrd="0" presId="urn:microsoft.com/office/officeart/2005/8/layout/vList2"/>
    <dgm:cxn modelId="{2DF830B4-9ECE-48DE-B3F4-1831CB5C9846}" type="presParOf" srcId="{66580FAC-6C70-4C31-B6A9-1317E838E8B6}" destId="{C3F10F07-B15B-4D0A-B439-E888CBD54E35}" srcOrd="0" destOrd="0" presId="urn:microsoft.com/office/officeart/2005/8/layout/vList2"/>
    <dgm:cxn modelId="{2D37B9C5-3C8B-466B-9857-406E39A93CDF}" type="presParOf" srcId="{66580FAC-6C70-4C31-B6A9-1317E838E8B6}" destId="{029FBA8B-425E-43F3-87F4-FC18B421DE2B}" srcOrd="1" destOrd="0" presId="urn:microsoft.com/office/officeart/2005/8/layout/vList2"/>
    <dgm:cxn modelId="{F97A05B1-2ED7-4155-BF1E-766C0E60A1F6}" type="presParOf" srcId="{66580FAC-6C70-4C31-B6A9-1317E838E8B6}" destId="{EDFBCE7D-A90D-48A6-9373-1398FE9A3B2E}" srcOrd="2" destOrd="0" presId="urn:microsoft.com/office/officeart/2005/8/layout/vList2"/>
    <dgm:cxn modelId="{32C95829-316A-452F-9D73-E3E80F09F0F3}" type="presParOf" srcId="{66580FAC-6C70-4C31-B6A9-1317E838E8B6}" destId="{C8F3F263-9F1E-4F32-A6C9-A1FB0E4E4148}" srcOrd="3" destOrd="0" presId="urn:microsoft.com/office/officeart/2005/8/layout/vList2"/>
    <dgm:cxn modelId="{694E6915-E4FA-4A25-9139-2252CC367D45}" type="presParOf" srcId="{66580FAC-6C70-4C31-B6A9-1317E838E8B6}" destId="{BBCA6780-7E84-4F6A-A42B-66CC79F1DEBD}" srcOrd="4" destOrd="0" presId="urn:microsoft.com/office/officeart/2005/8/layout/vList2"/>
    <dgm:cxn modelId="{F916A239-0D5F-442A-897E-322AB04A9EAC}" type="presParOf" srcId="{66580FAC-6C70-4C31-B6A9-1317E838E8B6}" destId="{75927C14-89C0-4DE7-8055-64C856B5D876}" srcOrd="5" destOrd="0" presId="urn:microsoft.com/office/officeart/2005/8/layout/vList2"/>
    <dgm:cxn modelId="{5CA1AAE9-061D-4A58-B784-AE55621083D1}" type="presParOf" srcId="{66580FAC-6C70-4C31-B6A9-1317E838E8B6}" destId="{BE604A74-7DAF-4AC5-91CA-5DD70C44BE1D}" srcOrd="6" destOrd="0" presId="urn:microsoft.com/office/officeart/2005/8/layout/vList2"/>
    <dgm:cxn modelId="{3082474C-E939-45CA-BE57-EB9CC2958D6F}" type="presParOf" srcId="{66580FAC-6C70-4C31-B6A9-1317E838E8B6}" destId="{EE8C9480-8FEB-46F7-8BCE-281446295BD8}" srcOrd="7" destOrd="0" presId="urn:microsoft.com/office/officeart/2005/8/layout/vList2"/>
    <dgm:cxn modelId="{3197DB4E-7C84-475C-9636-5E5780E6CFDE}" type="presParOf" srcId="{66580FAC-6C70-4C31-B6A9-1317E838E8B6}" destId="{DE746FFB-D4A7-4639-ABB0-A2464A329D7A}" srcOrd="8" destOrd="0" presId="urn:microsoft.com/office/officeart/2005/8/layout/vList2"/>
    <dgm:cxn modelId="{09649592-093A-4D2D-96D9-61C9F79DE859}" type="presParOf" srcId="{66580FAC-6C70-4C31-B6A9-1317E838E8B6}" destId="{C80C9B95-0F1B-40FE-B994-220C96C96F69}" srcOrd="9" destOrd="0" presId="urn:microsoft.com/office/officeart/2005/8/layout/vList2"/>
    <dgm:cxn modelId="{B5A0ABD8-A1E6-413A-B52D-7F873D456F93}" type="presParOf" srcId="{66580FAC-6C70-4C31-B6A9-1317E838E8B6}" destId="{98642D46-1AD5-4167-B07C-B9CB379A53C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775212-8C5B-4BC9-8806-05F27BA778D6}"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6429303D-1F8B-4473-8BA2-98DF1CAD6723}">
      <dgm:prSet custT="1"/>
      <dgm:spPr/>
      <dgm:t>
        <a:bodyPr/>
        <a:lstStyle/>
        <a:p>
          <a:r>
            <a:rPr lang="en-US" sz="2400"/>
            <a:t>Partnership: </a:t>
          </a:r>
        </a:p>
        <a:p>
          <a:r>
            <a:rPr lang="en-US" sz="2400"/>
            <a:t>this is a collaboration and the client’s expertise in their own life should be just as recognized as the CM’s expertise in their work.</a:t>
          </a:r>
        </a:p>
      </dgm:t>
    </dgm:pt>
    <dgm:pt modelId="{A085469F-10CD-457D-A0CC-6A5AA8F1C33D}" type="parTrans" cxnId="{0AD7DBC0-D327-4066-8B21-6F24F5C4F547}">
      <dgm:prSet/>
      <dgm:spPr/>
      <dgm:t>
        <a:bodyPr/>
        <a:lstStyle/>
        <a:p>
          <a:endParaRPr lang="en-US"/>
        </a:p>
      </dgm:t>
    </dgm:pt>
    <dgm:pt modelId="{0CF86053-F477-4BCD-84A1-F5BF41EDA96C}" type="sibTrans" cxnId="{0AD7DBC0-D327-4066-8B21-6F24F5C4F547}">
      <dgm:prSet/>
      <dgm:spPr/>
      <dgm:t>
        <a:bodyPr/>
        <a:lstStyle/>
        <a:p>
          <a:endParaRPr lang="en-US"/>
        </a:p>
      </dgm:t>
    </dgm:pt>
    <dgm:pt modelId="{7ACF3FBB-0F1C-4C62-BCF6-236FA61ABE98}">
      <dgm:prSet custT="1"/>
      <dgm:spPr/>
      <dgm:t>
        <a:bodyPr/>
        <a:lstStyle/>
        <a:p>
          <a:r>
            <a:rPr lang="en-US" sz="2400"/>
            <a:t>Acceptance:</a:t>
          </a:r>
        </a:p>
        <a:p>
          <a:r>
            <a:rPr lang="en-US" sz="2400"/>
            <a:t> Prioritizing a client’s worth and acknowledging their strengths and potential. </a:t>
          </a:r>
        </a:p>
      </dgm:t>
    </dgm:pt>
    <dgm:pt modelId="{E5E983E0-60FD-4156-9918-241E7F8B3999}" type="parTrans" cxnId="{D4536CD9-BEF5-411D-9C8A-6BBC09E5109A}">
      <dgm:prSet/>
      <dgm:spPr/>
      <dgm:t>
        <a:bodyPr/>
        <a:lstStyle/>
        <a:p>
          <a:endParaRPr lang="en-US"/>
        </a:p>
      </dgm:t>
    </dgm:pt>
    <dgm:pt modelId="{040D0AFD-FD7C-46E8-BF2B-4218B118499E}" type="sibTrans" cxnId="{D4536CD9-BEF5-411D-9C8A-6BBC09E5109A}">
      <dgm:prSet/>
      <dgm:spPr/>
      <dgm:t>
        <a:bodyPr/>
        <a:lstStyle/>
        <a:p>
          <a:endParaRPr lang="en-US"/>
        </a:p>
      </dgm:t>
    </dgm:pt>
    <dgm:pt modelId="{E5A2F518-7355-4E94-90BB-BF24C5303350}">
      <dgm:prSet custT="1"/>
      <dgm:spPr/>
      <dgm:t>
        <a:bodyPr/>
        <a:lstStyle/>
        <a:p>
          <a:r>
            <a:rPr lang="en-US" sz="2400"/>
            <a:t>Compassion:</a:t>
          </a:r>
        </a:p>
        <a:p>
          <a:r>
            <a:rPr lang="en-US" sz="2400"/>
            <a:t> Promoting a client’s welfare, actively listening to their choices in an empathetic way and prioritizing their needs.</a:t>
          </a:r>
        </a:p>
      </dgm:t>
    </dgm:pt>
    <dgm:pt modelId="{25ACBAA2-26C0-459F-AC16-FC101CF87C2F}" type="parTrans" cxnId="{B02CC4E1-B77A-48BE-B4FB-912AADB4B9D5}">
      <dgm:prSet/>
      <dgm:spPr/>
      <dgm:t>
        <a:bodyPr/>
        <a:lstStyle/>
        <a:p>
          <a:endParaRPr lang="en-US"/>
        </a:p>
      </dgm:t>
    </dgm:pt>
    <dgm:pt modelId="{E39E10F4-19CB-48FE-874A-C42A2BB51AF4}" type="sibTrans" cxnId="{B02CC4E1-B77A-48BE-B4FB-912AADB4B9D5}">
      <dgm:prSet/>
      <dgm:spPr/>
      <dgm:t>
        <a:bodyPr/>
        <a:lstStyle/>
        <a:p>
          <a:endParaRPr lang="en-US"/>
        </a:p>
      </dgm:t>
    </dgm:pt>
    <dgm:pt modelId="{9858B0E6-A3AB-4A97-88E4-EA531A2EE02C}">
      <dgm:prSet custT="1"/>
      <dgm:spPr/>
      <dgm:t>
        <a:bodyPr/>
        <a:lstStyle/>
        <a:p>
          <a:r>
            <a:rPr lang="en-US" sz="2400"/>
            <a:t>Evocation:</a:t>
          </a:r>
        </a:p>
        <a:p>
          <a:r>
            <a:rPr lang="en-US" sz="2400"/>
            <a:t> Eliciting a client’s own knowledge, wisdom, motivations and strengths.</a:t>
          </a:r>
        </a:p>
      </dgm:t>
    </dgm:pt>
    <dgm:pt modelId="{EC6F9B04-F9B7-4BC4-AAEB-E26BF752BE4E}" type="parTrans" cxnId="{FF028E70-FA34-4800-AD76-638BC283D71D}">
      <dgm:prSet/>
      <dgm:spPr/>
      <dgm:t>
        <a:bodyPr/>
        <a:lstStyle/>
        <a:p>
          <a:endParaRPr lang="en-US"/>
        </a:p>
      </dgm:t>
    </dgm:pt>
    <dgm:pt modelId="{916795DE-5F2C-49B9-85EB-3FC4344A2BA0}" type="sibTrans" cxnId="{FF028E70-FA34-4800-AD76-638BC283D71D}">
      <dgm:prSet/>
      <dgm:spPr/>
      <dgm:t>
        <a:bodyPr/>
        <a:lstStyle/>
        <a:p>
          <a:endParaRPr lang="en-US"/>
        </a:p>
      </dgm:t>
    </dgm:pt>
    <dgm:pt modelId="{6B446F81-564C-415C-B3AF-27455933D411}" type="pres">
      <dgm:prSet presAssocID="{04775212-8C5B-4BC9-8806-05F27BA778D6}" presName="root" presStyleCnt="0">
        <dgm:presLayoutVars>
          <dgm:dir/>
          <dgm:resizeHandles val="exact"/>
        </dgm:presLayoutVars>
      </dgm:prSet>
      <dgm:spPr/>
    </dgm:pt>
    <dgm:pt modelId="{124AA0D0-A11D-4BC3-BB69-A7A247298098}" type="pres">
      <dgm:prSet presAssocID="{6429303D-1F8B-4473-8BA2-98DF1CAD6723}" presName="compNode" presStyleCnt="0"/>
      <dgm:spPr/>
    </dgm:pt>
    <dgm:pt modelId="{EF773173-C487-405A-A8E4-9791EE6E7409}" type="pres">
      <dgm:prSet presAssocID="{6429303D-1F8B-4473-8BA2-98DF1CAD6723}" presName="iconRect" presStyleLbl="node1" presStyleIdx="0" presStyleCnt="4" custScaleX="218762" custScaleY="166595" custLinFactNeighborX="-20660" custLinFactNeighborY="-3351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AA640419-240B-496B-A583-0862E8BE046A}" type="pres">
      <dgm:prSet presAssocID="{6429303D-1F8B-4473-8BA2-98DF1CAD6723}" presName="spaceRect" presStyleCnt="0"/>
      <dgm:spPr/>
    </dgm:pt>
    <dgm:pt modelId="{587C1761-C5FB-4312-8AF5-6774B679119B}" type="pres">
      <dgm:prSet presAssocID="{6429303D-1F8B-4473-8BA2-98DF1CAD6723}" presName="textRect" presStyleLbl="revTx" presStyleIdx="0" presStyleCnt="4" custScaleX="175638" custLinFactNeighborX="1770" custLinFactNeighborY="-5861">
        <dgm:presLayoutVars>
          <dgm:chMax val="1"/>
          <dgm:chPref val="1"/>
        </dgm:presLayoutVars>
      </dgm:prSet>
      <dgm:spPr/>
    </dgm:pt>
    <dgm:pt modelId="{BDBD70EE-F794-47B5-B04B-75761C57B955}" type="pres">
      <dgm:prSet presAssocID="{0CF86053-F477-4BCD-84A1-F5BF41EDA96C}" presName="sibTrans" presStyleCnt="0"/>
      <dgm:spPr/>
    </dgm:pt>
    <dgm:pt modelId="{BF5C6A8A-7204-4D46-8BD1-EE1EA8EBED65}" type="pres">
      <dgm:prSet presAssocID="{7ACF3FBB-0F1C-4C62-BCF6-236FA61ABE98}" presName="compNode" presStyleCnt="0"/>
      <dgm:spPr/>
    </dgm:pt>
    <dgm:pt modelId="{65513936-9F45-48B5-82DB-C1EDB5B19333}" type="pres">
      <dgm:prSet presAssocID="{7ACF3FBB-0F1C-4C62-BCF6-236FA61ABE98}" presName="iconRect" presStyleLbl="node1" presStyleIdx="1" presStyleCnt="4" custScaleX="202860" custScaleY="162065" custLinFactNeighborX="-11232" custLinFactNeighborY="-1459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tecting Hand"/>
        </a:ext>
      </dgm:extLst>
    </dgm:pt>
    <dgm:pt modelId="{A5820C08-6D75-4E43-88DE-E69D7793C795}" type="pres">
      <dgm:prSet presAssocID="{7ACF3FBB-0F1C-4C62-BCF6-236FA61ABE98}" presName="spaceRect" presStyleCnt="0"/>
      <dgm:spPr/>
    </dgm:pt>
    <dgm:pt modelId="{F7C1D63B-63E7-4E60-97A9-9EE022D9466D}" type="pres">
      <dgm:prSet presAssocID="{7ACF3FBB-0F1C-4C62-BCF6-236FA61ABE98}" presName="textRect" presStyleLbl="revTx" presStyleIdx="1" presStyleCnt="4" custScaleX="172484" custLinFactNeighborX="-6582" custLinFactNeighborY="-5073">
        <dgm:presLayoutVars>
          <dgm:chMax val="1"/>
          <dgm:chPref val="1"/>
        </dgm:presLayoutVars>
      </dgm:prSet>
      <dgm:spPr/>
    </dgm:pt>
    <dgm:pt modelId="{02A21917-EB00-4A27-B498-B0B2D5C14956}" type="pres">
      <dgm:prSet presAssocID="{040D0AFD-FD7C-46E8-BF2B-4218B118499E}" presName="sibTrans" presStyleCnt="0"/>
      <dgm:spPr/>
    </dgm:pt>
    <dgm:pt modelId="{68E59B51-5499-4C02-845F-824831DE182C}" type="pres">
      <dgm:prSet presAssocID="{E5A2F518-7355-4E94-90BB-BF24C5303350}" presName="compNode" presStyleCnt="0"/>
      <dgm:spPr/>
    </dgm:pt>
    <dgm:pt modelId="{39C9E088-C326-4847-B68F-D2FDEF6C8384}" type="pres">
      <dgm:prSet presAssocID="{E5A2F518-7355-4E94-90BB-BF24C5303350}" presName="iconRect" presStyleLbl="node1" presStyleIdx="2" presStyleCnt="4" custScaleX="150818" custScaleY="138135" custLinFactNeighborX="6235" custLinFactNeighborY="-3948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DC6500C4-E0E7-4335-9212-7A61CEA3FCCF}" type="pres">
      <dgm:prSet presAssocID="{E5A2F518-7355-4E94-90BB-BF24C5303350}" presName="spaceRect" presStyleCnt="0"/>
      <dgm:spPr/>
    </dgm:pt>
    <dgm:pt modelId="{6532C3BC-8217-4355-A325-55984341A53F}" type="pres">
      <dgm:prSet presAssocID="{E5A2F518-7355-4E94-90BB-BF24C5303350}" presName="textRect" presStyleLbl="revTx" presStyleIdx="2" presStyleCnt="4" custScaleX="185810" custLinFactNeighborX="-13547" custLinFactNeighborY="-878">
        <dgm:presLayoutVars>
          <dgm:chMax val="1"/>
          <dgm:chPref val="1"/>
        </dgm:presLayoutVars>
      </dgm:prSet>
      <dgm:spPr/>
    </dgm:pt>
    <dgm:pt modelId="{D1D81C88-E349-4BFB-B0DE-B998BEA5855A}" type="pres">
      <dgm:prSet presAssocID="{E39E10F4-19CB-48FE-874A-C42A2BB51AF4}" presName="sibTrans" presStyleCnt="0"/>
      <dgm:spPr/>
    </dgm:pt>
    <dgm:pt modelId="{95AA26A5-028A-48A6-92CC-2A00D3DD8A4F}" type="pres">
      <dgm:prSet presAssocID="{9858B0E6-A3AB-4A97-88E4-EA531A2EE02C}" presName="compNode" presStyleCnt="0"/>
      <dgm:spPr/>
    </dgm:pt>
    <dgm:pt modelId="{C837B164-8EB5-442D-ABF5-5757014D562E}" type="pres">
      <dgm:prSet presAssocID="{9858B0E6-A3AB-4A97-88E4-EA531A2EE02C}" presName="iconRect" presStyleLbl="node1" presStyleIdx="3" presStyleCnt="4" custScaleX="138809" custScaleY="125406" custLinFactNeighborX="4468" custLinFactNeighborY="-1131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9227FE81-D0C1-4595-94C5-9254ACB77A07}" type="pres">
      <dgm:prSet presAssocID="{9858B0E6-A3AB-4A97-88E4-EA531A2EE02C}" presName="spaceRect" presStyleCnt="0"/>
      <dgm:spPr/>
    </dgm:pt>
    <dgm:pt modelId="{B71433E2-FE3F-465C-8B51-9046185CFB3A}" type="pres">
      <dgm:prSet presAssocID="{9858B0E6-A3AB-4A97-88E4-EA531A2EE02C}" presName="textRect" presStyleLbl="revTx" presStyleIdx="3" presStyleCnt="4" custScaleX="150474" custLinFactNeighborX="-604" custLinFactNeighborY="5393">
        <dgm:presLayoutVars>
          <dgm:chMax val="1"/>
          <dgm:chPref val="1"/>
        </dgm:presLayoutVars>
      </dgm:prSet>
      <dgm:spPr/>
    </dgm:pt>
  </dgm:ptLst>
  <dgm:cxnLst>
    <dgm:cxn modelId="{55295309-F389-4BD5-96A9-600D0D5AF52D}" type="presOf" srcId="{9858B0E6-A3AB-4A97-88E4-EA531A2EE02C}" destId="{B71433E2-FE3F-465C-8B51-9046185CFB3A}" srcOrd="0" destOrd="0" presId="urn:microsoft.com/office/officeart/2018/2/layout/IconLabelList"/>
    <dgm:cxn modelId="{D5E62E27-BBCA-4AD3-BCFA-2E220D786B47}" type="presOf" srcId="{E5A2F518-7355-4E94-90BB-BF24C5303350}" destId="{6532C3BC-8217-4355-A325-55984341A53F}" srcOrd="0" destOrd="0" presId="urn:microsoft.com/office/officeart/2018/2/layout/IconLabelList"/>
    <dgm:cxn modelId="{EF350232-0294-4D98-AB9E-7E54136C3FD2}" type="presOf" srcId="{04775212-8C5B-4BC9-8806-05F27BA778D6}" destId="{6B446F81-564C-415C-B3AF-27455933D411}" srcOrd="0" destOrd="0" presId="urn:microsoft.com/office/officeart/2018/2/layout/IconLabelList"/>
    <dgm:cxn modelId="{13E02041-8585-4E7A-B39C-EF2D4BE1C34F}" type="presOf" srcId="{6429303D-1F8B-4473-8BA2-98DF1CAD6723}" destId="{587C1761-C5FB-4312-8AF5-6774B679119B}" srcOrd="0" destOrd="0" presId="urn:microsoft.com/office/officeart/2018/2/layout/IconLabelList"/>
    <dgm:cxn modelId="{FF028E70-FA34-4800-AD76-638BC283D71D}" srcId="{04775212-8C5B-4BC9-8806-05F27BA778D6}" destId="{9858B0E6-A3AB-4A97-88E4-EA531A2EE02C}" srcOrd="3" destOrd="0" parTransId="{EC6F9B04-F9B7-4BC4-AAEB-E26BF752BE4E}" sibTransId="{916795DE-5F2C-49B9-85EB-3FC4344A2BA0}"/>
    <dgm:cxn modelId="{8FEDD88A-A541-4F99-9AB8-5A20A0400347}" type="presOf" srcId="{7ACF3FBB-0F1C-4C62-BCF6-236FA61ABE98}" destId="{F7C1D63B-63E7-4E60-97A9-9EE022D9466D}" srcOrd="0" destOrd="0" presId="urn:microsoft.com/office/officeart/2018/2/layout/IconLabelList"/>
    <dgm:cxn modelId="{0AD7DBC0-D327-4066-8B21-6F24F5C4F547}" srcId="{04775212-8C5B-4BC9-8806-05F27BA778D6}" destId="{6429303D-1F8B-4473-8BA2-98DF1CAD6723}" srcOrd="0" destOrd="0" parTransId="{A085469F-10CD-457D-A0CC-6A5AA8F1C33D}" sibTransId="{0CF86053-F477-4BCD-84A1-F5BF41EDA96C}"/>
    <dgm:cxn modelId="{D4536CD9-BEF5-411D-9C8A-6BBC09E5109A}" srcId="{04775212-8C5B-4BC9-8806-05F27BA778D6}" destId="{7ACF3FBB-0F1C-4C62-BCF6-236FA61ABE98}" srcOrd="1" destOrd="0" parTransId="{E5E983E0-60FD-4156-9918-241E7F8B3999}" sibTransId="{040D0AFD-FD7C-46E8-BF2B-4218B118499E}"/>
    <dgm:cxn modelId="{B02CC4E1-B77A-48BE-B4FB-912AADB4B9D5}" srcId="{04775212-8C5B-4BC9-8806-05F27BA778D6}" destId="{E5A2F518-7355-4E94-90BB-BF24C5303350}" srcOrd="2" destOrd="0" parTransId="{25ACBAA2-26C0-459F-AC16-FC101CF87C2F}" sibTransId="{E39E10F4-19CB-48FE-874A-C42A2BB51AF4}"/>
    <dgm:cxn modelId="{7BCA37AE-D281-48F5-B56A-987685FFCF3B}" type="presParOf" srcId="{6B446F81-564C-415C-B3AF-27455933D411}" destId="{124AA0D0-A11D-4BC3-BB69-A7A247298098}" srcOrd="0" destOrd="0" presId="urn:microsoft.com/office/officeart/2018/2/layout/IconLabelList"/>
    <dgm:cxn modelId="{BA51B3DB-EFED-4EAB-8EDB-134B9D5E51D3}" type="presParOf" srcId="{124AA0D0-A11D-4BC3-BB69-A7A247298098}" destId="{EF773173-C487-405A-A8E4-9791EE6E7409}" srcOrd="0" destOrd="0" presId="urn:microsoft.com/office/officeart/2018/2/layout/IconLabelList"/>
    <dgm:cxn modelId="{3B7964CD-99FC-4D82-98AA-A8D1A0C0B572}" type="presParOf" srcId="{124AA0D0-A11D-4BC3-BB69-A7A247298098}" destId="{AA640419-240B-496B-A583-0862E8BE046A}" srcOrd="1" destOrd="0" presId="urn:microsoft.com/office/officeart/2018/2/layout/IconLabelList"/>
    <dgm:cxn modelId="{EF3D047E-5EFB-444D-86E9-87D23EA5DA1C}" type="presParOf" srcId="{124AA0D0-A11D-4BC3-BB69-A7A247298098}" destId="{587C1761-C5FB-4312-8AF5-6774B679119B}" srcOrd="2" destOrd="0" presId="urn:microsoft.com/office/officeart/2018/2/layout/IconLabelList"/>
    <dgm:cxn modelId="{A6954D7E-127E-4133-8966-EA80FB368FE9}" type="presParOf" srcId="{6B446F81-564C-415C-B3AF-27455933D411}" destId="{BDBD70EE-F794-47B5-B04B-75761C57B955}" srcOrd="1" destOrd="0" presId="urn:microsoft.com/office/officeart/2018/2/layout/IconLabelList"/>
    <dgm:cxn modelId="{41E5B93F-D9B9-4755-AEAE-E3F63452BB26}" type="presParOf" srcId="{6B446F81-564C-415C-B3AF-27455933D411}" destId="{BF5C6A8A-7204-4D46-8BD1-EE1EA8EBED65}" srcOrd="2" destOrd="0" presId="urn:microsoft.com/office/officeart/2018/2/layout/IconLabelList"/>
    <dgm:cxn modelId="{8160CC67-2B1A-4D4E-BD3F-B6802B6DB05D}" type="presParOf" srcId="{BF5C6A8A-7204-4D46-8BD1-EE1EA8EBED65}" destId="{65513936-9F45-48B5-82DB-C1EDB5B19333}" srcOrd="0" destOrd="0" presId="urn:microsoft.com/office/officeart/2018/2/layout/IconLabelList"/>
    <dgm:cxn modelId="{1F520CF7-62AB-4483-AFAE-2B123610E0C3}" type="presParOf" srcId="{BF5C6A8A-7204-4D46-8BD1-EE1EA8EBED65}" destId="{A5820C08-6D75-4E43-88DE-E69D7793C795}" srcOrd="1" destOrd="0" presId="urn:microsoft.com/office/officeart/2018/2/layout/IconLabelList"/>
    <dgm:cxn modelId="{B7B93956-E44D-459B-A410-07EB46043D5E}" type="presParOf" srcId="{BF5C6A8A-7204-4D46-8BD1-EE1EA8EBED65}" destId="{F7C1D63B-63E7-4E60-97A9-9EE022D9466D}" srcOrd="2" destOrd="0" presId="urn:microsoft.com/office/officeart/2018/2/layout/IconLabelList"/>
    <dgm:cxn modelId="{D3CD8907-B184-45FF-BA1D-2B8EB985F82B}" type="presParOf" srcId="{6B446F81-564C-415C-B3AF-27455933D411}" destId="{02A21917-EB00-4A27-B498-B0B2D5C14956}" srcOrd="3" destOrd="0" presId="urn:microsoft.com/office/officeart/2018/2/layout/IconLabelList"/>
    <dgm:cxn modelId="{552EF6E1-F1C7-40E6-A03F-D639F1445349}" type="presParOf" srcId="{6B446F81-564C-415C-B3AF-27455933D411}" destId="{68E59B51-5499-4C02-845F-824831DE182C}" srcOrd="4" destOrd="0" presId="urn:microsoft.com/office/officeart/2018/2/layout/IconLabelList"/>
    <dgm:cxn modelId="{C7EAB341-D100-4DAC-9F91-D8465CF27FD9}" type="presParOf" srcId="{68E59B51-5499-4C02-845F-824831DE182C}" destId="{39C9E088-C326-4847-B68F-D2FDEF6C8384}" srcOrd="0" destOrd="0" presId="urn:microsoft.com/office/officeart/2018/2/layout/IconLabelList"/>
    <dgm:cxn modelId="{035974F1-0F6D-4961-91B7-A1E2B394DA77}" type="presParOf" srcId="{68E59B51-5499-4C02-845F-824831DE182C}" destId="{DC6500C4-E0E7-4335-9212-7A61CEA3FCCF}" srcOrd="1" destOrd="0" presId="urn:microsoft.com/office/officeart/2018/2/layout/IconLabelList"/>
    <dgm:cxn modelId="{61BDA929-C84E-4E7C-92BE-FE15404BDE4C}" type="presParOf" srcId="{68E59B51-5499-4C02-845F-824831DE182C}" destId="{6532C3BC-8217-4355-A325-55984341A53F}" srcOrd="2" destOrd="0" presId="urn:microsoft.com/office/officeart/2018/2/layout/IconLabelList"/>
    <dgm:cxn modelId="{7853BD0A-B7EF-4151-835B-02ED77817F4F}" type="presParOf" srcId="{6B446F81-564C-415C-B3AF-27455933D411}" destId="{D1D81C88-E349-4BFB-B0DE-B998BEA5855A}" srcOrd="5" destOrd="0" presId="urn:microsoft.com/office/officeart/2018/2/layout/IconLabelList"/>
    <dgm:cxn modelId="{91587D5F-E95F-4DBA-B031-B6EF3744D8DE}" type="presParOf" srcId="{6B446F81-564C-415C-B3AF-27455933D411}" destId="{95AA26A5-028A-48A6-92CC-2A00D3DD8A4F}" srcOrd="6" destOrd="0" presId="urn:microsoft.com/office/officeart/2018/2/layout/IconLabelList"/>
    <dgm:cxn modelId="{708CF38D-A59C-443C-8CB0-BD863C594D77}" type="presParOf" srcId="{95AA26A5-028A-48A6-92CC-2A00D3DD8A4F}" destId="{C837B164-8EB5-442D-ABF5-5757014D562E}" srcOrd="0" destOrd="0" presId="urn:microsoft.com/office/officeart/2018/2/layout/IconLabelList"/>
    <dgm:cxn modelId="{A127AC5C-6F71-4DE7-B67B-54106967A105}" type="presParOf" srcId="{95AA26A5-028A-48A6-92CC-2A00D3DD8A4F}" destId="{9227FE81-D0C1-4595-94C5-9254ACB77A07}" srcOrd="1" destOrd="0" presId="urn:microsoft.com/office/officeart/2018/2/layout/IconLabelList"/>
    <dgm:cxn modelId="{1A164A60-F21B-41CF-AD1B-7F9454B8A470}" type="presParOf" srcId="{95AA26A5-028A-48A6-92CC-2A00D3DD8A4F}" destId="{B71433E2-FE3F-465C-8B51-9046185CFB3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902A8A-0DE0-42D6-8018-016C6C8EE45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A31EAB-CC92-49D0-91C3-7734F4B63681}">
      <dgm:prSet custT="1"/>
      <dgm:spPr/>
      <dgm:t>
        <a:bodyPr/>
        <a:lstStyle/>
        <a:p>
          <a:pPr>
            <a:lnSpc>
              <a:spcPct val="100000"/>
            </a:lnSpc>
          </a:pPr>
          <a:r>
            <a:rPr lang="en-US" sz="2800"/>
            <a:t>Offer Privacy</a:t>
          </a:r>
        </a:p>
      </dgm:t>
    </dgm:pt>
    <dgm:pt modelId="{4D904637-9728-4BC5-BBB1-58E4B9135A31}" type="parTrans" cxnId="{66F69897-B4B3-424C-81B2-AF86100939E8}">
      <dgm:prSet/>
      <dgm:spPr/>
      <dgm:t>
        <a:bodyPr/>
        <a:lstStyle/>
        <a:p>
          <a:endParaRPr lang="en-US"/>
        </a:p>
      </dgm:t>
    </dgm:pt>
    <dgm:pt modelId="{765A6890-83F4-4AF3-993A-04F12A3617E9}" type="sibTrans" cxnId="{66F69897-B4B3-424C-81B2-AF86100939E8}">
      <dgm:prSet/>
      <dgm:spPr/>
      <dgm:t>
        <a:bodyPr/>
        <a:lstStyle/>
        <a:p>
          <a:endParaRPr lang="en-US"/>
        </a:p>
      </dgm:t>
    </dgm:pt>
    <dgm:pt modelId="{A148A0DB-D751-4A9D-A807-AB7E2DD5A681}">
      <dgm:prSet custT="1"/>
      <dgm:spPr/>
      <dgm:t>
        <a:bodyPr/>
        <a:lstStyle/>
        <a:p>
          <a:pPr>
            <a:lnSpc>
              <a:spcPct val="100000"/>
            </a:lnSpc>
          </a:pPr>
          <a:r>
            <a:rPr lang="en-US" sz="2800"/>
            <a:t>Make Eye Contact</a:t>
          </a:r>
        </a:p>
      </dgm:t>
    </dgm:pt>
    <dgm:pt modelId="{84E532C5-4409-4109-8307-2DB55C952E91}" type="parTrans" cxnId="{F46AA181-4F7D-4E28-BDBE-637F9FB2C88F}">
      <dgm:prSet/>
      <dgm:spPr/>
      <dgm:t>
        <a:bodyPr/>
        <a:lstStyle/>
        <a:p>
          <a:endParaRPr lang="en-US"/>
        </a:p>
      </dgm:t>
    </dgm:pt>
    <dgm:pt modelId="{AD54B444-27D1-48BE-A28F-69B61B6AE237}" type="sibTrans" cxnId="{F46AA181-4F7D-4E28-BDBE-637F9FB2C88F}">
      <dgm:prSet/>
      <dgm:spPr/>
      <dgm:t>
        <a:bodyPr/>
        <a:lstStyle/>
        <a:p>
          <a:endParaRPr lang="en-US"/>
        </a:p>
      </dgm:t>
    </dgm:pt>
    <dgm:pt modelId="{01506025-CA51-4D2F-996D-B2E6C0714D7F}">
      <dgm:prSet custT="1"/>
      <dgm:spPr/>
      <dgm:t>
        <a:bodyPr/>
        <a:lstStyle/>
        <a:p>
          <a:pPr>
            <a:lnSpc>
              <a:spcPct val="100000"/>
            </a:lnSpc>
          </a:pPr>
          <a:r>
            <a:rPr lang="en-US" sz="2800"/>
            <a:t>Engage in Active Listening</a:t>
          </a:r>
        </a:p>
      </dgm:t>
    </dgm:pt>
    <dgm:pt modelId="{48A244BA-D19E-47D6-969D-209C038EE580}" type="parTrans" cxnId="{76AF6C5F-CC79-4932-8B0D-0FBE66873B05}">
      <dgm:prSet/>
      <dgm:spPr/>
      <dgm:t>
        <a:bodyPr/>
        <a:lstStyle/>
        <a:p>
          <a:endParaRPr lang="en-US"/>
        </a:p>
      </dgm:t>
    </dgm:pt>
    <dgm:pt modelId="{8E6FDE16-BD36-4FE2-9A97-ACA0971A903D}" type="sibTrans" cxnId="{76AF6C5F-CC79-4932-8B0D-0FBE66873B05}">
      <dgm:prSet/>
      <dgm:spPr/>
      <dgm:t>
        <a:bodyPr/>
        <a:lstStyle/>
        <a:p>
          <a:endParaRPr lang="en-US"/>
        </a:p>
      </dgm:t>
    </dgm:pt>
    <dgm:pt modelId="{CA421100-2D20-4DC6-B020-95BC72DABD1A}">
      <dgm:prSet custT="1"/>
      <dgm:spPr/>
      <dgm:t>
        <a:bodyPr/>
        <a:lstStyle/>
        <a:p>
          <a:pPr>
            <a:lnSpc>
              <a:spcPct val="100000"/>
            </a:lnSpc>
          </a:pPr>
          <a:r>
            <a:rPr lang="en-US" sz="2400"/>
            <a:t>Meet Clients Where They’re At/Go at Their Pace</a:t>
          </a:r>
        </a:p>
      </dgm:t>
    </dgm:pt>
    <dgm:pt modelId="{C1ABC05E-159A-41F2-9C72-ECDEEB805BE3}" type="parTrans" cxnId="{526C548E-7261-4ECF-8417-608957AC81D8}">
      <dgm:prSet/>
      <dgm:spPr/>
      <dgm:t>
        <a:bodyPr/>
        <a:lstStyle/>
        <a:p>
          <a:endParaRPr lang="en-US"/>
        </a:p>
      </dgm:t>
    </dgm:pt>
    <dgm:pt modelId="{FB66B486-2B69-4E86-AB02-9C12CFC2B39A}" type="sibTrans" cxnId="{526C548E-7261-4ECF-8417-608957AC81D8}">
      <dgm:prSet/>
      <dgm:spPr/>
      <dgm:t>
        <a:bodyPr/>
        <a:lstStyle/>
        <a:p>
          <a:endParaRPr lang="en-US"/>
        </a:p>
      </dgm:t>
    </dgm:pt>
    <dgm:pt modelId="{25389FE4-3B11-43AA-931B-F24C70F25E49}">
      <dgm:prSet custT="1"/>
      <dgm:spPr/>
      <dgm:t>
        <a:bodyPr/>
        <a:lstStyle/>
        <a:p>
          <a:pPr>
            <a:lnSpc>
              <a:spcPct val="100000"/>
            </a:lnSpc>
          </a:pPr>
          <a:r>
            <a:rPr lang="en-US" sz="2800"/>
            <a:t>Follow Up and Follow Through</a:t>
          </a:r>
        </a:p>
      </dgm:t>
    </dgm:pt>
    <dgm:pt modelId="{6725C8C3-70A2-41EA-BA49-6F2EFB17D6FF}" type="parTrans" cxnId="{C7812480-BFD5-4503-834C-7AEFF215CE5B}">
      <dgm:prSet/>
      <dgm:spPr/>
      <dgm:t>
        <a:bodyPr/>
        <a:lstStyle/>
        <a:p>
          <a:endParaRPr lang="en-US"/>
        </a:p>
      </dgm:t>
    </dgm:pt>
    <dgm:pt modelId="{204EDAE7-08EE-4E0D-91B8-D488513FD9E7}" type="sibTrans" cxnId="{C7812480-BFD5-4503-834C-7AEFF215CE5B}">
      <dgm:prSet/>
      <dgm:spPr/>
      <dgm:t>
        <a:bodyPr/>
        <a:lstStyle/>
        <a:p>
          <a:endParaRPr lang="en-US"/>
        </a:p>
      </dgm:t>
    </dgm:pt>
    <dgm:pt modelId="{7ECEDDE3-6098-4532-BD7A-DED6DA63208D}" type="pres">
      <dgm:prSet presAssocID="{C6902A8A-0DE0-42D6-8018-016C6C8EE45B}" presName="root" presStyleCnt="0">
        <dgm:presLayoutVars>
          <dgm:dir/>
          <dgm:resizeHandles val="exact"/>
        </dgm:presLayoutVars>
      </dgm:prSet>
      <dgm:spPr/>
    </dgm:pt>
    <dgm:pt modelId="{CB21C630-0767-4F21-8B24-D1096B8D5044}" type="pres">
      <dgm:prSet presAssocID="{EBA31EAB-CC92-49D0-91C3-7734F4B63681}" presName="compNode" presStyleCnt="0"/>
      <dgm:spPr/>
    </dgm:pt>
    <dgm:pt modelId="{F33B6B55-5409-4555-A360-9881BE3AC0E2}" type="pres">
      <dgm:prSet presAssocID="{EBA31EAB-CC92-49D0-91C3-7734F4B63681}" presName="bgRect" presStyleLbl="bgShp" presStyleIdx="0" presStyleCnt="5"/>
      <dgm:spPr/>
    </dgm:pt>
    <dgm:pt modelId="{D01831B6-1523-47A2-909C-4CFAD87B9182}" type="pres">
      <dgm:prSet presAssocID="{EBA31EAB-CC92-49D0-91C3-7734F4B6368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6012C208-E11B-4B4D-BDE8-C5B589B45F71}" type="pres">
      <dgm:prSet presAssocID="{EBA31EAB-CC92-49D0-91C3-7734F4B63681}" presName="spaceRect" presStyleCnt="0"/>
      <dgm:spPr/>
    </dgm:pt>
    <dgm:pt modelId="{7D295A20-BB84-4C84-BCF6-07F2503872F6}" type="pres">
      <dgm:prSet presAssocID="{EBA31EAB-CC92-49D0-91C3-7734F4B63681}" presName="parTx" presStyleLbl="revTx" presStyleIdx="0" presStyleCnt="5">
        <dgm:presLayoutVars>
          <dgm:chMax val="0"/>
          <dgm:chPref val="0"/>
        </dgm:presLayoutVars>
      </dgm:prSet>
      <dgm:spPr/>
    </dgm:pt>
    <dgm:pt modelId="{B1DEA3A6-43AD-4BBA-9D94-AE9F3D26CC90}" type="pres">
      <dgm:prSet presAssocID="{765A6890-83F4-4AF3-993A-04F12A3617E9}" presName="sibTrans" presStyleCnt="0"/>
      <dgm:spPr/>
    </dgm:pt>
    <dgm:pt modelId="{E26F92BE-9037-428B-A874-FAA8CACD352E}" type="pres">
      <dgm:prSet presAssocID="{A148A0DB-D751-4A9D-A807-AB7E2DD5A681}" presName="compNode" presStyleCnt="0"/>
      <dgm:spPr/>
    </dgm:pt>
    <dgm:pt modelId="{4C6AB687-C77C-46A2-A4F4-496CAFAAEDBE}" type="pres">
      <dgm:prSet presAssocID="{A148A0DB-D751-4A9D-A807-AB7E2DD5A681}" presName="bgRect" presStyleLbl="bgShp" presStyleIdx="1" presStyleCnt="5"/>
      <dgm:spPr/>
    </dgm:pt>
    <dgm:pt modelId="{3B5FBA9B-77BC-42D3-AFA2-CA76A07C8D8A}" type="pres">
      <dgm:prSet presAssocID="{A148A0DB-D751-4A9D-A807-AB7E2DD5A68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a:ext>
      </dgm:extLst>
    </dgm:pt>
    <dgm:pt modelId="{1D85940E-AB31-4AC9-B7AC-44838B7BFA4E}" type="pres">
      <dgm:prSet presAssocID="{A148A0DB-D751-4A9D-A807-AB7E2DD5A681}" presName="spaceRect" presStyleCnt="0"/>
      <dgm:spPr/>
    </dgm:pt>
    <dgm:pt modelId="{F6653715-5857-4F69-A55A-EC6284046593}" type="pres">
      <dgm:prSet presAssocID="{A148A0DB-D751-4A9D-A807-AB7E2DD5A681}" presName="parTx" presStyleLbl="revTx" presStyleIdx="1" presStyleCnt="5">
        <dgm:presLayoutVars>
          <dgm:chMax val="0"/>
          <dgm:chPref val="0"/>
        </dgm:presLayoutVars>
      </dgm:prSet>
      <dgm:spPr/>
    </dgm:pt>
    <dgm:pt modelId="{734DFEDF-1785-4576-8753-1759C42B88D2}" type="pres">
      <dgm:prSet presAssocID="{AD54B444-27D1-48BE-A28F-69B61B6AE237}" presName="sibTrans" presStyleCnt="0"/>
      <dgm:spPr/>
    </dgm:pt>
    <dgm:pt modelId="{3F10D2CB-9419-47C1-BCBE-F81953321E87}" type="pres">
      <dgm:prSet presAssocID="{01506025-CA51-4D2F-996D-B2E6C0714D7F}" presName="compNode" presStyleCnt="0"/>
      <dgm:spPr/>
    </dgm:pt>
    <dgm:pt modelId="{4469B7A2-D20E-4963-AD83-253E9035E9A9}" type="pres">
      <dgm:prSet presAssocID="{01506025-CA51-4D2F-996D-B2E6C0714D7F}" presName="bgRect" presStyleLbl="bgShp" presStyleIdx="2" presStyleCnt="5"/>
      <dgm:spPr/>
    </dgm:pt>
    <dgm:pt modelId="{1125A811-7C36-4AD7-9DFC-46C37B03266B}" type="pres">
      <dgm:prSet presAssocID="{01506025-CA51-4D2F-996D-B2E6C0714D7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4AEA7BC7-3D16-48D4-89E5-A721BBE5A95F}" type="pres">
      <dgm:prSet presAssocID="{01506025-CA51-4D2F-996D-B2E6C0714D7F}" presName="spaceRect" presStyleCnt="0"/>
      <dgm:spPr/>
    </dgm:pt>
    <dgm:pt modelId="{84045873-5201-442A-BEB4-44428DAD71B4}" type="pres">
      <dgm:prSet presAssocID="{01506025-CA51-4D2F-996D-B2E6C0714D7F}" presName="parTx" presStyleLbl="revTx" presStyleIdx="2" presStyleCnt="5">
        <dgm:presLayoutVars>
          <dgm:chMax val="0"/>
          <dgm:chPref val="0"/>
        </dgm:presLayoutVars>
      </dgm:prSet>
      <dgm:spPr/>
    </dgm:pt>
    <dgm:pt modelId="{55BDD27A-E736-41D5-A72C-E0C7D22F701D}" type="pres">
      <dgm:prSet presAssocID="{8E6FDE16-BD36-4FE2-9A97-ACA0971A903D}" presName="sibTrans" presStyleCnt="0"/>
      <dgm:spPr/>
    </dgm:pt>
    <dgm:pt modelId="{3316543C-A0E4-4173-8CDD-84A9F656AA98}" type="pres">
      <dgm:prSet presAssocID="{CA421100-2D20-4DC6-B020-95BC72DABD1A}" presName="compNode" presStyleCnt="0"/>
      <dgm:spPr/>
    </dgm:pt>
    <dgm:pt modelId="{8467A9C3-570C-4431-87F4-1093C9318A2D}" type="pres">
      <dgm:prSet presAssocID="{CA421100-2D20-4DC6-B020-95BC72DABD1A}" presName="bgRect" presStyleLbl="bgShp" presStyleIdx="3" presStyleCnt="5"/>
      <dgm:spPr/>
    </dgm:pt>
    <dgm:pt modelId="{4167FC62-DF9C-4D22-812E-E8C197910226}" type="pres">
      <dgm:prSet presAssocID="{CA421100-2D20-4DC6-B020-95BC72DABD1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7E8439CE-A25B-414E-9C3C-2137EA94E250}" type="pres">
      <dgm:prSet presAssocID="{CA421100-2D20-4DC6-B020-95BC72DABD1A}" presName="spaceRect" presStyleCnt="0"/>
      <dgm:spPr/>
    </dgm:pt>
    <dgm:pt modelId="{AF2BF2E9-F1CD-437C-8FB2-11BBBB36CEC0}" type="pres">
      <dgm:prSet presAssocID="{CA421100-2D20-4DC6-B020-95BC72DABD1A}" presName="parTx" presStyleLbl="revTx" presStyleIdx="3" presStyleCnt="5">
        <dgm:presLayoutVars>
          <dgm:chMax val="0"/>
          <dgm:chPref val="0"/>
        </dgm:presLayoutVars>
      </dgm:prSet>
      <dgm:spPr/>
    </dgm:pt>
    <dgm:pt modelId="{67C4E5F8-7F5D-4A86-B36A-376EA532EFAE}" type="pres">
      <dgm:prSet presAssocID="{FB66B486-2B69-4E86-AB02-9C12CFC2B39A}" presName="sibTrans" presStyleCnt="0"/>
      <dgm:spPr/>
    </dgm:pt>
    <dgm:pt modelId="{302D341B-EEFE-45C1-95B8-2850221FA51C}" type="pres">
      <dgm:prSet presAssocID="{25389FE4-3B11-43AA-931B-F24C70F25E49}" presName="compNode" presStyleCnt="0"/>
      <dgm:spPr/>
    </dgm:pt>
    <dgm:pt modelId="{22628880-8285-47F6-9D9D-6FA5E1F85051}" type="pres">
      <dgm:prSet presAssocID="{25389FE4-3B11-43AA-931B-F24C70F25E49}" presName="bgRect" presStyleLbl="bgShp" presStyleIdx="4" presStyleCnt="5"/>
      <dgm:spPr/>
    </dgm:pt>
    <dgm:pt modelId="{AEE198B8-2F48-416D-BB61-23600A30A32D}" type="pres">
      <dgm:prSet presAssocID="{25389FE4-3B11-43AA-931B-F24C70F25E4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otprint"/>
        </a:ext>
      </dgm:extLst>
    </dgm:pt>
    <dgm:pt modelId="{340B7E78-C9DE-4220-A194-7DBAEFBAEB4E}" type="pres">
      <dgm:prSet presAssocID="{25389FE4-3B11-43AA-931B-F24C70F25E49}" presName="spaceRect" presStyleCnt="0"/>
      <dgm:spPr/>
    </dgm:pt>
    <dgm:pt modelId="{695BAC38-B2A7-4FF1-B6B2-D63D53F7C84D}" type="pres">
      <dgm:prSet presAssocID="{25389FE4-3B11-43AA-931B-F24C70F25E49}" presName="parTx" presStyleLbl="revTx" presStyleIdx="4" presStyleCnt="5">
        <dgm:presLayoutVars>
          <dgm:chMax val="0"/>
          <dgm:chPref val="0"/>
        </dgm:presLayoutVars>
      </dgm:prSet>
      <dgm:spPr/>
    </dgm:pt>
  </dgm:ptLst>
  <dgm:cxnLst>
    <dgm:cxn modelId="{EDEAAF25-C861-4C2B-9F2A-CC237D55630C}" type="presOf" srcId="{C6902A8A-0DE0-42D6-8018-016C6C8EE45B}" destId="{7ECEDDE3-6098-4532-BD7A-DED6DA63208D}" srcOrd="0" destOrd="0" presId="urn:microsoft.com/office/officeart/2018/2/layout/IconVerticalSolidList"/>
    <dgm:cxn modelId="{76AF6C5F-CC79-4932-8B0D-0FBE66873B05}" srcId="{C6902A8A-0DE0-42D6-8018-016C6C8EE45B}" destId="{01506025-CA51-4D2F-996D-B2E6C0714D7F}" srcOrd="2" destOrd="0" parTransId="{48A244BA-D19E-47D6-969D-209C038EE580}" sibTransId="{8E6FDE16-BD36-4FE2-9A97-ACA0971A903D}"/>
    <dgm:cxn modelId="{2A365863-E40B-411B-90D7-6DFA4EF37BCF}" type="presOf" srcId="{CA421100-2D20-4DC6-B020-95BC72DABD1A}" destId="{AF2BF2E9-F1CD-437C-8FB2-11BBBB36CEC0}" srcOrd="0" destOrd="0" presId="urn:microsoft.com/office/officeart/2018/2/layout/IconVerticalSolidList"/>
    <dgm:cxn modelId="{F6D78F4D-3CE3-4275-9CBF-DBA63A4906F9}" type="presOf" srcId="{25389FE4-3B11-43AA-931B-F24C70F25E49}" destId="{695BAC38-B2A7-4FF1-B6B2-D63D53F7C84D}" srcOrd="0" destOrd="0" presId="urn:microsoft.com/office/officeart/2018/2/layout/IconVerticalSolidList"/>
    <dgm:cxn modelId="{26379475-0B25-4B61-8CBA-3AAA3123D014}" type="presOf" srcId="{A148A0DB-D751-4A9D-A807-AB7E2DD5A681}" destId="{F6653715-5857-4F69-A55A-EC6284046593}" srcOrd="0" destOrd="0" presId="urn:microsoft.com/office/officeart/2018/2/layout/IconVerticalSolidList"/>
    <dgm:cxn modelId="{C7812480-BFD5-4503-834C-7AEFF215CE5B}" srcId="{C6902A8A-0DE0-42D6-8018-016C6C8EE45B}" destId="{25389FE4-3B11-43AA-931B-F24C70F25E49}" srcOrd="4" destOrd="0" parTransId="{6725C8C3-70A2-41EA-BA49-6F2EFB17D6FF}" sibTransId="{204EDAE7-08EE-4E0D-91B8-D488513FD9E7}"/>
    <dgm:cxn modelId="{F46AA181-4F7D-4E28-BDBE-637F9FB2C88F}" srcId="{C6902A8A-0DE0-42D6-8018-016C6C8EE45B}" destId="{A148A0DB-D751-4A9D-A807-AB7E2DD5A681}" srcOrd="1" destOrd="0" parTransId="{84E532C5-4409-4109-8307-2DB55C952E91}" sibTransId="{AD54B444-27D1-48BE-A28F-69B61B6AE237}"/>
    <dgm:cxn modelId="{7D25558A-AC53-4DAF-B53E-7E480A3E8C6C}" type="presOf" srcId="{EBA31EAB-CC92-49D0-91C3-7734F4B63681}" destId="{7D295A20-BB84-4C84-BCF6-07F2503872F6}" srcOrd="0" destOrd="0" presId="urn:microsoft.com/office/officeart/2018/2/layout/IconVerticalSolidList"/>
    <dgm:cxn modelId="{526C548E-7261-4ECF-8417-608957AC81D8}" srcId="{C6902A8A-0DE0-42D6-8018-016C6C8EE45B}" destId="{CA421100-2D20-4DC6-B020-95BC72DABD1A}" srcOrd="3" destOrd="0" parTransId="{C1ABC05E-159A-41F2-9C72-ECDEEB805BE3}" sibTransId="{FB66B486-2B69-4E86-AB02-9C12CFC2B39A}"/>
    <dgm:cxn modelId="{66F69897-B4B3-424C-81B2-AF86100939E8}" srcId="{C6902A8A-0DE0-42D6-8018-016C6C8EE45B}" destId="{EBA31EAB-CC92-49D0-91C3-7734F4B63681}" srcOrd="0" destOrd="0" parTransId="{4D904637-9728-4BC5-BBB1-58E4B9135A31}" sibTransId="{765A6890-83F4-4AF3-993A-04F12A3617E9}"/>
    <dgm:cxn modelId="{67A96FCE-1F75-400B-AE8B-C99AB5AC698F}" type="presOf" srcId="{01506025-CA51-4D2F-996D-B2E6C0714D7F}" destId="{84045873-5201-442A-BEB4-44428DAD71B4}" srcOrd="0" destOrd="0" presId="urn:microsoft.com/office/officeart/2018/2/layout/IconVerticalSolidList"/>
    <dgm:cxn modelId="{94877F78-78C9-4BAA-B633-775A817FD1FD}" type="presParOf" srcId="{7ECEDDE3-6098-4532-BD7A-DED6DA63208D}" destId="{CB21C630-0767-4F21-8B24-D1096B8D5044}" srcOrd="0" destOrd="0" presId="urn:microsoft.com/office/officeart/2018/2/layout/IconVerticalSolidList"/>
    <dgm:cxn modelId="{3269841D-6BB9-41C5-9CFE-D33F6C9BD492}" type="presParOf" srcId="{CB21C630-0767-4F21-8B24-D1096B8D5044}" destId="{F33B6B55-5409-4555-A360-9881BE3AC0E2}" srcOrd="0" destOrd="0" presId="urn:microsoft.com/office/officeart/2018/2/layout/IconVerticalSolidList"/>
    <dgm:cxn modelId="{70A5C413-C52A-4773-BED6-366E85E8C3BC}" type="presParOf" srcId="{CB21C630-0767-4F21-8B24-D1096B8D5044}" destId="{D01831B6-1523-47A2-909C-4CFAD87B9182}" srcOrd="1" destOrd="0" presId="urn:microsoft.com/office/officeart/2018/2/layout/IconVerticalSolidList"/>
    <dgm:cxn modelId="{68B27521-3A53-493C-880B-F23DB13675EF}" type="presParOf" srcId="{CB21C630-0767-4F21-8B24-D1096B8D5044}" destId="{6012C208-E11B-4B4D-BDE8-C5B589B45F71}" srcOrd="2" destOrd="0" presId="urn:microsoft.com/office/officeart/2018/2/layout/IconVerticalSolidList"/>
    <dgm:cxn modelId="{A63BFC0E-3099-45DA-AFF4-924D69C4B975}" type="presParOf" srcId="{CB21C630-0767-4F21-8B24-D1096B8D5044}" destId="{7D295A20-BB84-4C84-BCF6-07F2503872F6}" srcOrd="3" destOrd="0" presId="urn:microsoft.com/office/officeart/2018/2/layout/IconVerticalSolidList"/>
    <dgm:cxn modelId="{48F5DED9-F335-4963-9D92-F02D67B5EE2B}" type="presParOf" srcId="{7ECEDDE3-6098-4532-BD7A-DED6DA63208D}" destId="{B1DEA3A6-43AD-4BBA-9D94-AE9F3D26CC90}" srcOrd="1" destOrd="0" presId="urn:microsoft.com/office/officeart/2018/2/layout/IconVerticalSolidList"/>
    <dgm:cxn modelId="{9588BCDF-C4FE-49A5-A3A5-EB92B74DA49A}" type="presParOf" srcId="{7ECEDDE3-6098-4532-BD7A-DED6DA63208D}" destId="{E26F92BE-9037-428B-A874-FAA8CACD352E}" srcOrd="2" destOrd="0" presId="urn:microsoft.com/office/officeart/2018/2/layout/IconVerticalSolidList"/>
    <dgm:cxn modelId="{9B765F43-AA1D-412B-AE27-A9981F14405F}" type="presParOf" srcId="{E26F92BE-9037-428B-A874-FAA8CACD352E}" destId="{4C6AB687-C77C-46A2-A4F4-496CAFAAEDBE}" srcOrd="0" destOrd="0" presId="urn:microsoft.com/office/officeart/2018/2/layout/IconVerticalSolidList"/>
    <dgm:cxn modelId="{06A95D85-42CD-4F2A-88BD-B95F33326ED0}" type="presParOf" srcId="{E26F92BE-9037-428B-A874-FAA8CACD352E}" destId="{3B5FBA9B-77BC-42D3-AFA2-CA76A07C8D8A}" srcOrd="1" destOrd="0" presId="urn:microsoft.com/office/officeart/2018/2/layout/IconVerticalSolidList"/>
    <dgm:cxn modelId="{8E6249DF-BDD1-421B-8CA1-1B61252A5731}" type="presParOf" srcId="{E26F92BE-9037-428B-A874-FAA8CACD352E}" destId="{1D85940E-AB31-4AC9-B7AC-44838B7BFA4E}" srcOrd="2" destOrd="0" presId="urn:microsoft.com/office/officeart/2018/2/layout/IconVerticalSolidList"/>
    <dgm:cxn modelId="{A5894149-AFB3-424F-9A5F-02DCD6B55431}" type="presParOf" srcId="{E26F92BE-9037-428B-A874-FAA8CACD352E}" destId="{F6653715-5857-4F69-A55A-EC6284046593}" srcOrd="3" destOrd="0" presId="urn:microsoft.com/office/officeart/2018/2/layout/IconVerticalSolidList"/>
    <dgm:cxn modelId="{99C113B7-A47F-4337-8C81-4036630DD06F}" type="presParOf" srcId="{7ECEDDE3-6098-4532-BD7A-DED6DA63208D}" destId="{734DFEDF-1785-4576-8753-1759C42B88D2}" srcOrd="3" destOrd="0" presId="urn:microsoft.com/office/officeart/2018/2/layout/IconVerticalSolidList"/>
    <dgm:cxn modelId="{EE59BB16-073C-4294-B614-0B447A0BB927}" type="presParOf" srcId="{7ECEDDE3-6098-4532-BD7A-DED6DA63208D}" destId="{3F10D2CB-9419-47C1-BCBE-F81953321E87}" srcOrd="4" destOrd="0" presId="urn:microsoft.com/office/officeart/2018/2/layout/IconVerticalSolidList"/>
    <dgm:cxn modelId="{F955759B-7462-4496-84A0-FB16FFDBEB08}" type="presParOf" srcId="{3F10D2CB-9419-47C1-BCBE-F81953321E87}" destId="{4469B7A2-D20E-4963-AD83-253E9035E9A9}" srcOrd="0" destOrd="0" presId="urn:microsoft.com/office/officeart/2018/2/layout/IconVerticalSolidList"/>
    <dgm:cxn modelId="{18493335-1705-4BDF-8958-544CDFD2A0D9}" type="presParOf" srcId="{3F10D2CB-9419-47C1-BCBE-F81953321E87}" destId="{1125A811-7C36-4AD7-9DFC-46C37B03266B}" srcOrd="1" destOrd="0" presId="urn:microsoft.com/office/officeart/2018/2/layout/IconVerticalSolidList"/>
    <dgm:cxn modelId="{CFF9E06E-FFF8-422D-ACB8-BC192B781F7E}" type="presParOf" srcId="{3F10D2CB-9419-47C1-BCBE-F81953321E87}" destId="{4AEA7BC7-3D16-48D4-89E5-A721BBE5A95F}" srcOrd="2" destOrd="0" presId="urn:microsoft.com/office/officeart/2018/2/layout/IconVerticalSolidList"/>
    <dgm:cxn modelId="{0EEF7659-FA8C-4B5F-AD04-F586B02C539A}" type="presParOf" srcId="{3F10D2CB-9419-47C1-BCBE-F81953321E87}" destId="{84045873-5201-442A-BEB4-44428DAD71B4}" srcOrd="3" destOrd="0" presId="urn:microsoft.com/office/officeart/2018/2/layout/IconVerticalSolidList"/>
    <dgm:cxn modelId="{7AB43CAB-CF86-470D-9926-6E662DEF87C4}" type="presParOf" srcId="{7ECEDDE3-6098-4532-BD7A-DED6DA63208D}" destId="{55BDD27A-E736-41D5-A72C-E0C7D22F701D}" srcOrd="5" destOrd="0" presId="urn:microsoft.com/office/officeart/2018/2/layout/IconVerticalSolidList"/>
    <dgm:cxn modelId="{C0E22A05-A33F-40BB-BAF2-995E4B720BE4}" type="presParOf" srcId="{7ECEDDE3-6098-4532-BD7A-DED6DA63208D}" destId="{3316543C-A0E4-4173-8CDD-84A9F656AA98}" srcOrd="6" destOrd="0" presId="urn:microsoft.com/office/officeart/2018/2/layout/IconVerticalSolidList"/>
    <dgm:cxn modelId="{9288E1F8-E30A-4BE9-9BFE-3EF711EF58BC}" type="presParOf" srcId="{3316543C-A0E4-4173-8CDD-84A9F656AA98}" destId="{8467A9C3-570C-4431-87F4-1093C9318A2D}" srcOrd="0" destOrd="0" presId="urn:microsoft.com/office/officeart/2018/2/layout/IconVerticalSolidList"/>
    <dgm:cxn modelId="{2B9E358E-4A80-48C7-8F3D-F6D378FBFAD3}" type="presParOf" srcId="{3316543C-A0E4-4173-8CDD-84A9F656AA98}" destId="{4167FC62-DF9C-4D22-812E-E8C197910226}" srcOrd="1" destOrd="0" presId="urn:microsoft.com/office/officeart/2018/2/layout/IconVerticalSolidList"/>
    <dgm:cxn modelId="{4EA5A31B-AC14-4193-BE45-6DFE1B795096}" type="presParOf" srcId="{3316543C-A0E4-4173-8CDD-84A9F656AA98}" destId="{7E8439CE-A25B-414E-9C3C-2137EA94E250}" srcOrd="2" destOrd="0" presId="urn:microsoft.com/office/officeart/2018/2/layout/IconVerticalSolidList"/>
    <dgm:cxn modelId="{79C19712-8B9B-4536-B2A3-DE1A473566B0}" type="presParOf" srcId="{3316543C-A0E4-4173-8CDD-84A9F656AA98}" destId="{AF2BF2E9-F1CD-437C-8FB2-11BBBB36CEC0}" srcOrd="3" destOrd="0" presId="urn:microsoft.com/office/officeart/2018/2/layout/IconVerticalSolidList"/>
    <dgm:cxn modelId="{BAD981F6-D0B9-4C2E-85F3-4E3CB8F32DC8}" type="presParOf" srcId="{7ECEDDE3-6098-4532-BD7A-DED6DA63208D}" destId="{67C4E5F8-7F5D-4A86-B36A-376EA532EFAE}" srcOrd="7" destOrd="0" presId="urn:microsoft.com/office/officeart/2018/2/layout/IconVerticalSolidList"/>
    <dgm:cxn modelId="{6520EC74-AB09-4793-BAA5-E0F6E3CA70CC}" type="presParOf" srcId="{7ECEDDE3-6098-4532-BD7A-DED6DA63208D}" destId="{302D341B-EEFE-45C1-95B8-2850221FA51C}" srcOrd="8" destOrd="0" presId="urn:microsoft.com/office/officeart/2018/2/layout/IconVerticalSolidList"/>
    <dgm:cxn modelId="{ABAA6780-27DA-4F89-BFEA-98B03EAA83D5}" type="presParOf" srcId="{302D341B-EEFE-45C1-95B8-2850221FA51C}" destId="{22628880-8285-47F6-9D9D-6FA5E1F85051}" srcOrd="0" destOrd="0" presId="urn:microsoft.com/office/officeart/2018/2/layout/IconVerticalSolidList"/>
    <dgm:cxn modelId="{9D3EDE33-EDB8-460F-954B-A8BC916944E9}" type="presParOf" srcId="{302D341B-EEFE-45C1-95B8-2850221FA51C}" destId="{AEE198B8-2F48-416D-BB61-23600A30A32D}" srcOrd="1" destOrd="0" presId="urn:microsoft.com/office/officeart/2018/2/layout/IconVerticalSolidList"/>
    <dgm:cxn modelId="{40EB0530-3492-4452-BE6A-D527F067B2CF}" type="presParOf" srcId="{302D341B-EEFE-45C1-95B8-2850221FA51C}" destId="{340B7E78-C9DE-4220-A194-7DBAEFBAEB4E}" srcOrd="2" destOrd="0" presId="urn:microsoft.com/office/officeart/2018/2/layout/IconVerticalSolidList"/>
    <dgm:cxn modelId="{53235383-4650-4D95-A8A7-EE1ECC799116}" type="presParOf" srcId="{302D341B-EEFE-45C1-95B8-2850221FA51C}" destId="{695BAC38-B2A7-4FF1-B6B2-D63D53F7C84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3A877F-0CFC-49E5-B321-E01EA24877AF}"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03F657DA-8711-4189-A6FB-CF0B431A2D0F}">
      <dgm:prSet/>
      <dgm:spPr/>
      <dgm:t>
        <a:bodyPr/>
        <a:lstStyle/>
        <a:p>
          <a:r>
            <a:rPr lang="en-US"/>
            <a:t>Active Listening</a:t>
          </a:r>
        </a:p>
      </dgm:t>
    </dgm:pt>
    <dgm:pt modelId="{BDBCFFA4-8431-4AEB-9A81-8BA8B1D90526}" type="parTrans" cxnId="{E53B1C66-1581-4AAC-B7C4-20D8C61892A9}">
      <dgm:prSet/>
      <dgm:spPr/>
      <dgm:t>
        <a:bodyPr/>
        <a:lstStyle/>
        <a:p>
          <a:endParaRPr lang="en-US"/>
        </a:p>
      </dgm:t>
    </dgm:pt>
    <dgm:pt modelId="{880ACBDC-64F2-4054-B064-FD1381351F93}" type="sibTrans" cxnId="{E53B1C66-1581-4AAC-B7C4-20D8C61892A9}">
      <dgm:prSet/>
      <dgm:spPr/>
      <dgm:t>
        <a:bodyPr/>
        <a:lstStyle/>
        <a:p>
          <a:endParaRPr lang="en-US"/>
        </a:p>
      </dgm:t>
    </dgm:pt>
    <dgm:pt modelId="{B8805530-BD55-4539-97A0-17A3442EEB73}">
      <dgm:prSet/>
      <dgm:spPr/>
      <dgm:t>
        <a:bodyPr/>
        <a:lstStyle/>
        <a:p>
          <a:r>
            <a:rPr lang="en-US" b="1"/>
            <a:t>S</a:t>
          </a:r>
          <a:r>
            <a:rPr lang="en-US"/>
            <a:t>hows respect and empathy, builds trust, and helps case managers better understand the client's needs and desires.</a:t>
          </a:r>
        </a:p>
      </dgm:t>
    </dgm:pt>
    <dgm:pt modelId="{C6574E70-1913-4CA8-9ED9-A3912EBD2FCF}" type="parTrans" cxnId="{F0E078BC-9EBF-48F3-930D-D616B96CB0A0}">
      <dgm:prSet/>
      <dgm:spPr/>
      <dgm:t>
        <a:bodyPr/>
        <a:lstStyle/>
        <a:p>
          <a:endParaRPr lang="en-US"/>
        </a:p>
      </dgm:t>
    </dgm:pt>
    <dgm:pt modelId="{0F8F57E5-2EF6-4D86-9FE7-E18051816799}" type="sibTrans" cxnId="{F0E078BC-9EBF-48F3-930D-D616B96CB0A0}">
      <dgm:prSet/>
      <dgm:spPr/>
      <dgm:t>
        <a:bodyPr/>
        <a:lstStyle/>
        <a:p>
          <a:endParaRPr lang="en-US"/>
        </a:p>
      </dgm:t>
    </dgm:pt>
    <dgm:pt modelId="{EAFE3A5F-F74C-4CD2-98BD-6314F144144D}">
      <dgm:prSet/>
      <dgm:spPr/>
      <dgm:t>
        <a:bodyPr/>
        <a:lstStyle/>
        <a:p>
          <a:r>
            <a:rPr lang="en-US"/>
            <a:t>Empathy and Compassion</a:t>
          </a:r>
        </a:p>
      </dgm:t>
    </dgm:pt>
    <dgm:pt modelId="{D23CEDE6-6516-4263-9A07-5CAC1AC81090}" type="parTrans" cxnId="{C9608C9A-6F74-45D9-AAED-A5A1DE2CE0DB}">
      <dgm:prSet/>
      <dgm:spPr/>
      <dgm:t>
        <a:bodyPr/>
        <a:lstStyle/>
        <a:p>
          <a:endParaRPr lang="en-US"/>
        </a:p>
      </dgm:t>
    </dgm:pt>
    <dgm:pt modelId="{9215C66C-2D41-49ED-B706-39FDB6245B6A}" type="sibTrans" cxnId="{C9608C9A-6F74-45D9-AAED-A5A1DE2CE0DB}">
      <dgm:prSet/>
      <dgm:spPr/>
      <dgm:t>
        <a:bodyPr/>
        <a:lstStyle/>
        <a:p>
          <a:endParaRPr lang="en-US"/>
        </a:p>
      </dgm:t>
    </dgm:pt>
    <dgm:pt modelId="{E651B647-E609-4482-9031-82B61468AC76}">
      <dgm:prSet/>
      <dgm:spPr/>
      <dgm:t>
        <a:bodyPr/>
        <a:lstStyle/>
        <a:p>
          <a:r>
            <a:rPr lang="en-US"/>
            <a:t>Helps the client feel understood, supported, and motivated to engage in the case management process.</a:t>
          </a:r>
        </a:p>
      </dgm:t>
    </dgm:pt>
    <dgm:pt modelId="{0DDD1F40-62C4-4363-8CB1-32BDA7136946}" type="parTrans" cxnId="{89A557A5-F8AC-4C13-B6BA-D1671A9D5868}">
      <dgm:prSet/>
      <dgm:spPr/>
      <dgm:t>
        <a:bodyPr/>
        <a:lstStyle/>
        <a:p>
          <a:endParaRPr lang="en-US"/>
        </a:p>
      </dgm:t>
    </dgm:pt>
    <dgm:pt modelId="{228968CC-1134-4704-9B97-06CEDFD6DF07}" type="sibTrans" cxnId="{89A557A5-F8AC-4C13-B6BA-D1671A9D5868}">
      <dgm:prSet/>
      <dgm:spPr/>
      <dgm:t>
        <a:bodyPr/>
        <a:lstStyle/>
        <a:p>
          <a:endParaRPr lang="en-US"/>
        </a:p>
      </dgm:t>
    </dgm:pt>
    <dgm:pt modelId="{2746094D-FE68-4D99-8709-AFEDADDB542B}">
      <dgm:prSet/>
      <dgm:spPr/>
      <dgm:t>
        <a:bodyPr/>
        <a:lstStyle/>
        <a:p>
          <a:r>
            <a:rPr lang="en-US"/>
            <a:t>Using Open-Ended Questions</a:t>
          </a:r>
        </a:p>
      </dgm:t>
    </dgm:pt>
    <dgm:pt modelId="{AFD93726-2F13-431D-A9F7-DD84FE3D8DCC}" type="parTrans" cxnId="{979DD54A-39D9-4942-B0ED-E35C057212F0}">
      <dgm:prSet/>
      <dgm:spPr/>
      <dgm:t>
        <a:bodyPr/>
        <a:lstStyle/>
        <a:p>
          <a:endParaRPr lang="en-US"/>
        </a:p>
      </dgm:t>
    </dgm:pt>
    <dgm:pt modelId="{20185914-F52E-45BD-B4CF-A90A1F99E9F6}" type="sibTrans" cxnId="{979DD54A-39D9-4942-B0ED-E35C057212F0}">
      <dgm:prSet/>
      <dgm:spPr/>
      <dgm:t>
        <a:bodyPr/>
        <a:lstStyle/>
        <a:p>
          <a:endParaRPr lang="en-US"/>
        </a:p>
      </dgm:t>
    </dgm:pt>
    <dgm:pt modelId="{67043886-A9A0-43CB-986F-45FDC569522C}">
      <dgm:prSet/>
      <dgm:spPr/>
      <dgm:t>
        <a:bodyPr/>
        <a:lstStyle/>
        <a:p>
          <a:r>
            <a:rPr lang="en-US"/>
            <a:t>Allows clients to share more about their thoughts, feelings, and needs, which provides valuable insights into their unique situation.</a:t>
          </a:r>
        </a:p>
      </dgm:t>
    </dgm:pt>
    <dgm:pt modelId="{01B7DF9F-E8D6-48AD-962D-2A943B7F1C58}" type="parTrans" cxnId="{10350749-1A83-4940-99D6-4E9704867ECC}">
      <dgm:prSet/>
      <dgm:spPr/>
      <dgm:t>
        <a:bodyPr/>
        <a:lstStyle/>
        <a:p>
          <a:endParaRPr lang="en-US"/>
        </a:p>
      </dgm:t>
    </dgm:pt>
    <dgm:pt modelId="{54119F92-B601-443B-A617-C099801CC143}" type="sibTrans" cxnId="{10350749-1A83-4940-99D6-4E9704867ECC}">
      <dgm:prSet/>
      <dgm:spPr/>
      <dgm:t>
        <a:bodyPr/>
        <a:lstStyle/>
        <a:p>
          <a:endParaRPr lang="en-US"/>
        </a:p>
      </dgm:t>
    </dgm:pt>
    <dgm:pt modelId="{D2A7FDA4-C166-482A-9189-02345DFF2807}">
      <dgm:prSet/>
      <dgm:spPr/>
      <dgm:t>
        <a:bodyPr/>
        <a:lstStyle/>
        <a:p>
          <a:r>
            <a:rPr lang="en-US"/>
            <a:t>Presenting Information Clearly and Concisely</a:t>
          </a:r>
        </a:p>
      </dgm:t>
    </dgm:pt>
    <dgm:pt modelId="{0372647F-20E4-4730-BD2F-1FCAB0367EFD}" type="parTrans" cxnId="{149243F4-CB13-4C98-8A2E-B118394B408F}">
      <dgm:prSet/>
      <dgm:spPr/>
      <dgm:t>
        <a:bodyPr/>
        <a:lstStyle/>
        <a:p>
          <a:endParaRPr lang="en-US"/>
        </a:p>
      </dgm:t>
    </dgm:pt>
    <dgm:pt modelId="{DF8611FB-406A-4321-811F-F15088AA5B8A}" type="sibTrans" cxnId="{149243F4-CB13-4C98-8A2E-B118394B408F}">
      <dgm:prSet/>
      <dgm:spPr/>
      <dgm:t>
        <a:bodyPr/>
        <a:lstStyle/>
        <a:p>
          <a:endParaRPr lang="en-US"/>
        </a:p>
      </dgm:t>
    </dgm:pt>
    <dgm:pt modelId="{6038914B-5B8A-498E-AF6C-EB7BB35938FC}">
      <dgm:prSet/>
      <dgm:spPr/>
      <dgm:t>
        <a:bodyPr/>
        <a:lstStyle/>
        <a:p>
          <a:r>
            <a:rPr lang="en-US"/>
            <a:t>Helps clients make informed decisions and reduces confusion, ensuring that they understand the resources, services, or next steps available to them.</a:t>
          </a:r>
        </a:p>
      </dgm:t>
    </dgm:pt>
    <dgm:pt modelId="{78C8DC0B-B6A9-4238-9B75-2BD82EDD32FE}" type="parTrans" cxnId="{CB107553-176B-4C8D-A297-F0EA6AC2F685}">
      <dgm:prSet/>
      <dgm:spPr/>
      <dgm:t>
        <a:bodyPr/>
        <a:lstStyle/>
        <a:p>
          <a:endParaRPr lang="en-US"/>
        </a:p>
      </dgm:t>
    </dgm:pt>
    <dgm:pt modelId="{5E9C13AA-D83C-4499-AA73-04FDD5F5B058}" type="sibTrans" cxnId="{CB107553-176B-4C8D-A297-F0EA6AC2F685}">
      <dgm:prSet/>
      <dgm:spPr/>
      <dgm:t>
        <a:bodyPr/>
        <a:lstStyle/>
        <a:p>
          <a:endParaRPr lang="en-US"/>
        </a:p>
      </dgm:t>
    </dgm:pt>
    <dgm:pt modelId="{BF3E6587-3F7E-4114-BAEC-01A6B7A3BC4A}">
      <dgm:prSet/>
      <dgm:spPr/>
      <dgm:t>
        <a:bodyPr/>
        <a:lstStyle/>
        <a:p>
          <a:r>
            <a:rPr lang="en-US"/>
            <a:t>Practicing Cultural Sensitivity</a:t>
          </a:r>
        </a:p>
      </dgm:t>
    </dgm:pt>
    <dgm:pt modelId="{9DE30B0F-AE3E-49CF-97B6-6205CA792C69}" type="parTrans" cxnId="{ED392191-04C1-4B08-A6EC-A7F55C6EAAF5}">
      <dgm:prSet/>
      <dgm:spPr/>
      <dgm:t>
        <a:bodyPr/>
        <a:lstStyle/>
        <a:p>
          <a:endParaRPr lang="en-US"/>
        </a:p>
      </dgm:t>
    </dgm:pt>
    <dgm:pt modelId="{61C697B9-A2FD-4E96-8368-5BA31A944F16}" type="sibTrans" cxnId="{ED392191-04C1-4B08-A6EC-A7F55C6EAAF5}">
      <dgm:prSet/>
      <dgm:spPr/>
      <dgm:t>
        <a:bodyPr/>
        <a:lstStyle/>
        <a:p>
          <a:endParaRPr lang="en-US"/>
        </a:p>
      </dgm:t>
    </dgm:pt>
    <dgm:pt modelId="{1FBC783C-2BFD-408D-8A93-CF9FA3C076F7}">
      <dgm:prSet/>
      <dgm:spPr/>
      <dgm:t>
        <a:bodyPr/>
        <a:lstStyle/>
        <a:p>
          <a:r>
            <a:rPr lang="en-US"/>
            <a:t>Helps to avoid misunderstandings, build trust, and create a more inclusive environment for the client.</a:t>
          </a:r>
        </a:p>
      </dgm:t>
    </dgm:pt>
    <dgm:pt modelId="{080B6B93-77FC-4935-A7AB-4E09033624F8}" type="parTrans" cxnId="{4766580B-2E0A-4FE6-B492-C5BADDD62969}">
      <dgm:prSet/>
      <dgm:spPr/>
      <dgm:t>
        <a:bodyPr/>
        <a:lstStyle/>
        <a:p>
          <a:endParaRPr lang="en-US"/>
        </a:p>
      </dgm:t>
    </dgm:pt>
    <dgm:pt modelId="{8037C04A-3604-48FF-BDC5-C7E2068A460D}" type="sibTrans" cxnId="{4766580B-2E0A-4FE6-B492-C5BADDD62969}">
      <dgm:prSet/>
      <dgm:spPr/>
      <dgm:t>
        <a:bodyPr/>
        <a:lstStyle/>
        <a:p>
          <a:endParaRPr lang="en-US"/>
        </a:p>
      </dgm:t>
    </dgm:pt>
    <dgm:pt modelId="{E751C099-DB40-47E4-9772-E0DB1C8A564A}">
      <dgm:prSet/>
      <dgm:spPr/>
      <dgm:t>
        <a:bodyPr/>
        <a:lstStyle/>
        <a:p>
          <a:r>
            <a:rPr lang="en-US"/>
            <a:t>Effective and Intentional Use of Non-Verbal Communication</a:t>
          </a:r>
        </a:p>
      </dgm:t>
    </dgm:pt>
    <dgm:pt modelId="{3EB5D8BA-9F5D-4D39-8657-BE2667B41EC6}" type="parTrans" cxnId="{7FD20C45-9A60-4105-8D89-055FD08435C3}">
      <dgm:prSet/>
      <dgm:spPr/>
      <dgm:t>
        <a:bodyPr/>
        <a:lstStyle/>
        <a:p>
          <a:endParaRPr lang="en-US"/>
        </a:p>
      </dgm:t>
    </dgm:pt>
    <dgm:pt modelId="{1AC2D2CC-EE43-4F85-8B07-E144C59D2457}" type="sibTrans" cxnId="{7FD20C45-9A60-4105-8D89-055FD08435C3}">
      <dgm:prSet/>
      <dgm:spPr/>
      <dgm:t>
        <a:bodyPr/>
        <a:lstStyle/>
        <a:p>
          <a:endParaRPr lang="en-US"/>
        </a:p>
      </dgm:t>
    </dgm:pt>
    <dgm:pt modelId="{4A4FD167-3A3C-4053-8AE5-F0F9D8B2617C}">
      <dgm:prSet/>
      <dgm:spPr/>
      <dgm:t>
        <a:bodyPr/>
        <a:lstStyle/>
        <a:p>
          <a:r>
            <a:rPr lang="en-US"/>
            <a:t>Reinforces the message being communicated and helps to build rapport.</a:t>
          </a:r>
        </a:p>
      </dgm:t>
    </dgm:pt>
    <dgm:pt modelId="{56A2422D-D8E9-4F14-8C12-D134D7AF010E}" type="parTrans" cxnId="{6CA4F930-1F66-44F8-8F6E-EFCA196D0859}">
      <dgm:prSet/>
      <dgm:spPr/>
      <dgm:t>
        <a:bodyPr/>
        <a:lstStyle/>
        <a:p>
          <a:endParaRPr lang="en-US"/>
        </a:p>
      </dgm:t>
    </dgm:pt>
    <dgm:pt modelId="{D7494316-83E3-4C4B-B539-FF7DDC58B883}" type="sibTrans" cxnId="{6CA4F930-1F66-44F8-8F6E-EFCA196D0859}">
      <dgm:prSet/>
      <dgm:spPr/>
      <dgm:t>
        <a:bodyPr/>
        <a:lstStyle/>
        <a:p>
          <a:endParaRPr lang="en-US"/>
        </a:p>
      </dgm:t>
    </dgm:pt>
    <dgm:pt modelId="{53666C52-719C-4D1D-B9AE-7381523D1B41}" type="pres">
      <dgm:prSet presAssocID="{B33A877F-0CFC-49E5-B321-E01EA24877AF}" presName="Name0" presStyleCnt="0">
        <dgm:presLayoutVars>
          <dgm:dir/>
          <dgm:animLvl val="lvl"/>
          <dgm:resizeHandles val="exact"/>
        </dgm:presLayoutVars>
      </dgm:prSet>
      <dgm:spPr/>
    </dgm:pt>
    <dgm:pt modelId="{C1FD4309-39FC-4FF2-95E2-960C4D7EB267}" type="pres">
      <dgm:prSet presAssocID="{03F657DA-8711-4189-A6FB-CF0B431A2D0F}" presName="linNode" presStyleCnt="0"/>
      <dgm:spPr/>
    </dgm:pt>
    <dgm:pt modelId="{A599FB14-07F1-42F4-985E-4808192CCDD2}" type="pres">
      <dgm:prSet presAssocID="{03F657DA-8711-4189-A6FB-CF0B431A2D0F}" presName="parentText" presStyleLbl="node1" presStyleIdx="0" presStyleCnt="6">
        <dgm:presLayoutVars>
          <dgm:chMax val="1"/>
          <dgm:bulletEnabled val="1"/>
        </dgm:presLayoutVars>
      </dgm:prSet>
      <dgm:spPr/>
    </dgm:pt>
    <dgm:pt modelId="{1EFEF937-E7FE-4D74-A08F-CBC3A4E99D67}" type="pres">
      <dgm:prSet presAssocID="{03F657DA-8711-4189-A6FB-CF0B431A2D0F}" presName="descendantText" presStyleLbl="alignAccFollowNode1" presStyleIdx="0" presStyleCnt="6">
        <dgm:presLayoutVars>
          <dgm:bulletEnabled val="1"/>
        </dgm:presLayoutVars>
      </dgm:prSet>
      <dgm:spPr/>
    </dgm:pt>
    <dgm:pt modelId="{F94210C6-4FC2-419F-9647-81E33FA58DFA}" type="pres">
      <dgm:prSet presAssocID="{880ACBDC-64F2-4054-B064-FD1381351F93}" presName="sp" presStyleCnt="0"/>
      <dgm:spPr/>
    </dgm:pt>
    <dgm:pt modelId="{F0C9EA6A-56D6-4AF5-98A4-AC9B75AADE46}" type="pres">
      <dgm:prSet presAssocID="{EAFE3A5F-F74C-4CD2-98BD-6314F144144D}" presName="linNode" presStyleCnt="0"/>
      <dgm:spPr/>
    </dgm:pt>
    <dgm:pt modelId="{BCA7029B-2F7C-4E90-8E2F-C087C80F7715}" type="pres">
      <dgm:prSet presAssocID="{EAFE3A5F-F74C-4CD2-98BD-6314F144144D}" presName="parentText" presStyleLbl="node1" presStyleIdx="1" presStyleCnt="6">
        <dgm:presLayoutVars>
          <dgm:chMax val="1"/>
          <dgm:bulletEnabled val="1"/>
        </dgm:presLayoutVars>
      </dgm:prSet>
      <dgm:spPr/>
    </dgm:pt>
    <dgm:pt modelId="{E4DAC8D3-8EA3-4863-A168-41DACFD967CC}" type="pres">
      <dgm:prSet presAssocID="{EAFE3A5F-F74C-4CD2-98BD-6314F144144D}" presName="descendantText" presStyleLbl="alignAccFollowNode1" presStyleIdx="1" presStyleCnt="6">
        <dgm:presLayoutVars>
          <dgm:bulletEnabled val="1"/>
        </dgm:presLayoutVars>
      </dgm:prSet>
      <dgm:spPr/>
    </dgm:pt>
    <dgm:pt modelId="{42D525A9-6447-4B0C-9FC0-CFDE5C8B8919}" type="pres">
      <dgm:prSet presAssocID="{9215C66C-2D41-49ED-B706-39FDB6245B6A}" presName="sp" presStyleCnt="0"/>
      <dgm:spPr/>
    </dgm:pt>
    <dgm:pt modelId="{FBFF2307-250A-493C-9FCC-B866F40FB55C}" type="pres">
      <dgm:prSet presAssocID="{2746094D-FE68-4D99-8709-AFEDADDB542B}" presName="linNode" presStyleCnt="0"/>
      <dgm:spPr/>
    </dgm:pt>
    <dgm:pt modelId="{47E4E9D2-D1C3-467E-9AF1-251DB30F00B6}" type="pres">
      <dgm:prSet presAssocID="{2746094D-FE68-4D99-8709-AFEDADDB542B}" presName="parentText" presStyleLbl="node1" presStyleIdx="2" presStyleCnt="6">
        <dgm:presLayoutVars>
          <dgm:chMax val="1"/>
          <dgm:bulletEnabled val="1"/>
        </dgm:presLayoutVars>
      </dgm:prSet>
      <dgm:spPr/>
    </dgm:pt>
    <dgm:pt modelId="{9A9CE103-97EE-4C3D-80B7-F125D5F2C14F}" type="pres">
      <dgm:prSet presAssocID="{2746094D-FE68-4D99-8709-AFEDADDB542B}" presName="descendantText" presStyleLbl="alignAccFollowNode1" presStyleIdx="2" presStyleCnt="6">
        <dgm:presLayoutVars>
          <dgm:bulletEnabled val="1"/>
        </dgm:presLayoutVars>
      </dgm:prSet>
      <dgm:spPr/>
    </dgm:pt>
    <dgm:pt modelId="{0E66DB64-7108-4742-9081-C0F753774043}" type="pres">
      <dgm:prSet presAssocID="{20185914-F52E-45BD-B4CF-A90A1F99E9F6}" presName="sp" presStyleCnt="0"/>
      <dgm:spPr/>
    </dgm:pt>
    <dgm:pt modelId="{DC52E9BC-D78F-42FA-95DA-014BC18BE125}" type="pres">
      <dgm:prSet presAssocID="{D2A7FDA4-C166-482A-9189-02345DFF2807}" presName="linNode" presStyleCnt="0"/>
      <dgm:spPr/>
    </dgm:pt>
    <dgm:pt modelId="{0F9BE559-F96E-441C-91E3-7C2CE59B845A}" type="pres">
      <dgm:prSet presAssocID="{D2A7FDA4-C166-482A-9189-02345DFF2807}" presName="parentText" presStyleLbl="node1" presStyleIdx="3" presStyleCnt="6">
        <dgm:presLayoutVars>
          <dgm:chMax val="1"/>
          <dgm:bulletEnabled val="1"/>
        </dgm:presLayoutVars>
      </dgm:prSet>
      <dgm:spPr/>
    </dgm:pt>
    <dgm:pt modelId="{8EE92B1E-99E0-4B2B-8167-16327A40C9A5}" type="pres">
      <dgm:prSet presAssocID="{D2A7FDA4-C166-482A-9189-02345DFF2807}" presName="descendantText" presStyleLbl="alignAccFollowNode1" presStyleIdx="3" presStyleCnt="6">
        <dgm:presLayoutVars>
          <dgm:bulletEnabled val="1"/>
        </dgm:presLayoutVars>
      </dgm:prSet>
      <dgm:spPr/>
    </dgm:pt>
    <dgm:pt modelId="{58D05E68-E9D5-4A2D-B407-700D650F823C}" type="pres">
      <dgm:prSet presAssocID="{DF8611FB-406A-4321-811F-F15088AA5B8A}" presName="sp" presStyleCnt="0"/>
      <dgm:spPr/>
    </dgm:pt>
    <dgm:pt modelId="{F2F37D9B-D450-484E-B081-69F516DE5A6D}" type="pres">
      <dgm:prSet presAssocID="{BF3E6587-3F7E-4114-BAEC-01A6B7A3BC4A}" presName="linNode" presStyleCnt="0"/>
      <dgm:spPr/>
    </dgm:pt>
    <dgm:pt modelId="{C4A7D1DD-4EE4-4256-AD26-A93BA76C3D5A}" type="pres">
      <dgm:prSet presAssocID="{BF3E6587-3F7E-4114-BAEC-01A6B7A3BC4A}" presName="parentText" presStyleLbl="node1" presStyleIdx="4" presStyleCnt="6">
        <dgm:presLayoutVars>
          <dgm:chMax val="1"/>
          <dgm:bulletEnabled val="1"/>
        </dgm:presLayoutVars>
      </dgm:prSet>
      <dgm:spPr/>
    </dgm:pt>
    <dgm:pt modelId="{55E33B41-7656-4A28-9B2D-9CE138C03C87}" type="pres">
      <dgm:prSet presAssocID="{BF3E6587-3F7E-4114-BAEC-01A6B7A3BC4A}" presName="descendantText" presStyleLbl="alignAccFollowNode1" presStyleIdx="4" presStyleCnt="6">
        <dgm:presLayoutVars>
          <dgm:bulletEnabled val="1"/>
        </dgm:presLayoutVars>
      </dgm:prSet>
      <dgm:spPr/>
    </dgm:pt>
    <dgm:pt modelId="{ADAA35D9-7C58-4538-8B22-CAC917155824}" type="pres">
      <dgm:prSet presAssocID="{61C697B9-A2FD-4E96-8368-5BA31A944F16}" presName="sp" presStyleCnt="0"/>
      <dgm:spPr/>
    </dgm:pt>
    <dgm:pt modelId="{4A3916CA-A064-4290-A5D6-2802763A6869}" type="pres">
      <dgm:prSet presAssocID="{E751C099-DB40-47E4-9772-E0DB1C8A564A}" presName="linNode" presStyleCnt="0"/>
      <dgm:spPr/>
    </dgm:pt>
    <dgm:pt modelId="{EB9156A8-93F6-492F-A889-175E0BDADD96}" type="pres">
      <dgm:prSet presAssocID="{E751C099-DB40-47E4-9772-E0DB1C8A564A}" presName="parentText" presStyleLbl="node1" presStyleIdx="5" presStyleCnt="6">
        <dgm:presLayoutVars>
          <dgm:chMax val="1"/>
          <dgm:bulletEnabled val="1"/>
        </dgm:presLayoutVars>
      </dgm:prSet>
      <dgm:spPr/>
    </dgm:pt>
    <dgm:pt modelId="{12D9E240-1355-4BE3-A483-BCB50D63B242}" type="pres">
      <dgm:prSet presAssocID="{E751C099-DB40-47E4-9772-E0DB1C8A564A}" presName="descendantText" presStyleLbl="alignAccFollowNode1" presStyleIdx="5" presStyleCnt="6">
        <dgm:presLayoutVars>
          <dgm:bulletEnabled val="1"/>
        </dgm:presLayoutVars>
      </dgm:prSet>
      <dgm:spPr/>
    </dgm:pt>
  </dgm:ptLst>
  <dgm:cxnLst>
    <dgm:cxn modelId="{310AED09-5134-454A-A908-4A5E6D4BA938}" type="presOf" srcId="{E751C099-DB40-47E4-9772-E0DB1C8A564A}" destId="{EB9156A8-93F6-492F-A889-175E0BDADD96}" srcOrd="0" destOrd="0" presId="urn:microsoft.com/office/officeart/2005/8/layout/vList5"/>
    <dgm:cxn modelId="{4766580B-2E0A-4FE6-B492-C5BADDD62969}" srcId="{BF3E6587-3F7E-4114-BAEC-01A6B7A3BC4A}" destId="{1FBC783C-2BFD-408D-8A93-CF9FA3C076F7}" srcOrd="0" destOrd="0" parTransId="{080B6B93-77FC-4935-A7AB-4E09033624F8}" sibTransId="{8037C04A-3604-48FF-BDC5-C7E2068A460D}"/>
    <dgm:cxn modelId="{03B2512B-096E-4864-84D4-BF4FA1BF9941}" type="presOf" srcId="{E651B647-E609-4482-9031-82B61468AC76}" destId="{E4DAC8D3-8EA3-4863-A168-41DACFD967CC}" srcOrd="0" destOrd="0" presId="urn:microsoft.com/office/officeart/2005/8/layout/vList5"/>
    <dgm:cxn modelId="{6CA4F930-1F66-44F8-8F6E-EFCA196D0859}" srcId="{E751C099-DB40-47E4-9772-E0DB1C8A564A}" destId="{4A4FD167-3A3C-4053-8AE5-F0F9D8B2617C}" srcOrd="0" destOrd="0" parTransId="{56A2422D-D8E9-4F14-8C12-D134D7AF010E}" sibTransId="{D7494316-83E3-4C4B-B539-FF7DDC58B883}"/>
    <dgm:cxn modelId="{5105005C-427B-4524-B045-3E3685E3076E}" type="presOf" srcId="{67043886-A9A0-43CB-986F-45FDC569522C}" destId="{9A9CE103-97EE-4C3D-80B7-F125D5F2C14F}" srcOrd="0" destOrd="0" presId="urn:microsoft.com/office/officeart/2005/8/layout/vList5"/>
    <dgm:cxn modelId="{8F21E05D-9D65-400B-B103-1E84853ED1C5}" type="presOf" srcId="{6038914B-5B8A-498E-AF6C-EB7BB35938FC}" destId="{8EE92B1E-99E0-4B2B-8167-16327A40C9A5}" srcOrd="0" destOrd="0" presId="urn:microsoft.com/office/officeart/2005/8/layout/vList5"/>
    <dgm:cxn modelId="{E5BA7A60-4214-4F56-B694-40F418D5E76A}" type="presOf" srcId="{2746094D-FE68-4D99-8709-AFEDADDB542B}" destId="{47E4E9D2-D1C3-467E-9AF1-251DB30F00B6}" srcOrd="0" destOrd="0" presId="urn:microsoft.com/office/officeart/2005/8/layout/vList5"/>
    <dgm:cxn modelId="{7FD20C45-9A60-4105-8D89-055FD08435C3}" srcId="{B33A877F-0CFC-49E5-B321-E01EA24877AF}" destId="{E751C099-DB40-47E4-9772-E0DB1C8A564A}" srcOrd="5" destOrd="0" parTransId="{3EB5D8BA-9F5D-4D39-8657-BE2667B41EC6}" sibTransId="{1AC2D2CC-EE43-4F85-8B07-E144C59D2457}"/>
    <dgm:cxn modelId="{96AB2565-00BB-43C4-84C7-AAEC592A775B}" type="presOf" srcId="{03F657DA-8711-4189-A6FB-CF0B431A2D0F}" destId="{A599FB14-07F1-42F4-985E-4808192CCDD2}" srcOrd="0" destOrd="0" presId="urn:microsoft.com/office/officeart/2005/8/layout/vList5"/>
    <dgm:cxn modelId="{8C548F65-9EDC-4843-BD73-1B8387C29D3A}" type="presOf" srcId="{D2A7FDA4-C166-482A-9189-02345DFF2807}" destId="{0F9BE559-F96E-441C-91E3-7C2CE59B845A}" srcOrd="0" destOrd="0" presId="urn:microsoft.com/office/officeart/2005/8/layout/vList5"/>
    <dgm:cxn modelId="{E53B1C66-1581-4AAC-B7C4-20D8C61892A9}" srcId="{B33A877F-0CFC-49E5-B321-E01EA24877AF}" destId="{03F657DA-8711-4189-A6FB-CF0B431A2D0F}" srcOrd="0" destOrd="0" parTransId="{BDBCFFA4-8431-4AEB-9A81-8BA8B1D90526}" sibTransId="{880ACBDC-64F2-4054-B064-FD1381351F93}"/>
    <dgm:cxn modelId="{10350749-1A83-4940-99D6-4E9704867ECC}" srcId="{2746094D-FE68-4D99-8709-AFEDADDB542B}" destId="{67043886-A9A0-43CB-986F-45FDC569522C}" srcOrd="0" destOrd="0" parTransId="{01B7DF9F-E8D6-48AD-962D-2A943B7F1C58}" sibTransId="{54119F92-B601-443B-A617-C099801CC143}"/>
    <dgm:cxn modelId="{979DD54A-39D9-4942-B0ED-E35C057212F0}" srcId="{B33A877F-0CFC-49E5-B321-E01EA24877AF}" destId="{2746094D-FE68-4D99-8709-AFEDADDB542B}" srcOrd="2" destOrd="0" parTransId="{AFD93726-2F13-431D-A9F7-DD84FE3D8DCC}" sibTransId="{20185914-F52E-45BD-B4CF-A90A1F99E9F6}"/>
    <dgm:cxn modelId="{CB107553-176B-4C8D-A297-F0EA6AC2F685}" srcId="{D2A7FDA4-C166-482A-9189-02345DFF2807}" destId="{6038914B-5B8A-498E-AF6C-EB7BB35938FC}" srcOrd="0" destOrd="0" parTransId="{78C8DC0B-B6A9-4238-9B75-2BD82EDD32FE}" sibTransId="{5E9C13AA-D83C-4499-AA73-04FDD5F5B058}"/>
    <dgm:cxn modelId="{ED392191-04C1-4B08-A6EC-A7F55C6EAAF5}" srcId="{B33A877F-0CFC-49E5-B321-E01EA24877AF}" destId="{BF3E6587-3F7E-4114-BAEC-01A6B7A3BC4A}" srcOrd="4" destOrd="0" parTransId="{9DE30B0F-AE3E-49CF-97B6-6205CA792C69}" sibTransId="{61C697B9-A2FD-4E96-8368-5BA31A944F16}"/>
    <dgm:cxn modelId="{C9608C9A-6F74-45D9-AAED-A5A1DE2CE0DB}" srcId="{B33A877F-0CFC-49E5-B321-E01EA24877AF}" destId="{EAFE3A5F-F74C-4CD2-98BD-6314F144144D}" srcOrd="1" destOrd="0" parTransId="{D23CEDE6-6516-4263-9A07-5CAC1AC81090}" sibTransId="{9215C66C-2D41-49ED-B706-39FDB6245B6A}"/>
    <dgm:cxn modelId="{784858A1-82A9-4A25-AF52-780E2B6C2753}" type="presOf" srcId="{B33A877F-0CFC-49E5-B321-E01EA24877AF}" destId="{53666C52-719C-4D1D-B9AE-7381523D1B41}" srcOrd="0" destOrd="0" presId="urn:microsoft.com/office/officeart/2005/8/layout/vList5"/>
    <dgm:cxn modelId="{89A557A5-F8AC-4C13-B6BA-D1671A9D5868}" srcId="{EAFE3A5F-F74C-4CD2-98BD-6314F144144D}" destId="{E651B647-E609-4482-9031-82B61468AC76}" srcOrd="0" destOrd="0" parTransId="{0DDD1F40-62C4-4363-8CB1-32BDA7136946}" sibTransId="{228968CC-1134-4704-9B97-06CEDFD6DF07}"/>
    <dgm:cxn modelId="{505903A6-466A-475A-9589-35B26E4BBD0E}" type="presOf" srcId="{4A4FD167-3A3C-4053-8AE5-F0F9D8B2617C}" destId="{12D9E240-1355-4BE3-A483-BCB50D63B242}" srcOrd="0" destOrd="0" presId="urn:microsoft.com/office/officeart/2005/8/layout/vList5"/>
    <dgm:cxn modelId="{79A0CFAB-97D3-47EA-9FB5-F274FD5FC31D}" type="presOf" srcId="{EAFE3A5F-F74C-4CD2-98BD-6314F144144D}" destId="{BCA7029B-2F7C-4E90-8E2F-C087C80F7715}" srcOrd="0" destOrd="0" presId="urn:microsoft.com/office/officeart/2005/8/layout/vList5"/>
    <dgm:cxn modelId="{F0E078BC-9EBF-48F3-930D-D616B96CB0A0}" srcId="{03F657DA-8711-4189-A6FB-CF0B431A2D0F}" destId="{B8805530-BD55-4539-97A0-17A3442EEB73}" srcOrd="0" destOrd="0" parTransId="{C6574E70-1913-4CA8-9ED9-A3912EBD2FCF}" sibTransId="{0F8F57E5-2EF6-4D86-9FE7-E18051816799}"/>
    <dgm:cxn modelId="{5D898ED7-75E6-46D4-A939-7BF1B9DBF404}" type="presOf" srcId="{1FBC783C-2BFD-408D-8A93-CF9FA3C076F7}" destId="{55E33B41-7656-4A28-9B2D-9CE138C03C87}" srcOrd="0" destOrd="0" presId="urn:microsoft.com/office/officeart/2005/8/layout/vList5"/>
    <dgm:cxn modelId="{3878D7DB-FEFD-4CB3-88CA-CA7FD4917E91}" type="presOf" srcId="{BF3E6587-3F7E-4114-BAEC-01A6B7A3BC4A}" destId="{C4A7D1DD-4EE4-4256-AD26-A93BA76C3D5A}" srcOrd="0" destOrd="0" presId="urn:microsoft.com/office/officeart/2005/8/layout/vList5"/>
    <dgm:cxn modelId="{149243F4-CB13-4C98-8A2E-B118394B408F}" srcId="{B33A877F-0CFC-49E5-B321-E01EA24877AF}" destId="{D2A7FDA4-C166-482A-9189-02345DFF2807}" srcOrd="3" destOrd="0" parTransId="{0372647F-20E4-4730-BD2F-1FCAB0367EFD}" sibTransId="{DF8611FB-406A-4321-811F-F15088AA5B8A}"/>
    <dgm:cxn modelId="{68F7EDFD-4EC5-405B-A993-B1CF05946D0D}" type="presOf" srcId="{B8805530-BD55-4539-97A0-17A3442EEB73}" destId="{1EFEF937-E7FE-4D74-A08F-CBC3A4E99D67}" srcOrd="0" destOrd="0" presId="urn:microsoft.com/office/officeart/2005/8/layout/vList5"/>
    <dgm:cxn modelId="{EBBD9030-6996-425E-9ECE-F62A79553420}" type="presParOf" srcId="{53666C52-719C-4D1D-B9AE-7381523D1B41}" destId="{C1FD4309-39FC-4FF2-95E2-960C4D7EB267}" srcOrd="0" destOrd="0" presId="urn:microsoft.com/office/officeart/2005/8/layout/vList5"/>
    <dgm:cxn modelId="{A2A1AA04-EC2B-4654-AC22-37D984299E93}" type="presParOf" srcId="{C1FD4309-39FC-4FF2-95E2-960C4D7EB267}" destId="{A599FB14-07F1-42F4-985E-4808192CCDD2}" srcOrd="0" destOrd="0" presId="urn:microsoft.com/office/officeart/2005/8/layout/vList5"/>
    <dgm:cxn modelId="{4B8D894B-3A29-4536-8487-59324FEBE2CF}" type="presParOf" srcId="{C1FD4309-39FC-4FF2-95E2-960C4D7EB267}" destId="{1EFEF937-E7FE-4D74-A08F-CBC3A4E99D67}" srcOrd="1" destOrd="0" presId="urn:microsoft.com/office/officeart/2005/8/layout/vList5"/>
    <dgm:cxn modelId="{DB8BCBF4-2733-4B18-BCE1-2B99A1D84664}" type="presParOf" srcId="{53666C52-719C-4D1D-B9AE-7381523D1B41}" destId="{F94210C6-4FC2-419F-9647-81E33FA58DFA}" srcOrd="1" destOrd="0" presId="urn:microsoft.com/office/officeart/2005/8/layout/vList5"/>
    <dgm:cxn modelId="{E43D6026-3495-4927-8AB9-5F0A94521A20}" type="presParOf" srcId="{53666C52-719C-4D1D-B9AE-7381523D1B41}" destId="{F0C9EA6A-56D6-4AF5-98A4-AC9B75AADE46}" srcOrd="2" destOrd="0" presId="urn:microsoft.com/office/officeart/2005/8/layout/vList5"/>
    <dgm:cxn modelId="{0960EBAE-C204-4856-A7C9-D7D5FBA897CD}" type="presParOf" srcId="{F0C9EA6A-56D6-4AF5-98A4-AC9B75AADE46}" destId="{BCA7029B-2F7C-4E90-8E2F-C087C80F7715}" srcOrd="0" destOrd="0" presId="urn:microsoft.com/office/officeart/2005/8/layout/vList5"/>
    <dgm:cxn modelId="{C878CBDC-9782-4689-A62A-59C1E593228E}" type="presParOf" srcId="{F0C9EA6A-56D6-4AF5-98A4-AC9B75AADE46}" destId="{E4DAC8D3-8EA3-4863-A168-41DACFD967CC}" srcOrd="1" destOrd="0" presId="urn:microsoft.com/office/officeart/2005/8/layout/vList5"/>
    <dgm:cxn modelId="{39AAA182-C795-4304-8757-048601C5B730}" type="presParOf" srcId="{53666C52-719C-4D1D-B9AE-7381523D1B41}" destId="{42D525A9-6447-4B0C-9FC0-CFDE5C8B8919}" srcOrd="3" destOrd="0" presId="urn:microsoft.com/office/officeart/2005/8/layout/vList5"/>
    <dgm:cxn modelId="{1D47AF2D-5364-4F00-BC54-8247AE46E148}" type="presParOf" srcId="{53666C52-719C-4D1D-B9AE-7381523D1B41}" destId="{FBFF2307-250A-493C-9FCC-B866F40FB55C}" srcOrd="4" destOrd="0" presId="urn:microsoft.com/office/officeart/2005/8/layout/vList5"/>
    <dgm:cxn modelId="{C8A3EC6A-3362-413A-9BC8-C14EA84E07C5}" type="presParOf" srcId="{FBFF2307-250A-493C-9FCC-B866F40FB55C}" destId="{47E4E9D2-D1C3-467E-9AF1-251DB30F00B6}" srcOrd="0" destOrd="0" presId="urn:microsoft.com/office/officeart/2005/8/layout/vList5"/>
    <dgm:cxn modelId="{EC851C2E-42A9-48D9-9FFB-9FA055F89DC8}" type="presParOf" srcId="{FBFF2307-250A-493C-9FCC-B866F40FB55C}" destId="{9A9CE103-97EE-4C3D-80B7-F125D5F2C14F}" srcOrd="1" destOrd="0" presId="urn:microsoft.com/office/officeart/2005/8/layout/vList5"/>
    <dgm:cxn modelId="{BD6FDB0B-CDD7-4CA7-96B4-795C78A55326}" type="presParOf" srcId="{53666C52-719C-4D1D-B9AE-7381523D1B41}" destId="{0E66DB64-7108-4742-9081-C0F753774043}" srcOrd="5" destOrd="0" presId="urn:microsoft.com/office/officeart/2005/8/layout/vList5"/>
    <dgm:cxn modelId="{64EDEB78-E7E0-416A-B9F0-1C70EE5DE6B6}" type="presParOf" srcId="{53666C52-719C-4D1D-B9AE-7381523D1B41}" destId="{DC52E9BC-D78F-42FA-95DA-014BC18BE125}" srcOrd="6" destOrd="0" presId="urn:microsoft.com/office/officeart/2005/8/layout/vList5"/>
    <dgm:cxn modelId="{A864D107-B110-4688-B6BF-2BD054783D2B}" type="presParOf" srcId="{DC52E9BC-D78F-42FA-95DA-014BC18BE125}" destId="{0F9BE559-F96E-441C-91E3-7C2CE59B845A}" srcOrd="0" destOrd="0" presId="urn:microsoft.com/office/officeart/2005/8/layout/vList5"/>
    <dgm:cxn modelId="{1786134E-DDE4-4D6A-9DEB-8C8C4CE2EFA0}" type="presParOf" srcId="{DC52E9BC-D78F-42FA-95DA-014BC18BE125}" destId="{8EE92B1E-99E0-4B2B-8167-16327A40C9A5}" srcOrd="1" destOrd="0" presId="urn:microsoft.com/office/officeart/2005/8/layout/vList5"/>
    <dgm:cxn modelId="{212909CA-1852-4F86-B7ED-B345654415C1}" type="presParOf" srcId="{53666C52-719C-4D1D-B9AE-7381523D1B41}" destId="{58D05E68-E9D5-4A2D-B407-700D650F823C}" srcOrd="7" destOrd="0" presId="urn:microsoft.com/office/officeart/2005/8/layout/vList5"/>
    <dgm:cxn modelId="{C3E5AF73-FB41-4D6E-8462-A8D4A292B9F2}" type="presParOf" srcId="{53666C52-719C-4D1D-B9AE-7381523D1B41}" destId="{F2F37D9B-D450-484E-B081-69F516DE5A6D}" srcOrd="8" destOrd="0" presId="urn:microsoft.com/office/officeart/2005/8/layout/vList5"/>
    <dgm:cxn modelId="{35BCA4C5-B726-4423-ACFE-43C0CC7E6E77}" type="presParOf" srcId="{F2F37D9B-D450-484E-B081-69F516DE5A6D}" destId="{C4A7D1DD-4EE4-4256-AD26-A93BA76C3D5A}" srcOrd="0" destOrd="0" presId="urn:microsoft.com/office/officeart/2005/8/layout/vList5"/>
    <dgm:cxn modelId="{AC1F5D15-B5C9-4DFF-B73B-0FEABDBBEBF2}" type="presParOf" srcId="{F2F37D9B-D450-484E-B081-69F516DE5A6D}" destId="{55E33B41-7656-4A28-9B2D-9CE138C03C87}" srcOrd="1" destOrd="0" presId="urn:microsoft.com/office/officeart/2005/8/layout/vList5"/>
    <dgm:cxn modelId="{AEA8804C-1A6B-497F-986E-664D5F190ECF}" type="presParOf" srcId="{53666C52-719C-4D1D-B9AE-7381523D1B41}" destId="{ADAA35D9-7C58-4538-8B22-CAC917155824}" srcOrd="9" destOrd="0" presId="urn:microsoft.com/office/officeart/2005/8/layout/vList5"/>
    <dgm:cxn modelId="{6C7655FA-6F77-4469-B0C1-5EE391B9BC4E}" type="presParOf" srcId="{53666C52-719C-4D1D-B9AE-7381523D1B41}" destId="{4A3916CA-A064-4290-A5D6-2802763A6869}" srcOrd="10" destOrd="0" presId="urn:microsoft.com/office/officeart/2005/8/layout/vList5"/>
    <dgm:cxn modelId="{EC86E159-9F97-4259-B05E-12329454FDC7}" type="presParOf" srcId="{4A3916CA-A064-4290-A5D6-2802763A6869}" destId="{EB9156A8-93F6-492F-A889-175E0BDADD96}" srcOrd="0" destOrd="0" presId="urn:microsoft.com/office/officeart/2005/8/layout/vList5"/>
    <dgm:cxn modelId="{EC9E4178-52FC-444A-AF2B-A0AB5B11C7A5}" type="presParOf" srcId="{4A3916CA-A064-4290-A5D6-2802763A6869}" destId="{12D9E240-1355-4BE3-A483-BCB50D63B24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E6CBC6-FA7D-4797-8E9B-03D8672C58E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9D7C1A0-0306-4731-8381-B43D35E87272}">
      <dgm:prSet/>
      <dgm:spPr/>
      <dgm:t>
        <a:bodyPr/>
        <a:lstStyle/>
        <a:p>
          <a:pPr>
            <a:lnSpc>
              <a:spcPct val="100000"/>
            </a:lnSpc>
          </a:pPr>
          <a:r>
            <a:rPr lang="en-US"/>
            <a:t>Promoting Collaborative Dialogue</a:t>
          </a:r>
        </a:p>
      </dgm:t>
    </dgm:pt>
    <dgm:pt modelId="{AC7B2332-EF1B-4A62-A910-4822DCCEC5AF}" type="parTrans" cxnId="{8F0E4190-76F9-4EB6-93D3-C2AFF63C1F5D}">
      <dgm:prSet/>
      <dgm:spPr/>
      <dgm:t>
        <a:bodyPr/>
        <a:lstStyle/>
        <a:p>
          <a:endParaRPr lang="en-US"/>
        </a:p>
      </dgm:t>
    </dgm:pt>
    <dgm:pt modelId="{7B35B62F-7F57-4837-BD0F-FB5EBC9F80EE}" type="sibTrans" cxnId="{8F0E4190-76F9-4EB6-93D3-C2AFF63C1F5D}">
      <dgm:prSet/>
      <dgm:spPr/>
      <dgm:t>
        <a:bodyPr/>
        <a:lstStyle/>
        <a:p>
          <a:endParaRPr lang="en-US"/>
        </a:p>
      </dgm:t>
    </dgm:pt>
    <dgm:pt modelId="{29F4CE38-70B8-4697-9CAA-D5BA484CB8E5}">
      <dgm:prSet custT="1"/>
      <dgm:spPr/>
      <dgm:t>
        <a:bodyPr/>
        <a:lstStyle/>
        <a:p>
          <a:pPr>
            <a:lnSpc>
              <a:spcPct val="100000"/>
            </a:lnSpc>
          </a:pPr>
          <a:r>
            <a:rPr lang="en-US" sz="1400"/>
            <a:t>Fosters empowerment within clients, giving them a sense of ownership over the case management process and their goals.</a:t>
          </a:r>
        </a:p>
      </dgm:t>
    </dgm:pt>
    <dgm:pt modelId="{6B98F2F5-4675-42D1-AC8E-9AEA93CF1569}" type="parTrans" cxnId="{678A57A7-9317-46C9-AE5C-89EEB630B22B}">
      <dgm:prSet/>
      <dgm:spPr/>
      <dgm:t>
        <a:bodyPr/>
        <a:lstStyle/>
        <a:p>
          <a:endParaRPr lang="en-US"/>
        </a:p>
      </dgm:t>
    </dgm:pt>
    <dgm:pt modelId="{6C2ED090-8050-4731-A766-DFBFFC4625BB}" type="sibTrans" cxnId="{678A57A7-9317-46C9-AE5C-89EEB630B22B}">
      <dgm:prSet/>
      <dgm:spPr/>
      <dgm:t>
        <a:bodyPr/>
        <a:lstStyle/>
        <a:p>
          <a:endParaRPr lang="en-US"/>
        </a:p>
      </dgm:t>
    </dgm:pt>
    <dgm:pt modelId="{001F01C5-429C-4516-B3E8-B3AAF5D3401B}">
      <dgm:prSet/>
      <dgm:spPr/>
      <dgm:t>
        <a:bodyPr/>
        <a:lstStyle/>
        <a:p>
          <a:pPr>
            <a:lnSpc>
              <a:spcPct val="100000"/>
            </a:lnSpc>
          </a:pPr>
          <a:r>
            <a:rPr lang="en-US"/>
            <a:t>Respecting Client’s Autonomy</a:t>
          </a:r>
        </a:p>
      </dgm:t>
    </dgm:pt>
    <dgm:pt modelId="{07F985C7-1C24-4C1E-92EC-D4BD259AB2B5}" type="parTrans" cxnId="{4F53C5A9-F113-4A0C-B6A2-26B93224D3F6}">
      <dgm:prSet/>
      <dgm:spPr/>
      <dgm:t>
        <a:bodyPr/>
        <a:lstStyle/>
        <a:p>
          <a:endParaRPr lang="en-US"/>
        </a:p>
      </dgm:t>
    </dgm:pt>
    <dgm:pt modelId="{58B33729-9E8C-476B-929C-3AE729BCE24F}" type="sibTrans" cxnId="{4F53C5A9-F113-4A0C-B6A2-26B93224D3F6}">
      <dgm:prSet/>
      <dgm:spPr/>
      <dgm:t>
        <a:bodyPr/>
        <a:lstStyle/>
        <a:p>
          <a:endParaRPr lang="en-US"/>
        </a:p>
      </dgm:t>
    </dgm:pt>
    <dgm:pt modelId="{A01F95F2-4541-4F40-AF17-65FBF80E745F}">
      <dgm:prSet custT="1"/>
      <dgm:spPr/>
      <dgm:t>
        <a:bodyPr/>
        <a:lstStyle/>
        <a:p>
          <a:pPr>
            <a:lnSpc>
              <a:spcPct val="100000"/>
            </a:lnSpc>
          </a:pPr>
          <a:r>
            <a:rPr lang="en-US" sz="1400"/>
            <a:t>Clients are more likely to engage in and commit to their plans if they feel their autonomy is respected.</a:t>
          </a:r>
        </a:p>
      </dgm:t>
    </dgm:pt>
    <dgm:pt modelId="{35A410BB-AF79-4D7C-BE2F-DB85E08876E6}" type="parTrans" cxnId="{D5733AF9-FED8-4333-8BA1-A324761AE334}">
      <dgm:prSet/>
      <dgm:spPr/>
      <dgm:t>
        <a:bodyPr/>
        <a:lstStyle/>
        <a:p>
          <a:endParaRPr lang="en-US"/>
        </a:p>
      </dgm:t>
    </dgm:pt>
    <dgm:pt modelId="{BC1282C9-8C69-4661-BD85-67D18E5D60DC}" type="sibTrans" cxnId="{D5733AF9-FED8-4333-8BA1-A324761AE334}">
      <dgm:prSet/>
      <dgm:spPr/>
      <dgm:t>
        <a:bodyPr/>
        <a:lstStyle/>
        <a:p>
          <a:endParaRPr lang="en-US"/>
        </a:p>
      </dgm:t>
    </dgm:pt>
    <dgm:pt modelId="{2B06A2D5-C7F3-4A83-AEAE-768451877DC4}">
      <dgm:prSet/>
      <dgm:spPr/>
      <dgm:t>
        <a:bodyPr/>
        <a:lstStyle/>
        <a:p>
          <a:pPr>
            <a:lnSpc>
              <a:spcPct val="100000"/>
            </a:lnSpc>
          </a:pPr>
          <a:r>
            <a:rPr lang="en-US"/>
            <a:t>Encouraging Feedback and Reflection</a:t>
          </a:r>
        </a:p>
      </dgm:t>
    </dgm:pt>
    <dgm:pt modelId="{294F24E4-16DC-43D0-876B-9BDD23676A53}" type="parTrans" cxnId="{F291C691-9723-4DCC-BAD0-70130EF26F69}">
      <dgm:prSet/>
      <dgm:spPr/>
      <dgm:t>
        <a:bodyPr/>
        <a:lstStyle/>
        <a:p>
          <a:endParaRPr lang="en-US"/>
        </a:p>
      </dgm:t>
    </dgm:pt>
    <dgm:pt modelId="{411161DA-2B23-44FC-B395-0A4E4CAA8934}" type="sibTrans" cxnId="{F291C691-9723-4DCC-BAD0-70130EF26F69}">
      <dgm:prSet/>
      <dgm:spPr/>
      <dgm:t>
        <a:bodyPr/>
        <a:lstStyle/>
        <a:p>
          <a:endParaRPr lang="en-US"/>
        </a:p>
      </dgm:t>
    </dgm:pt>
    <dgm:pt modelId="{EEA35D72-CB6E-42C6-99FD-BC69326C941D}">
      <dgm:prSet custT="1"/>
      <dgm:spPr/>
      <dgm:t>
        <a:bodyPr/>
        <a:lstStyle/>
        <a:p>
          <a:pPr>
            <a:lnSpc>
              <a:spcPct val="100000"/>
            </a:lnSpc>
          </a:pPr>
          <a:r>
            <a:rPr lang="en-US" sz="1400"/>
            <a:t>Reinforces that the case manager is paying attention and fosters deeper conversations, ensuring that both parties are aligned.</a:t>
          </a:r>
        </a:p>
      </dgm:t>
    </dgm:pt>
    <dgm:pt modelId="{2ED37667-8123-4B30-A685-7CAE39DCD470}" type="parTrans" cxnId="{6D364860-9534-4127-82D3-A187CDD10D35}">
      <dgm:prSet/>
      <dgm:spPr/>
      <dgm:t>
        <a:bodyPr/>
        <a:lstStyle/>
        <a:p>
          <a:endParaRPr lang="en-US"/>
        </a:p>
      </dgm:t>
    </dgm:pt>
    <dgm:pt modelId="{9F62E361-FA53-45C3-A8D9-55FA518BCA63}" type="sibTrans" cxnId="{6D364860-9534-4127-82D3-A187CDD10D35}">
      <dgm:prSet/>
      <dgm:spPr/>
      <dgm:t>
        <a:bodyPr/>
        <a:lstStyle/>
        <a:p>
          <a:endParaRPr lang="en-US"/>
        </a:p>
      </dgm:t>
    </dgm:pt>
    <dgm:pt modelId="{05A8D5D2-D99C-4966-8440-AC96A9C5844B}">
      <dgm:prSet/>
      <dgm:spPr/>
      <dgm:t>
        <a:bodyPr/>
        <a:lstStyle/>
        <a:p>
          <a:pPr>
            <a:lnSpc>
              <a:spcPct val="100000"/>
            </a:lnSpc>
          </a:pPr>
          <a:r>
            <a:rPr lang="en-US"/>
            <a:t>Positive Reinforcement and Encouragement</a:t>
          </a:r>
        </a:p>
      </dgm:t>
    </dgm:pt>
    <dgm:pt modelId="{C5A4350C-5734-4733-B3EE-7938F9A28906}" type="parTrans" cxnId="{AA2527B3-F713-42B4-BDB1-430C87329164}">
      <dgm:prSet/>
      <dgm:spPr/>
      <dgm:t>
        <a:bodyPr/>
        <a:lstStyle/>
        <a:p>
          <a:endParaRPr lang="en-US"/>
        </a:p>
      </dgm:t>
    </dgm:pt>
    <dgm:pt modelId="{6A858597-300D-42DA-BF8E-57E9004C3EF0}" type="sibTrans" cxnId="{AA2527B3-F713-42B4-BDB1-430C87329164}">
      <dgm:prSet/>
      <dgm:spPr/>
      <dgm:t>
        <a:bodyPr/>
        <a:lstStyle/>
        <a:p>
          <a:endParaRPr lang="en-US"/>
        </a:p>
      </dgm:t>
    </dgm:pt>
    <dgm:pt modelId="{89007A6C-28D1-4CA4-BA93-650BA2B925A5}">
      <dgm:prSet custT="1"/>
      <dgm:spPr/>
      <dgm:t>
        <a:bodyPr/>
        <a:lstStyle/>
        <a:p>
          <a:pPr>
            <a:lnSpc>
              <a:spcPct val="100000"/>
            </a:lnSpc>
          </a:pPr>
          <a:r>
            <a:rPr lang="en-US" sz="1400"/>
            <a:t>Can help boost a client’s self-esteem and motivation to continue working toward their goals.</a:t>
          </a:r>
        </a:p>
      </dgm:t>
    </dgm:pt>
    <dgm:pt modelId="{8A69EAAE-3790-404A-A60E-A6EC45F6F2A5}" type="parTrans" cxnId="{314C2670-42EB-41C6-A7F6-7D63B9980F7F}">
      <dgm:prSet/>
      <dgm:spPr/>
      <dgm:t>
        <a:bodyPr/>
        <a:lstStyle/>
        <a:p>
          <a:endParaRPr lang="en-US"/>
        </a:p>
      </dgm:t>
    </dgm:pt>
    <dgm:pt modelId="{B0D7B168-CB53-43F1-A768-ECD7F212C7DB}" type="sibTrans" cxnId="{314C2670-42EB-41C6-A7F6-7D63B9980F7F}">
      <dgm:prSet/>
      <dgm:spPr/>
      <dgm:t>
        <a:bodyPr/>
        <a:lstStyle/>
        <a:p>
          <a:endParaRPr lang="en-US"/>
        </a:p>
      </dgm:t>
    </dgm:pt>
    <dgm:pt modelId="{83A25298-191A-41AA-94CA-634A116E3E34}">
      <dgm:prSet/>
      <dgm:spPr/>
      <dgm:t>
        <a:bodyPr/>
        <a:lstStyle/>
        <a:p>
          <a:pPr>
            <a:lnSpc>
              <a:spcPct val="100000"/>
            </a:lnSpc>
          </a:pPr>
          <a:r>
            <a:rPr lang="en-US"/>
            <a:t>Building Trust and Ensuring Confidentiality</a:t>
          </a:r>
        </a:p>
      </dgm:t>
    </dgm:pt>
    <dgm:pt modelId="{597E30A2-769D-4AEC-A979-46F610B97CDE}" type="parTrans" cxnId="{3286520A-D0E7-4473-A4A5-DE36B8A9940F}">
      <dgm:prSet/>
      <dgm:spPr/>
      <dgm:t>
        <a:bodyPr/>
        <a:lstStyle/>
        <a:p>
          <a:endParaRPr lang="en-US"/>
        </a:p>
      </dgm:t>
    </dgm:pt>
    <dgm:pt modelId="{CEF9191F-BA1D-47F2-A773-7D50639633FB}" type="sibTrans" cxnId="{3286520A-D0E7-4473-A4A5-DE36B8A9940F}">
      <dgm:prSet/>
      <dgm:spPr/>
      <dgm:t>
        <a:bodyPr/>
        <a:lstStyle/>
        <a:p>
          <a:endParaRPr lang="en-US"/>
        </a:p>
      </dgm:t>
    </dgm:pt>
    <dgm:pt modelId="{4BF3EDA3-4FB5-43FD-BFA3-AA5A461AE29F}">
      <dgm:prSet custT="1"/>
      <dgm:spPr/>
      <dgm:t>
        <a:bodyPr/>
        <a:lstStyle/>
        <a:p>
          <a:pPr>
            <a:lnSpc>
              <a:spcPct val="100000"/>
            </a:lnSpc>
          </a:pPr>
          <a:r>
            <a:rPr lang="en-US" sz="1400"/>
            <a:t>Ensuring that a client’s information is kept confidential promotes trust, which is crucial for open communication and a successful case management relationship.</a:t>
          </a:r>
        </a:p>
      </dgm:t>
    </dgm:pt>
    <dgm:pt modelId="{8B31CE3C-1982-4B04-A8D9-997EBAF09A9A}" type="parTrans" cxnId="{3A4D3C0D-D9B4-4252-B9EE-326465F83B4D}">
      <dgm:prSet/>
      <dgm:spPr/>
      <dgm:t>
        <a:bodyPr/>
        <a:lstStyle/>
        <a:p>
          <a:endParaRPr lang="en-US"/>
        </a:p>
      </dgm:t>
    </dgm:pt>
    <dgm:pt modelId="{3A158FBE-5D01-43AF-8E4B-F30374846732}" type="sibTrans" cxnId="{3A4D3C0D-D9B4-4252-B9EE-326465F83B4D}">
      <dgm:prSet/>
      <dgm:spPr/>
      <dgm:t>
        <a:bodyPr/>
        <a:lstStyle/>
        <a:p>
          <a:endParaRPr lang="en-US"/>
        </a:p>
      </dgm:t>
    </dgm:pt>
    <dgm:pt modelId="{D4299DE2-E2B9-42D7-8450-0243EED8CFF4}">
      <dgm:prSet/>
      <dgm:spPr/>
      <dgm:t>
        <a:bodyPr/>
        <a:lstStyle/>
        <a:p>
          <a:pPr>
            <a:lnSpc>
              <a:spcPct val="100000"/>
            </a:lnSpc>
          </a:pPr>
          <a:r>
            <a:rPr lang="en-US"/>
            <a:t>Following up</a:t>
          </a:r>
        </a:p>
      </dgm:t>
    </dgm:pt>
    <dgm:pt modelId="{F81E21EB-4C44-43AD-A5D0-60ABA792624F}" type="parTrans" cxnId="{DB24A25F-6A5D-427C-886F-5EB3F86EE124}">
      <dgm:prSet/>
      <dgm:spPr/>
      <dgm:t>
        <a:bodyPr/>
        <a:lstStyle/>
        <a:p>
          <a:endParaRPr lang="en-US"/>
        </a:p>
      </dgm:t>
    </dgm:pt>
    <dgm:pt modelId="{51D4983F-701A-4F9A-8B64-75258C7ACD4F}" type="sibTrans" cxnId="{DB24A25F-6A5D-427C-886F-5EB3F86EE124}">
      <dgm:prSet/>
      <dgm:spPr/>
      <dgm:t>
        <a:bodyPr/>
        <a:lstStyle/>
        <a:p>
          <a:endParaRPr lang="en-US"/>
        </a:p>
      </dgm:t>
    </dgm:pt>
    <dgm:pt modelId="{EFE07C37-34DA-455A-8048-2F4603177273}">
      <dgm:prSet custT="1"/>
      <dgm:spPr/>
      <dgm:t>
        <a:bodyPr/>
        <a:lstStyle/>
        <a:p>
          <a:pPr>
            <a:lnSpc>
              <a:spcPct val="100000"/>
            </a:lnSpc>
          </a:pPr>
          <a:r>
            <a:rPr lang="en-US" sz="1600"/>
            <a:t>Helps the client feel supported and reduces feelings of abandonment, reinforcing the idea that they are not alone in their journey.</a:t>
          </a:r>
        </a:p>
      </dgm:t>
    </dgm:pt>
    <dgm:pt modelId="{3F45A828-A693-4146-90F8-EB1E3FD09FCC}" type="parTrans" cxnId="{7D23C737-6607-4571-8800-63406E5688A2}">
      <dgm:prSet/>
      <dgm:spPr/>
      <dgm:t>
        <a:bodyPr/>
        <a:lstStyle/>
        <a:p>
          <a:endParaRPr lang="en-US"/>
        </a:p>
      </dgm:t>
    </dgm:pt>
    <dgm:pt modelId="{DB6C7F05-DD86-4C5C-A4A5-608A05FAA177}" type="sibTrans" cxnId="{7D23C737-6607-4571-8800-63406E5688A2}">
      <dgm:prSet/>
      <dgm:spPr/>
      <dgm:t>
        <a:bodyPr/>
        <a:lstStyle/>
        <a:p>
          <a:endParaRPr lang="en-US"/>
        </a:p>
      </dgm:t>
    </dgm:pt>
    <dgm:pt modelId="{31438979-438E-43E2-9813-F4826B9A53A1}" type="pres">
      <dgm:prSet presAssocID="{01E6CBC6-FA7D-4797-8E9B-03D8672C58E4}" presName="root" presStyleCnt="0">
        <dgm:presLayoutVars>
          <dgm:dir/>
          <dgm:resizeHandles val="exact"/>
        </dgm:presLayoutVars>
      </dgm:prSet>
      <dgm:spPr/>
    </dgm:pt>
    <dgm:pt modelId="{531DBC67-D06A-4BD8-A896-A61C85767BFC}" type="pres">
      <dgm:prSet presAssocID="{B9D7C1A0-0306-4731-8381-B43D35E87272}" presName="compNode" presStyleCnt="0"/>
      <dgm:spPr/>
    </dgm:pt>
    <dgm:pt modelId="{13C4DA7B-6745-44C1-A43C-6B234890BAEF}" type="pres">
      <dgm:prSet presAssocID="{B9D7C1A0-0306-4731-8381-B43D35E87272}" presName="bgRect" presStyleLbl="bgShp" presStyleIdx="0" presStyleCnt="6"/>
      <dgm:spPr/>
    </dgm:pt>
    <dgm:pt modelId="{5D0ED286-1F15-4195-9419-BD93F93A9CDE}" type="pres">
      <dgm:prSet presAssocID="{B9D7C1A0-0306-4731-8381-B43D35E8727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81E34C3D-A8C8-4289-A1BF-2B63ED84F055}" type="pres">
      <dgm:prSet presAssocID="{B9D7C1A0-0306-4731-8381-B43D35E87272}" presName="spaceRect" presStyleCnt="0"/>
      <dgm:spPr/>
    </dgm:pt>
    <dgm:pt modelId="{CD43BD7B-E7EA-4847-9EA1-00B1A39A0039}" type="pres">
      <dgm:prSet presAssocID="{B9D7C1A0-0306-4731-8381-B43D35E87272}" presName="parTx" presStyleLbl="revTx" presStyleIdx="0" presStyleCnt="12">
        <dgm:presLayoutVars>
          <dgm:chMax val="0"/>
          <dgm:chPref val="0"/>
        </dgm:presLayoutVars>
      </dgm:prSet>
      <dgm:spPr/>
    </dgm:pt>
    <dgm:pt modelId="{5273C01B-7A5C-422B-977A-562515A57CC9}" type="pres">
      <dgm:prSet presAssocID="{B9D7C1A0-0306-4731-8381-B43D35E87272}" presName="desTx" presStyleLbl="revTx" presStyleIdx="1" presStyleCnt="12">
        <dgm:presLayoutVars/>
      </dgm:prSet>
      <dgm:spPr/>
    </dgm:pt>
    <dgm:pt modelId="{40DE667B-5784-44E9-B87F-23F4EE156670}" type="pres">
      <dgm:prSet presAssocID="{7B35B62F-7F57-4837-BD0F-FB5EBC9F80EE}" presName="sibTrans" presStyleCnt="0"/>
      <dgm:spPr/>
    </dgm:pt>
    <dgm:pt modelId="{1AACBA41-834A-4118-9A96-1C25C6D47C2E}" type="pres">
      <dgm:prSet presAssocID="{001F01C5-429C-4516-B3E8-B3AAF5D3401B}" presName="compNode" presStyleCnt="0"/>
      <dgm:spPr/>
    </dgm:pt>
    <dgm:pt modelId="{9B5B46C0-2823-4746-92F4-1E4905A98E2E}" type="pres">
      <dgm:prSet presAssocID="{001F01C5-429C-4516-B3E8-B3AAF5D3401B}" presName="bgRect" presStyleLbl="bgShp" presStyleIdx="1" presStyleCnt="6"/>
      <dgm:spPr/>
    </dgm:pt>
    <dgm:pt modelId="{7004296E-3FDD-4CDA-B522-E74BA5226838}" type="pres">
      <dgm:prSet presAssocID="{001F01C5-429C-4516-B3E8-B3AAF5D3401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EC4E419C-0F58-485D-AFA7-ACECEF142B11}" type="pres">
      <dgm:prSet presAssocID="{001F01C5-429C-4516-B3E8-B3AAF5D3401B}" presName="spaceRect" presStyleCnt="0"/>
      <dgm:spPr/>
    </dgm:pt>
    <dgm:pt modelId="{58095135-4A52-4EE3-B1A6-C56F4F986DE7}" type="pres">
      <dgm:prSet presAssocID="{001F01C5-429C-4516-B3E8-B3AAF5D3401B}" presName="parTx" presStyleLbl="revTx" presStyleIdx="2" presStyleCnt="12">
        <dgm:presLayoutVars>
          <dgm:chMax val="0"/>
          <dgm:chPref val="0"/>
        </dgm:presLayoutVars>
      </dgm:prSet>
      <dgm:spPr/>
    </dgm:pt>
    <dgm:pt modelId="{DEA8FCF3-EF2F-4EB4-8761-F73DF36EF5EE}" type="pres">
      <dgm:prSet presAssocID="{001F01C5-429C-4516-B3E8-B3AAF5D3401B}" presName="desTx" presStyleLbl="revTx" presStyleIdx="3" presStyleCnt="12">
        <dgm:presLayoutVars/>
      </dgm:prSet>
      <dgm:spPr/>
    </dgm:pt>
    <dgm:pt modelId="{FF81A2C5-062E-4C1D-80D8-6EEA5BA84B2C}" type="pres">
      <dgm:prSet presAssocID="{58B33729-9E8C-476B-929C-3AE729BCE24F}" presName="sibTrans" presStyleCnt="0"/>
      <dgm:spPr/>
    </dgm:pt>
    <dgm:pt modelId="{E9DE6316-B25E-41CB-8274-1E9BD8CEA3DF}" type="pres">
      <dgm:prSet presAssocID="{2B06A2D5-C7F3-4A83-AEAE-768451877DC4}" presName="compNode" presStyleCnt="0"/>
      <dgm:spPr/>
    </dgm:pt>
    <dgm:pt modelId="{937A3140-55A8-4B30-ADDD-727E6E426B0B}" type="pres">
      <dgm:prSet presAssocID="{2B06A2D5-C7F3-4A83-AEAE-768451877DC4}" presName="bgRect" presStyleLbl="bgShp" presStyleIdx="2" presStyleCnt="6"/>
      <dgm:spPr/>
    </dgm:pt>
    <dgm:pt modelId="{42A92CE5-854A-4F9F-8B3C-E02914C5E1F9}" type="pres">
      <dgm:prSet presAssocID="{2B06A2D5-C7F3-4A83-AEAE-768451877DC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3FDE176E-A030-4838-8C8C-B3205DD94548}" type="pres">
      <dgm:prSet presAssocID="{2B06A2D5-C7F3-4A83-AEAE-768451877DC4}" presName="spaceRect" presStyleCnt="0"/>
      <dgm:spPr/>
    </dgm:pt>
    <dgm:pt modelId="{D42007FB-1102-474D-9EF5-1EE2BE279B50}" type="pres">
      <dgm:prSet presAssocID="{2B06A2D5-C7F3-4A83-AEAE-768451877DC4}" presName="parTx" presStyleLbl="revTx" presStyleIdx="4" presStyleCnt="12">
        <dgm:presLayoutVars>
          <dgm:chMax val="0"/>
          <dgm:chPref val="0"/>
        </dgm:presLayoutVars>
      </dgm:prSet>
      <dgm:spPr/>
    </dgm:pt>
    <dgm:pt modelId="{5711BB14-E717-487F-9A8F-ED4428173222}" type="pres">
      <dgm:prSet presAssocID="{2B06A2D5-C7F3-4A83-AEAE-768451877DC4}" presName="desTx" presStyleLbl="revTx" presStyleIdx="5" presStyleCnt="12">
        <dgm:presLayoutVars/>
      </dgm:prSet>
      <dgm:spPr/>
    </dgm:pt>
    <dgm:pt modelId="{2FCBDFC7-3EFF-4110-904D-EF266A3BD9D4}" type="pres">
      <dgm:prSet presAssocID="{411161DA-2B23-44FC-B395-0A4E4CAA8934}" presName="sibTrans" presStyleCnt="0"/>
      <dgm:spPr/>
    </dgm:pt>
    <dgm:pt modelId="{E9E09594-9C06-44D8-9E2B-A8B8A891B064}" type="pres">
      <dgm:prSet presAssocID="{05A8D5D2-D99C-4966-8440-AC96A9C5844B}" presName="compNode" presStyleCnt="0"/>
      <dgm:spPr/>
    </dgm:pt>
    <dgm:pt modelId="{CBC61AA3-081D-4649-A762-CC211021124E}" type="pres">
      <dgm:prSet presAssocID="{05A8D5D2-D99C-4966-8440-AC96A9C5844B}" presName="bgRect" presStyleLbl="bgShp" presStyleIdx="3" presStyleCnt="6"/>
      <dgm:spPr/>
    </dgm:pt>
    <dgm:pt modelId="{761E7D58-C4CF-486E-952F-1E60F99ADE7D}" type="pres">
      <dgm:prSet presAssocID="{05A8D5D2-D99C-4966-8440-AC96A9C5844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Success"/>
        </a:ext>
      </dgm:extLst>
    </dgm:pt>
    <dgm:pt modelId="{0C9B9F2C-F57C-4A2D-9C13-AE64809F13BA}" type="pres">
      <dgm:prSet presAssocID="{05A8D5D2-D99C-4966-8440-AC96A9C5844B}" presName="spaceRect" presStyleCnt="0"/>
      <dgm:spPr/>
    </dgm:pt>
    <dgm:pt modelId="{1ED87A23-63C1-4CC9-A333-A541A000097F}" type="pres">
      <dgm:prSet presAssocID="{05A8D5D2-D99C-4966-8440-AC96A9C5844B}" presName="parTx" presStyleLbl="revTx" presStyleIdx="6" presStyleCnt="12">
        <dgm:presLayoutVars>
          <dgm:chMax val="0"/>
          <dgm:chPref val="0"/>
        </dgm:presLayoutVars>
      </dgm:prSet>
      <dgm:spPr/>
    </dgm:pt>
    <dgm:pt modelId="{F3903E4D-E3FE-4379-88DA-28305AE151FF}" type="pres">
      <dgm:prSet presAssocID="{05A8D5D2-D99C-4966-8440-AC96A9C5844B}" presName="desTx" presStyleLbl="revTx" presStyleIdx="7" presStyleCnt="12">
        <dgm:presLayoutVars/>
      </dgm:prSet>
      <dgm:spPr/>
    </dgm:pt>
    <dgm:pt modelId="{F055618D-19B0-4A90-BE55-9287B5FA50AD}" type="pres">
      <dgm:prSet presAssocID="{6A858597-300D-42DA-BF8E-57E9004C3EF0}" presName="sibTrans" presStyleCnt="0"/>
      <dgm:spPr/>
    </dgm:pt>
    <dgm:pt modelId="{DF286B9B-4CF1-46A0-A238-E94A5222D7E6}" type="pres">
      <dgm:prSet presAssocID="{83A25298-191A-41AA-94CA-634A116E3E34}" presName="compNode" presStyleCnt="0"/>
      <dgm:spPr/>
    </dgm:pt>
    <dgm:pt modelId="{10675DDD-FBA4-49E7-A313-F788155F02B7}" type="pres">
      <dgm:prSet presAssocID="{83A25298-191A-41AA-94CA-634A116E3E34}" presName="bgRect" presStyleLbl="bgShp" presStyleIdx="4" presStyleCnt="6"/>
      <dgm:spPr/>
    </dgm:pt>
    <dgm:pt modelId="{E788210E-FBDC-4C7F-8CC6-D3F40F1E5F31}" type="pres">
      <dgm:prSet presAssocID="{83A25298-191A-41AA-94CA-634A116E3E3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ock"/>
        </a:ext>
      </dgm:extLst>
    </dgm:pt>
    <dgm:pt modelId="{B351DF67-861E-416A-9FA3-6CF7C1E634F6}" type="pres">
      <dgm:prSet presAssocID="{83A25298-191A-41AA-94CA-634A116E3E34}" presName="spaceRect" presStyleCnt="0"/>
      <dgm:spPr/>
    </dgm:pt>
    <dgm:pt modelId="{AC82A2CA-4043-4704-BDDA-78D9510FB0B2}" type="pres">
      <dgm:prSet presAssocID="{83A25298-191A-41AA-94CA-634A116E3E34}" presName="parTx" presStyleLbl="revTx" presStyleIdx="8" presStyleCnt="12">
        <dgm:presLayoutVars>
          <dgm:chMax val="0"/>
          <dgm:chPref val="0"/>
        </dgm:presLayoutVars>
      </dgm:prSet>
      <dgm:spPr/>
    </dgm:pt>
    <dgm:pt modelId="{0554EB4B-F292-4AAF-8F8C-1072578CEE06}" type="pres">
      <dgm:prSet presAssocID="{83A25298-191A-41AA-94CA-634A116E3E34}" presName="desTx" presStyleLbl="revTx" presStyleIdx="9" presStyleCnt="12">
        <dgm:presLayoutVars/>
      </dgm:prSet>
      <dgm:spPr/>
    </dgm:pt>
    <dgm:pt modelId="{69B92D9D-172A-4A22-AF1B-D85B82DEA3F9}" type="pres">
      <dgm:prSet presAssocID="{CEF9191F-BA1D-47F2-A773-7D50639633FB}" presName="sibTrans" presStyleCnt="0"/>
      <dgm:spPr/>
    </dgm:pt>
    <dgm:pt modelId="{20467AB7-FDB5-4053-A907-0D3FBE352CB0}" type="pres">
      <dgm:prSet presAssocID="{D4299DE2-E2B9-42D7-8450-0243EED8CFF4}" presName="compNode" presStyleCnt="0"/>
      <dgm:spPr/>
    </dgm:pt>
    <dgm:pt modelId="{DCEC82D0-FEB9-48C4-9959-3594CD9135B8}" type="pres">
      <dgm:prSet presAssocID="{D4299DE2-E2B9-42D7-8450-0243EED8CFF4}" presName="bgRect" presStyleLbl="bgShp" presStyleIdx="5" presStyleCnt="6"/>
      <dgm:spPr/>
    </dgm:pt>
    <dgm:pt modelId="{D5658916-5723-480B-9312-D99B2952E30F}" type="pres">
      <dgm:prSet presAssocID="{D4299DE2-E2B9-42D7-8450-0243EED8CFF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 Network"/>
        </a:ext>
      </dgm:extLst>
    </dgm:pt>
    <dgm:pt modelId="{BEB8BB5D-56E2-43A4-9C47-12D042DED2AE}" type="pres">
      <dgm:prSet presAssocID="{D4299DE2-E2B9-42D7-8450-0243EED8CFF4}" presName="spaceRect" presStyleCnt="0"/>
      <dgm:spPr/>
    </dgm:pt>
    <dgm:pt modelId="{766CA3CF-0355-4A33-BD03-46E34777C35A}" type="pres">
      <dgm:prSet presAssocID="{D4299DE2-E2B9-42D7-8450-0243EED8CFF4}" presName="parTx" presStyleLbl="revTx" presStyleIdx="10" presStyleCnt="12">
        <dgm:presLayoutVars>
          <dgm:chMax val="0"/>
          <dgm:chPref val="0"/>
        </dgm:presLayoutVars>
      </dgm:prSet>
      <dgm:spPr/>
    </dgm:pt>
    <dgm:pt modelId="{C8F2FC79-E828-4D5B-BCE1-DD3734AEA6E2}" type="pres">
      <dgm:prSet presAssocID="{D4299DE2-E2B9-42D7-8450-0243EED8CFF4}" presName="desTx" presStyleLbl="revTx" presStyleIdx="11" presStyleCnt="12">
        <dgm:presLayoutVars/>
      </dgm:prSet>
      <dgm:spPr/>
    </dgm:pt>
  </dgm:ptLst>
  <dgm:cxnLst>
    <dgm:cxn modelId="{E3C54F03-2A65-4FC0-B8D4-B68B00582E96}" type="presOf" srcId="{2B06A2D5-C7F3-4A83-AEAE-768451877DC4}" destId="{D42007FB-1102-474D-9EF5-1EE2BE279B50}" srcOrd="0" destOrd="0" presId="urn:microsoft.com/office/officeart/2018/2/layout/IconVerticalSolidList"/>
    <dgm:cxn modelId="{3286520A-D0E7-4473-A4A5-DE36B8A9940F}" srcId="{01E6CBC6-FA7D-4797-8E9B-03D8672C58E4}" destId="{83A25298-191A-41AA-94CA-634A116E3E34}" srcOrd="4" destOrd="0" parTransId="{597E30A2-769D-4AEC-A979-46F610B97CDE}" sibTransId="{CEF9191F-BA1D-47F2-A773-7D50639633FB}"/>
    <dgm:cxn modelId="{3A4D3C0D-D9B4-4252-B9EE-326465F83B4D}" srcId="{83A25298-191A-41AA-94CA-634A116E3E34}" destId="{4BF3EDA3-4FB5-43FD-BFA3-AA5A461AE29F}" srcOrd="0" destOrd="0" parTransId="{8B31CE3C-1982-4B04-A8D9-997EBAF09A9A}" sibTransId="{3A158FBE-5D01-43AF-8E4B-F30374846732}"/>
    <dgm:cxn modelId="{7D23C737-6607-4571-8800-63406E5688A2}" srcId="{D4299DE2-E2B9-42D7-8450-0243EED8CFF4}" destId="{EFE07C37-34DA-455A-8048-2F4603177273}" srcOrd="0" destOrd="0" parTransId="{3F45A828-A693-4146-90F8-EB1E3FD09FCC}" sibTransId="{DB6C7F05-DD86-4C5C-A4A5-608A05FAA177}"/>
    <dgm:cxn modelId="{B334AF5D-C407-4D8F-BC4B-51DC7DB522E1}" type="presOf" srcId="{01E6CBC6-FA7D-4797-8E9B-03D8672C58E4}" destId="{31438979-438E-43E2-9813-F4826B9A53A1}" srcOrd="0" destOrd="0" presId="urn:microsoft.com/office/officeart/2018/2/layout/IconVerticalSolidList"/>
    <dgm:cxn modelId="{DB24A25F-6A5D-427C-886F-5EB3F86EE124}" srcId="{01E6CBC6-FA7D-4797-8E9B-03D8672C58E4}" destId="{D4299DE2-E2B9-42D7-8450-0243EED8CFF4}" srcOrd="5" destOrd="0" parTransId="{F81E21EB-4C44-43AD-A5D0-60ABA792624F}" sibTransId="{51D4983F-701A-4F9A-8B64-75258C7ACD4F}"/>
    <dgm:cxn modelId="{6D364860-9534-4127-82D3-A187CDD10D35}" srcId="{2B06A2D5-C7F3-4A83-AEAE-768451877DC4}" destId="{EEA35D72-CB6E-42C6-99FD-BC69326C941D}" srcOrd="0" destOrd="0" parTransId="{2ED37667-8123-4B30-A685-7CAE39DCD470}" sibTransId="{9F62E361-FA53-45C3-A8D9-55FA518BCA63}"/>
    <dgm:cxn modelId="{5817B567-A521-49F1-BD94-9AC1A3062EA0}" type="presOf" srcId="{83A25298-191A-41AA-94CA-634A116E3E34}" destId="{AC82A2CA-4043-4704-BDDA-78D9510FB0B2}" srcOrd="0" destOrd="0" presId="urn:microsoft.com/office/officeart/2018/2/layout/IconVerticalSolidList"/>
    <dgm:cxn modelId="{77B57068-3F5E-4AB6-9A96-9CC7A4AEA82C}" type="presOf" srcId="{05A8D5D2-D99C-4966-8440-AC96A9C5844B}" destId="{1ED87A23-63C1-4CC9-A333-A541A000097F}" srcOrd="0" destOrd="0" presId="urn:microsoft.com/office/officeart/2018/2/layout/IconVerticalSolidList"/>
    <dgm:cxn modelId="{5342B36A-26D0-473B-B3C9-A0967E6C5562}" type="presOf" srcId="{A01F95F2-4541-4F40-AF17-65FBF80E745F}" destId="{DEA8FCF3-EF2F-4EB4-8761-F73DF36EF5EE}" srcOrd="0" destOrd="0" presId="urn:microsoft.com/office/officeart/2018/2/layout/IconVerticalSolidList"/>
    <dgm:cxn modelId="{45921E6C-5012-497B-BCD1-7E8118A2F2A2}" type="presOf" srcId="{001F01C5-429C-4516-B3E8-B3AAF5D3401B}" destId="{58095135-4A52-4EE3-B1A6-C56F4F986DE7}" srcOrd="0" destOrd="0" presId="urn:microsoft.com/office/officeart/2018/2/layout/IconVerticalSolidList"/>
    <dgm:cxn modelId="{6BA03C6C-CB4D-4B49-BAD9-9218FB640D1C}" type="presOf" srcId="{D4299DE2-E2B9-42D7-8450-0243EED8CFF4}" destId="{766CA3CF-0355-4A33-BD03-46E34777C35A}" srcOrd="0" destOrd="0" presId="urn:microsoft.com/office/officeart/2018/2/layout/IconVerticalSolidList"/>
    <dgm:cxn modelId="{314C2670-42EB-41C6-A7F6-7D63B9980F7F}" srcId="{05A8D5D2-D99C-4966-8440-AC96A9C5844B}" destId="{89007A6C-28D1-4CA4-BA93-650BA2B925A5}" srcOrd="0" destOrd="0" parTransId="{8A69EAAE-3790-404A-A60E-A6EC45F6F2A5}" sibTransId="{B0D7B168-CB53-43F1-A768-ECD7F212C7DB}"/>
    <dgm:cxn modelId="{92848A74-493C-47B0-9E17-7AC6B2CBB63B}" type="presOf" srcId="{EEA35D72-CB6E-42C6-99FD-BC69326C941D}" destId="{5711BB14-E717-487F-9A8F-ED4428173222}" srcOrd="0" destOrd="0" presId="urn:microsoft.com/office/officeart/2018/2/layout/IconVerticalSolidList"/>
    <dgm:cxn modelId="{F5306A77-31A6-497A-BFFD-E95527CF4D27}" type="presOf" srcId="{4BF3EDA3-4FB5-43FD-BFA3-AA5A461AE29F}" destId="{0554EB4B-F292-4AAF-8F8C-1072578CEE06}" srcOrd="0" destOrd="0" presId="urn:microsoft.com/office/officeart/2018/2/layout/IconVerticalSolidList"/>
    <dgm:cxn modelId="{8F0E4190-76F9-4EB6-93D3-C2AFF63C1F5D}" srcId="{01E6CBC6-FA7D-4797-8E9B-03D8672C58E4}" destId="{B9D7C1A0-0306-4731-8381-B43D35E87272}" srcOrd="0" destOrd="0" parTransId="{AC7B2332-EF1B-4A62-A910-4822DCCEC5AF}" sibTransId="{7B35B62F-7F57-4837-BD0F-FB5EBC9F80EE}"/>
    <dgm:cxn modelId="{F291C691-9723-4DCC-BAD0-70130EF26F69}" srcId="{01E6CBC6-FA7D-4797-8E9B-03D8672C58E4}" destId="{2B06A2D5-C7F3-4A83-AEAE-768451877DC4}" srcOrd="2" destOrd="0" parTransId="{294F24E4-16DC-43D0-876B-9BDD23676A53}" sibTransId="{411161DA-2B23-44FC-B395-0A4E4CAA8934}"/>
    <dgm:cxn modelId="{F648C59D-EADE-4664-9E1E-5CDC4D4E1B08}" type="presOf" srcId="{B9D7C1A0-0306-4731-8381-B43D35E87272}" destId="{CD43BD7B-E7EA-4847-9EA1-00B1A39A0039}" srcOrd="0" destOrd="0" presId="urn:microsoft.com/office/officeart/2018/2/layout/IconVerticalSolidList"/>
    <dgm:cxn modelId="{F02AB2A0-9F98-4ABC-9B0C-B44389C66A2D}" type="presOf" srcId="{29F4CE38-70B8-4697-9CAA-D5BA484CB8E5}" destId="{5273C01B-7A5C-422B-977A-562515A57CC9}" srcOrd="0" destOrd="0" presId="urn:microsoft.com/office/officeart/2018/2/layout/IconVerticalSolidList"/>
    <dgm:cxn modelId="{678A57A7-9317-46C9-AE5C-89EEB630B22B}" srcId="{B9D7C1A0-0306-4731-8381-B43D35E87272}" destId="{29F4CE38-70B8-4697-9CAA-D5BA484CB8E5}" srcOrd="0" destOrd="0" parTransId="{6B98F2F5-4675-42D1-AC8E-9AEA93CF1569}" sibTransId="{6C2ED090-8050-4731-A766-DFBFFC4625BB}"/>
    <dgm:cxn modelId="{4F53C5A9-F113-4A0C-B6A2-26B93224D3F6}" srcId="{01E6CBC6-FA7D-4797-8E9B-03D8672C58E4}" destId="{001F01C5-429C-4516-B3E8-B3AAF5D3401B}" srcOrd="1" destOrd="0" parTransId="{07F985C7-1C24-4C1E-92EC-D4BD259AB2B5}" sibTransId="{58B33729-9E8C-476B-929C-3AE729BCE24F}"/>
    <dgm:cxn modelId="{F5B23FAF-C5BE-4853-950F-49AB908FD6E0}" type="presOf" srcId="{89007A6C-28D1-4CA4-BA93-650BA2B925A5}" destId="{F3903E4D-E3FE-4379-88DA-28305AE151FF}" srcOrd="0" destOrd="0" presId="urn:microsoft.com/office/officeart/2018/2/layout/IconVerticalSolidList"/>
    <dgm:cxn modelId="{AA2527B3-F713-42B4-BDB1-430C87329164}" srcId="{01E6CBC6-FA7D-4797-8E9B-03D8672C58E4}" destId="{05A8D5D2-D99C-4966-8440-AC96A9C5844B}" srcOrd="3" destOrd="0" parTransId="{C5A4350C-5734-4733-B3EE-7938F9A28906}" sibTransId="{6A858597-300D-42DA-BF8E-57E9004C3EF0}"/>
    <dgm:cxn modelId="{04316CE6-EF39-4447-8A90-9C04C3538688}" type="presOf" srcId="{EFE07C37-34DA-455A-8048-2F4603177273}" destId="{C8F2FC79-E828-4D5B-BCE1-DD3734AEA6E2}" srcOrd="0" destOrd="0" presId="urn:microsoft.com/office/officeart/2018/2/layout/IconVerticalSolidList"/>
    <dgm:cxn modelId="{D5733AF9-FED8-4333-8BA1-A324761AE334}" srcId="{001F01C5-429C-4516-B3E8-B3AAF5D3401B}" destId="{A01F95F2-4541-4F40-AF17-65FBF80E745F}" srcOrd="0" destOrd="0" parTransId="{35A410BB-AF79-4D7C-BE2F-DB85E08876E6}" sibTransId="{BC1282C9-8C69-4661-BD85-67D18E5D60DC}"/>
    <dgm:cxn modelId="{9A27DE6F-8C83-4163-80BB-49AD209DF8AA}" type="presParOf" srcId="{31438979-438E-43E2-9813-F4826B9A53A1}" destId="{531DBC67-D06A-4BD8-A896-A61C85767BFC}" srcOrd="0" destOrd="0" presId="urn:microsoft.com/office/officeart/2018/2/layout/IconVerticalSolidList"/>
    <dgm:cxn modelId="{D00620EB-278E-43FB-99F9-0E9DF7791DEF}" type="presParOf" srcId="{531DBC67-D06A-4BD8-A896-A61C85767BFC}" destId="{13C4DA7B-6745-44C1-A43C-6B234890BAEF}" srcOrd="0" destOrd="0" presId="urn:microsoft.com/office/officeart/2018/2/layout/IconVerticalSolidList"/>
    <dgm:cxn modelId="{BA544F51-A9DB-4961-9FB6-BD19C8DCE563}" type="presParOf" srcId="{531DBC67-D06A-4BD8-A896-A61C85767BFC}" destId="{5D0ED286-1F15-4195-9419-BD93F93A9CDE}" srcOrd="1" destOrd="0" presId="urn:microsoft.com/office/officeart/2018/2/layout/IconVerticalSolidList"/>
    <dgm:cxn modelId="{B93D3237-C541-4D1B-AF84-03F5515C0C76}" type="presParOf" srcId="{531DBC67-D06A-4BD8-A896-A61C85767BFC}" destId="{81E34C3D-A8C8-4289-A1BF-2B63ED84F055}" srcOrd="2" destOrd="0" presId="urn:microsoft.com/office/officeart/2018/2/layout/IconVerticalSolidList"/>
    <dgm:cxn modelId="{1281F5F5-24F7-4E79-968C-5D1B7D219BD6}" type="presParOf" srcId="{531DBC67-D06A-4BD8-A896-A61C85767BFC}" destId="{CD43BD7B-E7EA-4847-9EA1-00B1A39A0039}" srcOrd="3" destOrd="0" presId="urn:microsoft.com/office/officeart/2018/2/layout/IconVerticalSolidList"/>
    <dgm:cxn modelId="{63E2BB30-E4FD-49AD-9436-4B0B685DD223}" type="presParOf" srcId="{531DBC67-D06A-4BD8-A896-A61C85767BFC}" destId="{5273C01B-7A5C-422B-977A-562515A57CC9}" srcOrd="4" destOrd="0" presId="urn:microsoft.com/office/officeart/2018/2/layout/IconVerticalSolidList"/>
    <dgm:cxn modelId="{AB0B9593-342D-45DC-A838-A805B77D42FB}" type="presParOf" srcId="{31438979-438E-43E2-9813-F4826B9A53A1}" destId="{40DE667B-5784-44E9-B87F-23F4EE156670}" srcOrd="1" destOrd="0" presId="urn:microsoft.com/office/officeart/2018/2/layout/IconVerticalSolidList"/>
    <dgm:cxn modelId="{5F176A4D-7DDD-45F7-B078-CCA9129446CE}" type="presParOf" srcId="{31438979-438E-43E2-9813-F4826B9A53A1}" destId="{1AACBA41-834A-4118-9A96-1C25C6D47C2E}" srcOrd="2" destOrd="0" presId="urn:microsoft.com/office/officeart/2018/2/layout/IconVerticalSolidList"/>
    <dgm:cxn modelId="{DEEF643F-4E44-4A3F-977F-7FEE4BF50BD2}" type="presParOf" srcId="{1AACBA41-834A-4118-9A96-1C25C6D47C2E}" destId="{9B5B46C0-2823-4746-92F4-1E4905A98E2E}" srcOrd="0" destOrd="0" presId="urn:microsoft.com/office/officeart/2018/2/layout/IconVerticalSolidList"/>
    <dgm:cxn modelId="{EEABAD5E-ED87-4644-AD41-D3CF9860C144}" type="presParOf" srcId="{1AACBA41-834A-4118-9A96-1C25C6D47C2E}" destId="{7004296E-3FDD-4CDA-B522-E74BA5226838}" srcOrd="1" destOrd="0" presId="urn:microsoft.com/office/officeart/2018/2/layout/IconVerticalSolidList"/>
    <dgm:cxn modelId="{EB5DF638-5F03-495F-8A6E-46A37B29BB1C}" type="presParOf" srcId="{1AACBA41-834A-4118-9A96-1C25C6D47C2E}" destId="{EC4E419C-0F58-485D-AFA7-ACECEF142B11}" srcOrd="2" destOrd="0" presId="urn:microsoft.com/office/officeart/2018/2/layout/IconVerticalSolidList"/>
    <dgm:cxn modelId="{805FBCF3-45BC-43F5-982A-DF2A28E1F259}" type="presParOf" srcId="{1AACBA41-834A-4118-9A96-1C25C6D47C2E}" destId="{58095135-4A52-4EE3-B1A6-C56F4F986DE7}" srcOrd="3" destOrd="0" presId="urn:microsoft.com/office/officeart/2018/2/layout/IconVerticalSolidList"/>
    <dgm:cxn modelId="{2797A503-ACD9-4539-A583-3F62EA94A018}" type="presParOf" srcId="{1AACBA41-834A-4118-9A96-1C25C6D47C2E}" destId="{DEA8FCF3-EF2F-4EB4-8761-F73DF36EF5EE}" srcOrd="4" destOrd="0" presId="urn:microsoft.com/office/officeart/2018/2/layout/IconVerticalSolidList"/>
    <dgm:cxn modelId="{9AF499BD-09F2-4A6D-A722-BD4223BF5D5B}" type="presParOf" srcId="{31438979-438E-43E2-9813-F4826B9A53A1}" destId="{FF81A2C5-062E-4C1D-80D8-6EEA5BA84B2C}" srcOrd="3" destOrd="0" presId="urn:microsoft.com/office/officeart/2018/2/layout/IconVerticalSolidList"/>
    <dgm:cxn modelId="{851E5443-9A9C-4779-913D-29493309C408}" type="presParOf" srcId="{31438979-438E-43E2-9813-F4826B9A53A1}" destId="{E9DE6316-B25E-41CB-8274-1E9BD8CEA3DF}" srcOrd="4" destOrd="0" presId="urn:microsoft.com/office/officeart/2018/2/layout/IconVerticalSolidList"/>
    <dgm:cxn modelId="{3FA80AA4-2FB6-4937-A6CC-5810F8DFA1DE}" type="presParOf" srcId="{E9DE6316-B25E-41CB-8274-1E9BD8CEA3DF}" destId="{937A3140-55A8-4B30-ADDD-727E6E426B0B}" srcOrd="0" destOrd="0" presId="urn:microsoft.com/office/officeart/2018/2/layout/IconVerticalSolidList"/>
    <dgm:cxn modelId="{B8801C90-F4F5-48AA-88C6-6F0BBB6715C1}" type="presParOf" srcId="{E9DE6316-B25E-41CB-8274-1E9BD8CEA3DF}" destId="{42A92CE5-854A-4F9F-8B3C-E02914C5E1F9}" srcOrd="1" destOrd="0" presId="urn:microsoft.com/office/officeart/2018/2/layout/IconVerticalSolidList"/>
    <dgm:cxn modelId="{AEC22527-B059-48FF-B23A-3E7CB6E5A9B1}" type="presParOf" srcId="{E9DE6316-B25E-41CB-8274-1E9BD8CEA3DF}" destId="{3FDE176E-A030-4838-8C8C-B3205DD94548}" srcOrd="2" destOrd="0" presId="urn:microsoft.com/office/officeart/2018/2/layout/IconVerticalSolidList"/>
    <dgm:cxn modelId="{EBDDEDF1-19DE-44A7-A93F-85216F812AB3}" type="presParOf" srcId="{E9DE6316-B25E-41CB-8274-1E9BD8CEA3DF}" destId="{D42007FB-1102-474D-9EF5-1EE2BE279B50}" srcOrd="3" destOrd="0" presId="urn:microsoft.com/office/officeart/2018/2/layout/IconVerticalSolidList"/>
    <dgm:cxn modelId="{79B23333-F52B-4999-9987-673A6D4B44D3}" type="presParOf" srcId="{E9DE6316-B25E-41CB-8274-1E9BD8CEA3DF}" destId="{5711BB14-E717-487F-9A8F-ED4428173222}" srcOrd="4" destOrd="0" presId="urn:microsoft.com/office/officeart/2018/2/layout/IconVerticalSolidList"/>
    <dgm:cxn modelId="{3A66DB0B-D9EA-419B-B24B-9979FEFD8161}" type="presParOf" srcId="{31438979-438E-43E2-9813-F4826B9A53A1}" destId="{2FCBDFC7-3EFF-4110-904D-EF266A3BD9D4}" srcOrd="5" destOrd="0" presId="urn:microsoft.com/office/officeart/2018/2/layout/IconVerticalSolidList"/>
    <dgm:cxn modelId="{CCA0EBA2-FBFB-4E3F-AEB7-A6B913AB0815}" type="presParOf" srcId="{31438979-438E-43E2-9813-F4826B9A53A1}" destId="{E9E09594-9C06-44D8-9E2B-A8B8A891B064}" srcOrd="6" destOrd="0" presId="urn:microsoft.com/office/officeart/2018/2/layout/IconVerticalSolidList"/>
    <dgm:cxn modelId="{998688E5-8AFF-4313-B7F4-B0808C1F1C9E}" type="presParOf" srcId="{E9E09594-9C06-44D8-9E2B-A8B8A891B064}" destId="{CBC61AA3-081D-4649-A762-CC211021124E}" srcOrd="0" destOrd="0" presId="urn:microsoft.com/office/officeart/2018/2/layout/IconVerticalSolidList"/>
    <dgm:cxn modelId="{B834FC98-5EEE-4243-99C3-283984ED0CD0}" type="presParOf" srcId="{E9E09594-9C06-44D8-9E2B-A8B8A891B064}" destId="{761E7D58-C4CF-486E-952F-1E60F99ADE7D}" srcOrd="1" destOrd="0" presId="urn:microsoft.com/office/officeart/2018/2/layout/IconVerticalSolidList"/>
    <dgm:cxn modelId="{DB208E75-65E5-4A12-83C4-013084E08F7A}" type="presParOf" srcId="{E9E09594-9C06-44D8-9E2B-A8B8A891B064}" destId="{0C9B9F2C-F57C-4A2D-9C13-AE64809F13BA}" srcOrd="2" destOrd="0" presId="urn:microsoft.com/office/officeart/2018/2/layout/IconVerticalSolidList"/>
    <dgm:cxn modelId="{B1BD3040-0661-49EA-8047-9A0D18133226}" type="presParOf" srcId="{E9E09594-9C06-44D8-9E2B-A8B8A891B064}" destId="{1ED87A23-63C1-4CC9-A333-A541A000097F}" srcOrd="3" destOrd="0" presId="urn:microsoft.com/office/officeart/2018/2/layout/IconVerticalSolidList"/>
    <dgm:cxn modelId="{A5322870-B8D8-467A-9E35-87B4F99A1A80}" type="presParOf" srcId="{E9E09594-9C06-44D8-9E2B-A8B8A891B064}" destId="{F3903E4D-E3FE-4379-88DA-28305AE151FF}" srcOrd="4" destOrd="0" presId="urn:microsoft.com/office/officeart/2018/2/layout/IconVerticalSolidList"/>
    <dgm:cxn modelId="{EC8F0F4A-61A2-4460-92A4-4CE57533E905}" type="presParOf" srcId="{31438979-438E-43E2-9813-F4826B9A53A1}" destId="{F055618D-19B0-4A90-BE55-9287B5FA50AD}" srcOrd="7" destOrd="0" presId="urn:microsoft.com/office/officeart/2018/2/layout/IconVerticalSolidList"/>
    <dgm:cxn modelId="{8C867631-7730-479A-8587-2853AF1B1C38}" type="presParOf" srcId="{31438979-438E-43E2-9813-F4826B9A53A1}" destId="{DF286B9B-4CF1-46A0-A238-E94A5222D7E6}" srcOrd="8" destOrd="0" presId="urn:microsoft.com/office/officeart/2018/2/layout/IconVerticalSolidList"/>
    <dgm:cxn modelId="{75DF14EF-4995-4984-B8F7-32156F449F23}" type="presParOf" srcId="{DF286B9B-4CF1-46A0-A238-E94A5222D7E6}" destId="{10675DDD-FBA4-49E7-A313-F788155F02B7}" srcOrd="0" destOrd="0" presId="urn:microsoft.com/office/officeart/2018/2/layout/IconVerticalSolidList"/>
    <dgm:cxn modelId="{C503BBD3-D055-46AB-AC6F-B3D34F01B433}" type="presParOf" srcId="{DF286B9B-4CF1-46A0-A238-E94A5222D7E6}" destId="{E788210E-FBDC-4C7F-8CC6-D3F40F1E5F31}" srcOrd="1" destOrd="0" presId="urn:microsoft.com/office/officeart/2018/2/layout/IconVerticalSolidList"/>
    <dgm:cxn modelId="{8DF50929-D905-4DB8-A867-11725E60AE01}" type="presParOf" srcId="{DF286B9B-4CF1-46A0-A238-E94A5222D7E6}" destId="{B351DF67-861E-416A-9FA3-6CF7C1E634F6}" srcOrd="2" destOrd="0" presId="urn:microsoft.com/office/officeart/2018/2/layout/IconVerticalSolidList"/>
    <dgm:cxn modelId="{9C85BCF5-2C0D-4F28-B98A-09AC73C4998F}" type="presParOf" srcId="{DF286B9B-4CF1-46A0-A238-E94A5222D7E6}" destId="{AC82A2CA-4043-4704-BDDA-78D9510FB0B2}" srcOrd="3" destOrd="0" presId="urn:microsoft.com/office/officeart/2018/2/layout/IconVerticalSolidList"/>
    <dgm:cxn modelId="{E6D5D9E3-895F-43EB-814D-6EEE6FAA3C33}" type="presParOf" srcId="{DF286B9B-4CF1-46A0-A238-E94A5222D7E6}" destId="{0554EB4B-F292-4AAF-8F8C-1072578CEE06}" srcOrd="4" destOrd="0" presId="urn:microsoft.com/office/officeart/2018/2/layout/IconVerticalSolidList"/>
    <dgm:cxn modelId="{09DF4419-5D82-4941-B8F3-7010D4D7A6D6}" type="presParOf" srcId="{31438979-438E-43E2-9813-F4826B9A53A1}" destId="{69B92D9D-172A-4A22-AF1B-D85B82DEA3F9}" srcOrd="9" destOrd="0" presId="urn:microsoft.com/office/officeart/2018/2/layout/IconVerticalSolidList"/>
    <dgm:cxn modelId="{B27ADAB2-1889-4E78-B608-C7D1AAAE7F5B}" type="presParOf" srcId="{31438979-438E-43E2-9813-F4826B9A53A1}" destId="{20467AB7-FDB5-4053-A907-0D3FBE352CB0}" srcOrd="10" destOrd="0" presId="urn:microsoft.com/office/officeart/2018/2/layout/IconVerticalSolidList"/>
    <dgm:cxn modelId="{9D29304E-9B9F-4941-84F1-E68405D665F2}" type="presParOf" srcId="{20467AB7-FDB5-4053-A907-0D3FBE352CB0}" destId="{DCEC82D0-FEB9-48C4-9959-3594CD9135B8}" srcOrd="0" destOrd="0" presId="urn:microsoft.com/office/officeart/2018/2/layout/IconVerticalSolidList"/>
    <dgm:cxn modelId="{159E5351-E4B5-414D-BC26-A366896ADD2D}" type="presParOf" srcId="{20467AB7-FDB5-4053-A907-0D3FBE352CB0}" destId="{D5658916-5723-480B-9312-D99B2952E30F}" srcOrd="1" destOrd="0" presId="urn:microsoft.com/office/officeart/2018/2/layout/IconVerticalSolidList"/>
    <dgm:cxn modelId="{6528AF10-554A-46AA-99E4-5C2ED0BB473C}" type="presParOf" srcId="{20467AB7-FDB5-4053-A907-0D3FBE352CB0}" destId="{BEB8BB5D-56E2-43A4-9C47-12D042DED2AE}" srcOrd="2" destOrd="0" presId="urn:microsoft.com/office/officeart/2018/2/layout/IconVerticalSolidList"/>
    <dgm:cxn modelId="{CCFB45FF-F43A-492F-B4E1-38B99A0EFF6C}" type="presParOf" srcId="{20467AB7-FDB5-4053-A907-0D3FBE352CB0}" destId="{766CA3CF-0355-4A33-BD03-46E34777C35A}" srcOrd="3" destOrd="0" presId="urn:microsoft.com/office/officeart/2018/2/layout/IconVerticalSolidList"/>
    <dgm:cxn modelId="{D694EBAC-BACD-4241-ADB5-3BC6946BFB67}" type="presParOf" srcId="{20467AB7-FDB5-4053-A907-0D3FBE352CB0}" destId="{C8F2FC79-E828-4D5B-BCE1-DD3734AEA6E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FE81A-4E07-427B-BD49-A34F3795695A}">
      <dsp:nvSpPr>
        <dsp:cNvPr id="0" name=""/>
        <dsp:cNvSpPr/>
      </dsp:nvSpPr>
      <dsp:spPr>
        <a:xfrm rot="5400000">
          <a:off x="4804082" y="-2069979"/>
          <a:ext cx="488992" cy="4751603"/>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Build rapport and assess client needs effectively.</a:t>
          </a:r>
        </a:p>
      </dsp:txBody>
      <dsp:txXfrm rot="-5400000">
        <a:off x="2672777" y="85197"/>
        <a:ext cx="4727732" cy="441250"/>
      </dsp:txXfrm>
    </dsp:sp>
    <dsp:sp modelId="{ADEEE921-6994-4E8A-A24E-36D2B202D9DD}">
      <dsp:nvSpPr>
        <dsp:cNvPr id="0" name=""/>
        <dsp:cNvSpPr/>
      </dsp:nvSpPr>
      <dsp:spPr>
        <a:xfrm>
          <a:off x="0" y="202"/>
          <a:ext cx="2672777" cy="6112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Build</a:t>
          </a:r>
        </a:p>
      </dsp:txBody>
      <dsp:txXfrm>
        <a:off x="29838" y="30040"/>
        <a:ext cx="2613101" cy="551564"/>
      </dsp:txXfrm>
    </dsp:sp>
    <dsp:sp modelId="{5BE1EF9B-932C-4905-9D67-70953E78B08A}">
      <dsp:nvSpPr>
        <dsp:cNvPr id="0" name=""/>
        <dsp:cNvSpPr/>
      </dsp:nvSpPr>
      <dsp:spPr>
        <a:xfrm rot="5400000">
          <a:off x="4804082" y="-1428176"/>
          <a:ext cx="488992" cy="4751603"/>
        </a:xfrm>
        <a:prstGeom prst="round2SameRect">
          <a:avLst/>
        </a:prstGeom>
        <a:solidFill>
          <a:schemeClr val="accent5">
            <a:tint val="40000"/>
            <a:alpha val="90000"/>
            <a:hueOff val="-1706381"/>
            <a:satOff val="381"/>
            <a:lumOff val="57"/>
            <a:alphaOff val="0"/>
          </a:schemeClr>
        </a:solidFill>
        <a:ln w="12700" cap="flat" cmpd="sng" algn="ctr">
          <a:solidFill>
            <a:schemeClr val="accent5">
              <a:tint val="40000"/>
              <a:alpha val="90000"/>
              <a:hueOff val="-1706381"/>
              <a:satOff val="381"/>
              <a:lumOff val="5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Understand Housing First principles and their application.</a:t>
          </a:r>
        </a:p>
      </dsp:txBody>
      <dsp:txXfrm rot="-5400000">
        <a:off x="2672777" y="727000"/>
        <a:ext cx="4727732" cy="441250"/>
      </dsp:txXfrm>
    </dsp:sp>
    <dsp:sp modelId="{79484D98-B52C-44F8-8208-03A88B78C5DF}">
      <dsp:nvSpPr>
        <dsp:cNvPr id="0" name=""/>
        <dsp:cNvSpPr/>
      </dsp:nvSpPr>
      <dsp:spPr>
        <a:xfrm>
          <a:off x="0" y="642005"/>
          <a:ext cx="2672777" cy="611240"/>
        </a:xfrm>
        <a:prstGeom prst="roundRect">
          <a:avLst/>
        </a:prstGeom>
        <a:gradFill rotWithShape="0">
          <a:gsLst>
            <a:gs pos="0">
              <a:schemeClr val="accent5">
                <a:hueOff val="-1736021"/>
                <a:satOff val="-118"/>
                <a:lumOff val="280"/>
                <a:alphaOff val="0"/>
                <a:satMod val="103000"/>
                <a:lumMod val="102000"/>
                <a:tint val="94000"/>
              </a:schemeClr>
            </a:gs>
            <a:gs pos="50000">
              <a:schemeClr val="accent5">
                <a:hueOff val="-1736021"/>
                <a:satOff val="-118"/>
                <a:lumOff val="280"/>
                <a:alphaOff val="0"/>
                <a:satMod val="110000"/>
                <a:lumMod val="100000"/>
                <a:shade val="100000"/>
              </a:schemeClr>
            </a:gs>
            <a:gs pos="100000">
              <a:schemeClr val="accent5">
                <a:hueOff val="-1736021"/>
                <a:satOff val="-118"/>
                <a:lumOff val="28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Understand</a:t>
          </a:r>
        </a:p>
      </dsp:txBody>
      <dsp:txXfrm>
        <a:off x="29838" y="671843"/>
        <a:ext cx="2613101" cy="551564"/>
      </dsp:txXfrm>
    </dsp:sp>
    <dsp:sp modelId="{61ED7774-EBF4-45E7-A561-B7DC81F50A79}">
      <dsp:nvSpPr>
        <dsp:cNvPr id="0" name=""/>
        <dsp:cNvSpPr/>
      </dsp:nvSpPr>
      <dsp:spPr>
        <a:xfrm rot="5400000">
          <a:off x="4804082" y="-786374"/>
          <a:ext cx="488992" cy="4751603"/>
        </a:xfrm>
        <a:prstGeom prst="round2SameRect">
          <a:avLst/>
        </a:prstGeom>
        <a:solidFill>
          <a:schemeClr val="accent5">
            <a:tint val="40000"/>
            <a:alpha val="90000"/>
            <a:hueOff val="-3412762"/>
            <a:satOff val="762"/>
            <a:lumOff val="115"/>
            <a:alphaOff val="0"/>
          </a:schemeClr>
        </a:solidFill>
        <a:ln w="12700" cap="flat" cmpd="sng" algn="ctr">
          <a:solidFill>
            <a:schemeClr val="accent5">
              <a:tint val="40000"/>
              <a:alpha val="90000"/>
              <a:hueOff val="-3412762"/>
              <a:satOff val="762"/>
              <a:lumOff val="1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Develop tailored housing plans based on client preferences.</a:t>
          </a:r>
        </a:p>
      </dsp:txBody>
      <dsp:txXfrm rot="-5400000">
        <a:off x="2672777" y="1368802"/>
        <a:ext cx="4727732" cy="441250"/>
      </dsp:txXfrm>
    </dsp:sp>
    <dsp:sp modelId="{B41E3096-56CF-4B6E-9C30-95F741873866}">
      <dsp:nvSpPr>
        <dsp:cNvPr id="0" name=""/>
        <dsp:cNvSpPr/>
      </dsp:nvSpPr>
      <dsp:spPr>
        <a:xfrm>
          <a:off x="0" y="1283807"/>
          <a:ext cx="2672777" cy="611240"/>
        </a:xfrm>
        <a:prstGeom prst="roundRect">
          <a:avLst/>
        </a:prstGeom>
        <a:gradFill rotWithShape="0">
          <a:gsLst>
            <a:gs pos="0">
              <a:schemeClr val="accent5">
                <a:hueOff val="-3472043"/>
                <a:satOff val="-236"/>
                <a:lumOff val="560"/>
                <a:alphaOff val="0"/>
                <a:satMod val="103000"/>
                <a:lumMod val="102000"/>
                <a:tint val="94000"/>
              </a:schemeClr>
            </a:gs>
            <a:gs pos="50000">
              <a:schemeClr val="accent5">
                <a:hueOff val="-3472043"/>
                <a:satOff val="-236"/>
                <a:lumOff val="560"/>
                <a:alphaOff val="0"/>
                <a:satMod val="110000"/>
                <a:lumMod val="100000"/>
                <a:shade val="100000"/>
              </a:schemeClr>
            </a:gs>
            <a:gs pos="100000">
              <a:schemeClr val="accent5">
                <a:hueOff val="-3472043"/>
                <a:satOff val="-236"/>
                <a:lumOff val="56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Develop</a:t>
          </a:r>
        </a:p>
      </dsp:txBody>
      <dsp:txXfrm>
        <a:off x="29838" y="1313645"/>
        <a:ext cx="2613101" cy="551564"/>
      </dsp:txXfrm>
    </dsp:sp>
    <dsp:sp modelId="{05CF6C48-B1CB-47D2-A293-35893A4DAF2B}">
      <dsp:nvSpPr>
        <dsp:cNvPr id="0" name=""/>
        <dsp:cNvSpPr/>
      </dsp:nvSpPr>
      <dsp:spPr>
        <a:xfrm rot="5400000">
          <a:off x="4804082" y="-144571"/>
          <a:ext cx="488992" cy="4751603"/>
        </a:xfrm>
        <a:prstGeom prst="round2SameRect">
          <a:avLst/>
        </a:prstGeom>
        <a:solidFill>
          <a:schemeClr val="accent5">
            <a:tint val="40000"/>
            <a:alpha val="90000"/>
            <a:hueOff val="-5119142"/>
            <a:satOff val="1143"/>
            <a:lumOff val="172"/>
            <a:alphaOff val="0"/>
          </a:schemeClr>
        </a:solidFill>
        <a:ln w="12700" cap="flat" cmpd="sng" algn="ctr">
          <a:solidFill>
            <a:schemeClr val="accent5">
              <a:tint val="40000"/>
              <a:alpha val="90000"/>
              <a:hueOff val="-5119142"/>
              <a:satOff val="1143"/>
              <a:lumOff val="17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Connect clients to housing resources and supportive services.</a:t>
          </a:r>
        </a:p>
      </dsp:txBody>
      <dsp:txXfrm rot="-5400000">
        <a:off x="2672777" y="2010605"/>
        <a:ext cx="4727732" cy="441250"/>
      </dsp:txXfrm>
    </dsp:sp>
    <dsp:sp modelId="{21004A9C-3150-4085-9864-09ACDCD54347}">
      <dsp:nvSpPr>
        <dsp:cNvPr id="0" name=""/>
        <dsp:cNvSpPr/>
      </dsp:nvSpPr>
      <dsp:spPr>
        <a:xfrm>
          <a:off x="0" y="1925610"/>
          <a:ext cx="2672777" cy="611240"/>
        </a:xfrm>
        <a:prstGeom prst="roundRect">
          <a:avLst/>
        </a:prstGeom>
        <a:gradFill rotWithShape="0">
          <a:gsLst>
            <a:gs pos="0">
              <a:schemeClr val="accent5">
                <a:hueOff val="-5208064"/>
                <a:satOff val="-354"/>
                <a:lumOff val="840"/>
                <a:alphaOff val="0"/>
                <a:satMod val="103000"/>
                <a:lumMod val="102000"/>
                <a:tint val="94000"/>
              </a:schemeClr>
            </a:gs>
            <a:gs pos="50000">
              <a:schemeClr val="accent5">
                <a:hueOff val="-5208064"/>
                <a:satOff val="-354"/>
                <a:lumOff val="840"/>
                <a:alphaOff val="0"/>
                <a:satMod val="110000"/>
                <a:lumMod val="100000"/>
                <a:shade val="100000"/>
              </a:schemeClr>
            </a:gs>
            <a:gs pos="100000">
              <a:schemeClr val="accent5">
                <a:hueOff val="-5208064"/>
                <a:satOff val="-354"/>
                <a:lumOff val="8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Connect</a:t>
          </a:r>
        </a:p>
      </dsp:txBody>
      <dsp:txXfrm>
        <a:off x="29838" y="1955448"/>
        <a:ext cx="2613101" cy="551564"/>
      </dsp:txXfrm>
    </dsp:sp>
    <dsp:sp modelId="{F4AA4D52-6EC3-441F-8937-2CA54B8F1F12}">
      <dsp:nvSpPr>
        <dsp:cNvPr id="0" name=""/>
        <dsp:cNvSpPr/>
      </dsp:nvSpPr>
      <dsp:spPr>
        <a:xfrm rot="5400000">
          <a:off x="4804082" y="497230"/>
          <a:ext cx="488992" cy="4751603"/>
        </a:xfrm>
        <a:prstGeom prst="round2SameRect">
          <a:avLst/>
        </a:prstGeom>
        <a:solidFill>
          <a:schemeClr val="accent5">
            <a:tint val="40000"/>
            <a:alpha val="90000"/>
            <a:hueOff val="-6825524"/>
            <a:satOff val="1524"/>
            <a:lumOff val="229"/>
            <a:alphaOff val="0"/>
          </a:schemeClr>
        </a:solidFill>
        <a:ln w="12700" cap="flat" cmpd="sng" algn="ctr">
          <a:solidFill>
            <a:schemeClr val="accent5">
              <a:tint val="40000"/>
              <a:alpha val="90000"/>
              <a:hueOff val="-6825524"/>
              <a:satOff val="1524"/>
              <a:lumOff val="22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Employ crisis intervention strategies to support clients.</a:t>
          </a:r>
        </a:p>
      </dsp:txBody>
      <dsp:txXfrm rot="-5400000">
        <a:off x="2672777" y="2652407"/>
        <a:ext cx="4727732" cy="441250"/>
      </dsp:txXfrm>
    </dsp:sp>
    <dsp:sp modelId="{497C8549-F7D4-49F8-A44B-A2CCCCF4837C}">
      <dsp:nvSpPr>
        <dsp:cNvPr id="0" name=""/>
        <dsp:cNvSpPr/>
      </dsp:nvSpPr>
      <dsp:spPr>
        <a:xfrm>
          <a:off x="0" y="2567412"/>
          <a:ext cx="2672777" cy="611240"/>
        </a:xfrm>
        <a:prstGeom prst="roundRect">
          <a:avLst/>
        </a:prstGeom>
        <a:gradFill rotWithShape="0">
          <a:gsLst>
            <a:gs pos="0">
              <a:schemeClr val="accent5">
                <a:hueOff val="-6944086"/>
                <a:satOff val="-472"/>
                <a:lumOff val="1121"/>
                <a:alphaOff val="0"/>
                <a:satMod val="103000"/>
                <a:lumMod val="102000"/>
                <a:tint val="94000"/>
              </a:schemeClr>
            </a:gs>
            <a:gs pos="50000">
              <a:schemeClr val="accent5">
                <a:hueOff val="-6944086"/>
                <a:satOff val="-472"/>
                <a:lumOff val="1121"/>
                <a:alphaOff val="0"/>
                <a:satMod val="110000"/>
                <a:lumMod val="100000"/>
                <a:shade val="100000"/>
              </a:schemeClr>
            </a:gs>
            <a:gs pos="100000">
              <a:schemeClr val="accent5">
                <a:hueOff val="-6944086"/>
                <a:satOff val="-472"/>
                <a:lumOff val="112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Employ</a:t>
          </a:r>
        </a:p>
      </dsp:txBody>
      <dsp:txXfrm>
        <a:off x="29838" y="2597250"/>
        <a:ext cx="2613101" cy="551564"/>
      </dsp:txXfrm>
    </dsp:sp>
    <dsp:sp modelId="{E2D78E87-919F-4051-9DDE-68AA0F9EEB78}">
      <dsp:nvSpPr>
        <dsp:cNvPr id="0" name=""/>
        <dsp:cNvSpPr/>
      </dsp:nvSpPr>
      <dsp:spPr>
        <a:xfrm rot="5400000">
          <a:off x="4804082" y="1139033"/>
          <a:ext cx="488992" cy="4751603"/>
        </a:xfrm>
        <a:prstGeom prst="round2SameRect">
          <a:avLst/>
        </a:prstGeom>
        <a:solidFill>
          <a:schemeClr val="accent5">
            <a:tint val="40000"/>
            <a:alpha val="90000"/>
            <a:hueOff val="-8531905"/>
            <a:satOff val="1905"/>
            <a:lumOff val="286"/>
            <a:alphaOff val="0"/>
          </a:schemeClr>
        </a:solidFill>
        <a:ln w="12700" cap="flat" cmpd="sng" algn="ctr">
          <a:solidFill>
            <a:schemeClr val="accent5">
              <a:tint val="40000"/>
              <a:alpha val="90000"/>
              <a:hueOff val="-8531905"/>
              <a:satOff val="1905"/>
              <a:lumOff val="28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Foster collaboration with local agencies and service providers.</a:t>
          </a:r>
        </a:p>
      </dsp:txBody>
      <dsp:txXfrm rot="-5400000">
        <a:off x="2672777" y="3294210"/>
        <a:ext cx="4727732" cy="441250"/>
      </dsp:txXfrm>
    </dsp:sp>
    <dsp:sp modelId="{962279B8-4C51-4DBE-8BA0-F4AFE46E5B06}">
      <dsp:nvSpPr>
        <dsp:cNvPr id="0" name=""/>
        <dsp:cNvSpPr/>
      </dsp:nvSpPr>
      <dsp:spPr>
        <a:xfrm>
          <a:off x="0" y="3209215"/>
          <a:ext cx="2672777" cy="611240"/>
        </a:xfrm>
        <a:prstGeom prst="roundRect">
          <a:avLst/>
        </a:prstGeom>
        <a:gradFill rotWithShape="0">
          <a:gsLst>
            <a:gs pos="0">
              <a:schemeClr val="accent5">
                <a:hueOff val="-8680107"/>
                <a:satOff val="-590"/>
                <a:lumOff val="1401"/>
                <a:alphaOff val="0"/>
                <a:satMod val="103000"/>
                <a:lumMod val="102000"/>
                <a:tint val="94000"/>
              </a:schemeClr>
            </a:gs>
            <a:gs pos="50000">
              <a:schemeClr val="accent5">
                <a:hueOff val="-8680107"/>
                <a:satOff val="-590"/>
                <a:lumOff val="1401"/>
                <a:alphaOff val="0"/>
                <a:satMod val="110000"/>
                <a:lumMod val="100000"/>
                <a:shade val="100000"/>
              </a:schemeClr>
            </a:gs>
            <a:gs pos="100000">
              <a:schemeClr val="accent5">
                <a:hueOff val="-8680107"/>
                <a:satOff val="-590"/>
                <a:lumOff val="140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Foster</a:t>
          </a:r>
        </a:p>
      </dsp:txBody>
      <dsp:txXfrm>
        <a:off x="29838" y="3239053"/>
        <a:ext cx="2613101" cy="551564"/>
      </dsp:txXfrm>
    </dsp:sp>
    <dsp:sp modelId="{1A5A524F-F170-41AD-8151-E6312E00350F}">
      <dsp:nvSpPr>
        <dsp:cNvPr id="0" name=""/>
        <dsp:cNvSpPr/>
      </dsp:nvSpPr>
      <dsp:spPr>
        <a:xfrm rot="5400000">
          <a:off x="4804082" y="1780835"/>
          <a:ext cx="488992" cy="4751603"/>
        </a:xfrm>
        <a:prstGeom prst="round2SameRect">
          <a:avLst/>
        </a:prstGeom>
        <a:solidFill>
          <a:schemeClr val="accent5">
            <a:tint val="40000"/>
            <a:alpha val="90000"/>
            <a:hueOff val="-10238285"/>
            <a:satOff val="2286"/>
            <a:lumOff val="344"/>
            <a:alphaOff val="0"/>
          </a:schemeClr>
        </a:solidFill>
        <a:ln w="12700" cap="flat" cmpd="sng" algn="ctr">
          <a:solidFill>
            <a:schemeClr val="accent5">
              <a:tint val="40000"/>
              <a:alpha val="90000"/>
              <a:hueOff val="-10238285"/>
              <a:satOff val="2286"/>
              <a:lumOff val="34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Measure and evaluate outcomes of case management efforts.</a:t>
          </a:r>
        </a:p>
      </dsp:txBody>
      <dsp:txXfrm rot="-5400000">
        <a:off x="2672777" y="3936012"/>
        <a:ext cx="4727732" cy="441250"/>
      </dsp:txXfrm>
    </dsp:sp>
    <dsp:sp modelId="{88958F6D-E1BA-46D6-B5DF-AC815A7D88BF}">
      <dsp:nvSpPr>
        <dsp:cNvPr id="0" name=""/>
        <dsp:cNvSpPr/>
      </dsp:nvSpPr>
      <dsp:spPr>
        <a:xfrm>
          <a:off x="0" y="3851017"/>
          <a:ext cx="2672777" cy="611240"/>
        </a:xfrm>
        <a:prstGeom prst="roundRect">
          <a:avLst/>
        </a:prstGeom>
        <a:gradFill rotWithShape="0">
          <a:gsLst>
            <a:gs pos="0">
              <a:schemeClr val="accent5">
                <a:hueOff val="-10416129"/>
                <a:satOff val="-708"/>
                <a:lumOff val="1681"/>
                <a:alphaOff val="0"/>
                <a:satMod val="103000"/>
                <a:lumMod val="102000"/>
                <a:tint val="94000"/>
              </a:schemeClr>
            </a:gs>
            <a:gs pos="50000">
              <a:schemeClr val="accent5">
                <a:hueOff val="-10416129"/>
                <a:satOff val="-708"/>
                <a:lumOff val="1681"/>
                <a:alphaOff val="0"/>
                <a:satMod val="110000"/>
                <a:lumMod val="100000"/>
                <a:shade val="100000"/>
              </a:schemeClr>
            </a:gs>
            <a:gs pos="100000">
              <a:schemeClr val="accent5">
                <a:hueOff val="-10416129"/>
                <a:satOff val="-708"/>
                <a:lumOff val="16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Measure and Evaluate</a:t>
          </a:r>
        </a:p>
      </dsp:txBody>
      <dsp:txXfrm>
        <a:off x="29838" y="3880855"/>
        <a:ext cx="2613101" cy="551564"/>
      </dsp:txXfrm>
    </dsp:sp>
    <dsp:sp modelId="{1358ED5C-DD91-43ED-917E-93496C6335EB}">
      <dsp:nvSpPr>
        <dsp:cNvPr id="0" name=""/>
        <dsp:cNvSpPr/>
      </dsp:nvSpPr>
      <dsp:spPr>
        <a:xfrm rot="5400000">
          <a:off x="4804082" y="2422638"/>
          <a:ext cx="488992" cy="4751603"/>
        </a:xfrm>
        <a:prstGeom prst="round2SameRect">
          <a:avLst/>
        </a:prstGeom>
        <a:solidFill>
          <a:schemeClr val="accent5">
            <a:tint val="40000"/>
            <a:alpha val="90000"/>
            <a:hueOff val="-11944666"/>
            <a:satOff val="2667"/>
            <a:lumOff val="401"/>
            <a:alphaOff val="0"/>
          </a:schemeClr>
        </a:solidFill>
        <a:ln w="12700" cap="flat" cmpd="sng" algn="ctr">
          <a:solidFill>
            <a:schemeClr val="accent5">
              <a:tint val="40000"/>
              <a:alpha val="90000"/>
              <a:hueOff val="-11944666"/>
              <a:satOff val="2667"/>
              <a:lumOff val="40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Apply cultural competency and ethical practices. </a:t>
          </a:r>
        </a:p>
      </dsp:txBody>
      <dsp:txXfrm rot="-5400000">
        <a:off x="2672777" y="4577815"/>
        <a:ext cx="4727732" cy="441250"/>
      </dsp:txXfrm>
    </dsp:sp>
    <dsp:sp modelId="{488AC414-7188-4437-9B4D-993090FFE619}">
      <dsp:nvSpPr>
        <dsp:cNvPr id="0" name=""/>
        <dsp:cNvSpPr/>
      </dsp:nvSpPr>
      <dsp:spPr>
        <a:xfrm>
          <a:off x="0" y="4492820"/>
          <a:ext cx="2672777" cy="61124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Apply</a:t>
          </a:r>
        </a:p>
      </dsp:txBody>
      <dsp:txXfrm>
        <a:off x="29838" y="4522658"/>
        <a:ext cx="2613101" cy="5515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AD134-DB30-40B4-AD70-2AA9ED6E75DA}">
      <dsp:nvSpPr>
        <dsp:cNvPr id="0" name=""/>
        <dsp:cNvSpPr/>
      </dsp:nvSpPr>
      <dsp:spPr>
        <a:xfrm>
          <a:off x="0" y="241093"/>
          <a:ext cx="11308080" cy="907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7633" tIns="333248" rIns="87763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Crisis is a state of feeling; an internal experience of confusion and anxiety to the degree that formerly successful coping mechanisms fail us, and ineffective decisions and behaviors take their place.</a:t>
          </a:r>
        </a:p>
      </dsp:txBody>
      <dsp:txXfrm>
        <a:off x="0" y="241093"/>
        <a:ext cx="11308080" cy="907200"/>
      </dsp:txXfrm>
    </dsp:sp>
    <dsp:sp modelId="{85E95EB1-BABB-4E96-8BF2-C63FE71BE6D0}">
      <dsp:nvSpPr>
        <dsp:cNvPr id="0" name=""/>
        <dsp:cNvSpPr/>
      </dsp:nvSpPr>
      <dsp:spPr>
        <a:xfrm>
          <a:off x="565404" y="4933"/>
          <a:ext cx="7915656"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193" tIns="0" rIns="299193" bIns="0" numCol="1" spcCol="1270" anchor="ctr" anchorCtr="0">
          <a:noAutofit/>
        </a:bodyPr>
        <a:lstStyle/>
        <a:p>
          <a:pPr marL="0" lvl="0" indent="0" algn="l" defTabSz="711200">
            <a:lnSpc>
              <a:spcPct val="90000"/>
            </a:lnSpc>
            <a:spcBef>
              <a:spcPct val="0"/>
            </a:spcBef>
            <a:spcAft>
              <a:spcPct val="35000"/>
            </a:spcAft>
            <a:buNone/>
          </a:pPr>
          <a:r>
            <a:rPr lang="en-US" sz="1600" b="1" kern="1200"/>
            <a:t>What is a crisis? </a:t>
          </a:r>
          <a:endParaRPr lang="en-US" sz="1600" kern="1200"/>
        </a:p>
      </dsp:txBody>
      <dsp:txXfrm>
        <a:off x="588461" y="27990"/>
        <a:ext cx="7869542" cy="426206"/>
      </dsp:txXfrm>
    </dsp:sp>
    <dsp:sp modelId="{D8922755-E70E-4034-8446-9FC0D12BE512}">
      <dsp:nvSpPr>
        <dsp:cNvPr id="0" name=""/>
        <dsp:cNvSpPr/>
      </dsp:nvSpPr>
      <dsp:spPr>
        <a:xfrm>
          <a:off x="0" y="1470853"/>
          <a:ext cx="11308080" cy="3326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7633" tIns="333248" rIns="87763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The Crisis Prevention Institute (CPI) reports to have 10 de-escalation tips:</a:t>
          </a:r>
        </a:p>
        <a:p>
          <a:pPr marL="342900" lvl="2" indent="-171450" algn="l" defTabSz="711200">
            <a:lnSpc>
              <a:spcPct val="90000"/>
            </a:lnSpc>
            <a:spcBef>
              <a:spcPct val="0"/>
            </a:spcBef>
            <a:spcAft>
              <a:spcPct val="15000"/>
            </a:spcAft>
            <a:buChar char="•"/>
          </a:pPr>
          <a:r>
            <a:rPr lang="en-US" sz="1600" kern="1200"/>
            <a:t>1. Be empathetic and non-judgmental </a:t>
          </a:r>
        </a:p>
        <a:p>
          <a:pPr marL="342900" lvl="2" indent="-171450" algn="l" defTabSz="711200">
            <a:lnSpc>
              <a:spcPct val="90000"/>
            </a:lnSpc>
            <a:spcBef>
              <a:spcPct val="0"/>
            </a:spcBef>
            <a:spcAft>
              <a:spcPct val="15000"/>
            </a:spcAft>
            <a:buChar char="•"/>
          </a:pPr>
          <a:r>
            <a:rPr lang="en-US" sz="1600" kern="1200"/>
            <a:t>2. Respect Personal Space </a:t>
          </a:r>
        </a:p>
        <a:p>
          <a:pPr marL="342900" lvl="2" indent="-171450" algn="l" defTabSz="711200">
            <a:lnSpc>
              <a:spcPct val="90000"/>
            </a:lnSpc>
            <a:spcBef>
              <a:spcPct val="0"/>
            </a:spcBef>
            <a:spcAft>
              <a:spcPct val="15000"/>
            </a:spcAft>
            <a:buChar char="•"/>
          </a:pPr>
          <a:r>
            <a:rPr lang="en-US" sz="1600" kern="1200"/>
            <a:t>3. Use Nonthreatening Nonverbals </a:t>
          </a:r>
        </a:p>
        <a:p>
          <a:pPr marL="342900" lvl="2" indent="-171450" algn="l" defTabSz="711200">
            <a:lnSpc>
              <a:spcPct val="90000"/>
            </a:lnSpc>
            <a:spcBef>
              <a:spcPct val="0"/>
            </a:spcBef>
            <a:spcAft>
              <a:spcPct val="15000"/>
            </a:spcAft>
            <a:buChar char="•"/>
          </a:pPr>
          <a:r>
            <a:rPr lang="en-US" sz="1600" kern="1200"/>
            <a:t>4. Keep your emotional brain in check </a:t>
          </a:r>
        </a:p>
        <a:p>
          <a:pPr marL="342900" lvl="2" indent="-171450" algn="l" defTabSz="711200">
            <a:lnSpc>
              <a:spcPct val="90000"/>
            </a:lnSpc>
            <a:spcBef>
              <a:spcPct val="0"/>
            </a:spcBef>
            <a:spcAft>
              <a:spcPct val="15000"/>
            </a:spcAft>
            <a:buChar char="•"/>
          </a:pPr>
          <a:r>
            <a:rPr lang="en-US" sz="1600" kern="1200"/>
            <a:t>5. Focus on feelings </a:t>
          </a:r>
        </a:p>
        <a:p>
          <a:pPr marL="342900" lvl="2" indent="-171450" algn="l" defTabSz="711200">
            <a:lnSpc>
              <a:spcPct val="90000"/>
            </a:lnSpc>
            <a:spcBef>
              <a:spcPct val="0"/>
            </a:spcBef>
            <a:spcAft>
              <a:spcPct val="15000"/>
            </a:spcAft>
            <a:buChar char="•"/>
          </a:pPr>
          <a:r>
            <a:rPr lang="en-US" sz="1600" kern="1200"/>
            <a:t>6. Ignore challenging questions </a:t>
          </a:r>
        </a:p>
        <a:p>
          <a:pPr marL="342900" lvl="2" indent="-171450" algn="l" defTabSz="711200">
            <a:lnSpc>
              <a:spcPct val="90000"/>
            </a:lnSpc>
            <a:spcBef>
              <a:spcPct val="0"/>
            </a:spcBef>
            <a:spcAft>
              <a:spcPct val="15000"/>
            </a:spcAft>
            <a:buChar char="•"/>
          </a:pPr>
          <a:r>
            <a:rPr lang="en-US" sz="1600" kern="1200"/>
            <a:t>7. Set limits </a:t>
          </a:r>
        </a:p>
        <a:p>
          <a:pPr marL="342900" lvl="2" indent="-171450" algn="l" defTabSz="711200">
            <a:lnSpc>
              <a:spcPct val="90000"/>
            </a:lnSpc>
            <a:spcBef>
              <a:spcPct val="0"/>
            </a:spcBef>
            <a:spcAft>
              <a:spcPct val="15000"/>
            </a:spcAft>
            <a:buChar char="•"/>
          </a:pPr>
          <a:r>
            <a:rPr lang="en-US" sz="1600" kern="1200"/>
            <a:t>8. Choose wisely what you insist upon </a:t>
          </a:r>
        </a:p>
        <a:p>
          <a:pPr marL="342900" lvl="2" indent="-171450" algn="l" defTabSz="711200">
            <a:lnSpc>
              <a:spcPct val="90000"/>
            </a:lnSpc>
            <a:spcBef>
              <a:spcPct val="0"/>
            </a:spcBef>
            <a:spcAft>
              <a:spcPct val="15000"/>
            </a:spcAft>
            <a:buChar char="•"/>
          </a:pPr>
          <a:r>
            <a:rPr lang="en-US" sz="1600" kern="1200"/>
            <a:t>9. Allow silence for reflection </a:t>
          </a:r>
        </a:p>
        <a:p>
          <a:pPr marL="342900" lvl="2" indent="-171450" algn="l" defTabSz="711200">
            <a:lnSpc>
              <a:spcPct val="90000"/>
            </a:lnSpc>
            <a:spcBef>
              <a:spcPct val="0"/>
            </a:spcBef>
            <a:spcAft>
              <a:spcPct val="15000"/>
            </a:spcAft>
            <a:buChar char="•"/>
          </a:pPr>
          <a:r>
            <a:rPr lang="en-US" sz="1600" kern="1200"/>
            <a:t>10. Allow time for decisions </a:t>
          </a:r>
        </a:p>
      </dsp:txBody>
      <dsp:txXfrm>
        <a:off x="0" y="1470853"/>
        <a:ext cx="11308080" cy="3326400"/>
      </dsp:txXfrm>
    </dsp:sp>
    <dsp:sp modelId="{B83528F1-C3DB-4251-8974-F07F1BC1549C}">
      <dsp:nvSpPr>
        <dsp:cNvPr id="0" name=""/>
        <dsp:cNvSpPr/>
      </dsp:nvSpPr>
      <dsp:spPr>
        <a:xfrm>
          <a:off x="565404" y="1234693"/>
          <a:ext cx="7915656"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193" tIns="0" rIns="299193" bIns="0" numCol="1" spcCol="1270" anchor="ctr" anchorCtr="0">
          <a:noAutofit/>
        </a:bodyPr>
        <a:lstStyle/>
        <a:p>
          <a:pPr marL="0" lvl="0" indent="0" algn="l" defTabSz="711200">
            <a:lnSpc>
              <a:spcPct val="90000"/>
            </a:lnSpc>
            <a:spcBef>
              <a:spcPct val="0"/>
            </a:spcBef>
            <a:spcAft>
              <a:spcPct val="35000"/>
            </a:spcAft>
            <a:buNone/>
          </a:pPr>
          <a:r>
            <a:rPr lang="en-US" sz="1600" b="1" kern="1200"/>
            <a:t>Techniques for De-Escalating Challenging Situations </a:t>
          </a:r>
          <a:endParaRPr lang="en-US" sz="1600" kern="1200"/>
        </a:p>
      </dsp:txBody>
      <dsp:txXfrm>
        <a:off x="588461" y="1257750"/>
        <a:ext cx="7869542" cy="4262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024CE-8E30-4F68-8307-22084A389C55}">
      <dsp:nvSpPr>
        <dsp:cNvPr id="0" name=""/>
        <dsp:cNvSpPr/>
      </dsp:nvSpPr>
      <dsp:spPr>
        <a:xfrm>
          <a:off x="0" y="148357"/>
          <a:ext cx="8023480" cy="41769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Prepare</a:t>
          </a:r>
          <a:endParaRPr lang="en-US" sz="1700" kern="1200"/>
        </a:p>
      </dsp:txBody>
      <dsp:txXfrm>
        <a:off x="20390" y="168747"/>
        <a:ext cx="7982700" cy="376910"/>
      </dsp:txXfrm>
    </dsp:sp>
    <dsp:sp modelId="{26C52DC5-4321-4353-B0D5-207CA43C09EE}">
      <dsp:nvSpPr>
        <dsp:cNvPr id="0" name=""/>
        <dsp:cNvSpPr/>
      </dsp:nvSpPr>
      <dsp:spPr>
        <a:xfrm>
          <a:off x="0" y="560699"/>
          <a:ext cx="8023480"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74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Participate in trainings </a:t>
          </a:r>
        </a:p>
        <a:p>
          <a:pPr marL="114300" lvl="1" indent="-114300" algn="l" defTabSz="577850">
            <a:lnSpc>
              <a:spcPct val="90000"/>
            </a:lnSpc>
            <a:spcBef>
              <a:spcPct val="0"/>
            </a:spcBef>
            <a:spcAft>
              <a:spcPct val="20000"/>
            </a:spcAft>
            <a:buChar char="•"/>
          </a:pPr>
          <a:r>
            <a:rPr lang="en-US" sz="1300" kern="1200"/>
            <a:t>Reflect </a:t>
          </a:r>
        </a:p>
        <a:p>
          <a:pPr marL="114300" lvl="1" indent="-114300" algn="l" defTabSz="577850">
            <a:lnSpc>
              <a:spcPct val="90000"/>
            </a:lnSpc>
            <a:spcBef>
              <a:spcPct val="0"/>
            </a:spcBef>
            <a:spcAft>
              <a:spcPct val="20000"/>
            </a:spcAft>
            <a:buChar char="•"/>
          </a:pPr>
          <a:r>
            <a:rPr lang="en-US" sz="1300" kern="1200"/>
            <a:t>Create a crisis response plan </a:t>
          </a:r>
        </a:p>
        <a:p>
          <a:pPr marL="114300" lvl="1" indent="-114300" algn="l" defTabSz="577850">
            <a:lnSpc>
              <a:spcPct val="90000"/>
            </a:lnSpc>
            <a:spcBef>
              <a:spcPct val="0"/>
            </a:spcBef>
            <a:spcAft>
              <a:spcPct val="20000"/>
            </a:spcAft>
            <a:buChar char="•"/>
          </a:pPr>
          <a:r>
            <a:rPr lang="en-US" sz="1300" kern="1200"/>
            <a:t>Use your supervisor as a resource</a:t>
          </a:r>
        </a:p>
        <a:p>
          <a:pPr marL="114300" lvl="1" indent="-114300" algn="l" defTabSz="577850">
            <a:lnSpc>
              <a:spcPct val="90000"/>
            </a:lnSpc>
            <a:spcBef>
              <a:spcPct val="0"/>
            </a:spcBef>
            <a:spcAft>
              <a:spcPct val="20000"/>
            </a:spcAft>
            <a:buChar char="•"/>
          </a:pPr>
          <a:r>
            <a:rPr lang="en-US" sz="1300" kern="1200"/>
            <a:t>Think: I know some relevant information that might help. I know my crisis response plan.  </a:t>
          </a:r>
        </a:p>
      </dsp:txBody>
      <dsp:txXfrm>
        <a:off x="0" y="560699"/>
        <a:ext cx="8023480" cy="1126080"/>
      </dsp:txXfrm>
    </dsp:sp>
    <dsp:sp modelId="{92AA69FE-8786-4059-8184-91B42582525A}">
      <dsp:nvSpPr>
        <dsp:cNvPr id="0" name=""/>
        <dsp:cNvSpPr/>
      </dsp:nvSpPr>
      <dsp:spPr>
        <a:xfrm>
          <a:off x="0" y="1686779"/>
          <a:ext cx="8023480" cy="417690"/>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Engage</a:t>
          </a:r>
          <a:endParaRPr lang="en-US" sz="1700" kern="1200"/>
        </a:p>
      </dsp:txBody>
      <dsp:txXfrm>
        <a:off x="20390" y="1707169"/>
        <a:ext cx="7982700" cy="376910"/>
      </dsp:txXfrm>
    </dsp:sp>
    <dsp:sp modelId="{EB43F8F5-96B2-40FE-A3F4-30907294359C}">
      <dsp:nvSpPr>
        <dsp:cNvPr id="0" name=""/>
        <dsp:cNvSpPr/>
      </dsp:nvSpPr>
      <dsp:spPr>
        <a:xfrm>
          <a:off x="0" y="2104469"/>
          <a:ext cx="8023480" cy="133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74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Evaluate for safety </a:t>
          </a:r>
        </a:p>
        <a:p>
          <a:pPr marL="114300" lvl="1" indent="-114300" algn="l" defTabSz="577850">
            <a:lnSpc>
              <a:spcPct val="90000"/>
            </a:lnSpc>
            <a:spcBef>
              <a:spcPct val="0"/>
            </a:spcBef>
            <a:spcAft>
              <a:spcPct val="20000"/>
            </a:spcAft>
            <a:buChar char="•"/>
          </a:pPr>
          <a:r>
            <a:rPr lang="en-US" sz="1300" kern="1200"/>
            <a:t>Provide time and space</a:t>
          </a:r>
        </a:p>
        <a:p>
          <a:pPr marL="114300" lvl="1" indent="-114300" algn="l" defTabSz="577850">
            <a:lnSpc>
              <a:spcPct val="90000"/>
            </a:lnSpc>
            <a:spcBef>
              <a:spcPct val="0"/>
            </a:spcBef>
            <a:spcAft>
              <a:spcPct val="20000"/>
            </a:spcAft>
            <a:buChar char="•"/>
          </a:pPr>
          <a:r>
            <a:rPr lang="en-US" sz="1300" kern="1200"/>
            <a:t>Remain calm </a:t>
          </a:r>
        </a:p>
        <a:p>
          <a:pPr marL="114300" lvl="1" indent="-114300" algn="l" defTabSz="577850">
            <a:lnSpc>
              <a:spcPct val="90000"/>
            </a:lnSpc>
            <a:spcBef>
              <a:spcPct val="0"/>
            </a:spcBef>
            <a:spcAft>
              <a:spcPct val="20000"/>
            </a:spcAft>
            <a:buChar char="•"/>
          </a:pPr>
          <a:r>
            <a:rPr lang="en-US" sz="1300" kern="1200"/>
            <a:t>Avoid arguments and power struggles </a:t>
          </a:r>
        </a:p>
        <a:p>
          <a:pPr marL="114300" lvl="1" indent="-114300" algn="l" defTabSz="577850">
            <a:lnSpc>
              <a:spcPct val="90000"/>
            </a:lnSpc>
            <a:spcBef>
              <a:spcPct val="0"/>
            </a:spcBef>
            <a:spcAft>
              <a:spcPct val="20000"/>
            </a:spcAft>
            <a:buChar char="•"/>
          </a:pPr>
          <a:r>
            <a:rPr lang="en-US" sz="1300" kern="1200"/>
            <a:t>Minimize new information </a:t>
          </a:r>
        </a:p>
        <a:p>
          <a:pPr marL="114300" lvl="1" indent="-114300" algn="l" defTabSz="577850">
            <a:lnSpc>
              <a:spcPct val="90000"/>
            </a:lnSpc>
            <a:spcBef>
              <a:spcPct val="0"/>
            </a:spcBef>
            <a:spcAft>
              <a:spcPct val="20000"/>
            </a:spcAft>
            <a:buChar char="•"/>
          </a:pPr>
          <a:r>
            <a:rPr lang="en-US" sz="1300" kern="1200"/>
            <a:t>Say: “What is your biggest priority right now?”</a:t>
          </a:r>
        </a:p>
      </dsp:txBody>
      <dsp:txXfrm>
        <a:off x="0" y="2104469"/>
        <a:ext cx="8023480" cy="1337219"/>
      </dsp:txXfrm>
    </dsp:sp>
    <dsp:sp modelId="{0928473B-9746-4E02-B977-23EADE49CDC2}">
      <dsp:nvSpPr>
        <dsp:cNvPr id="0" name=""/>
        <dsp:cNvSpPr/>
      </dsp:nvSpPr>
      <dsp:spPr>
        <a:xfrm>
          <a:off x="0" y="3441689"/>
          <a:ext cx="8023480" cy="417690"/>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Listen</a:t>
          </a:r>
          <a:endParaRPr lang="en-US" sz="1700" kern="1200"/>
        </a:p>
      </dsp:txBody>
      <dsp:txXfrm>
        <a:off x="20390" y="3462079"/>
        <a:ext cx="7982700" cy="376910"/>
      </dsp:txXfrm>
    </dsp:sp>
    <dsp:sp modelId="{68024103-8074-48CA-B42F-DA22B0F7D912}">
      <dsp:nvSpPr>
        <dsp:cNvPr id="0" name=""/>
        <dsp:cNvSpPr/>
      </dsp:nvSpPr>
      <dsp:spPr>
        <a:xfrm>
          <a:off x="0" y="3859379"/>
          <a:ext cx="8023480"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74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Provide undivided attention                            -  Do not interrupt </a:t>
          </a:r>
        </a:p>
        <a:p>
          <a:pPr marL="114300" lvl="1" indent="-114300" algn="l" defTabSz="577850">
            <a:lnSpc>
              <a:spcPct val="90000"/>
            </a:lnSpc>
            <a:spcBef>
              <a:spcPct val="0"/>
            </a:spcBef>
            <a:spcAft>
              <a:spcPct val="20000"/>
            </a:spcAft>
            <a:buChar char="•"/>
          </a:pPr>
          <a:r>
            <a:rPr lang="en-US" sz="1300" kern="1200"/>
            <a:t>Delay problem solving 			   -   Paraphrase</a:t>
          </a:r>
        </a:p>
        <a:p>
          <a:pPr marL="114300" lvl="1" indent="-114300" algn="l" defTabSz="577850">
            <a:lnSpc>
              <a:spcPct val="90000"/>
            </a:lnSpc>
            <a:spcBef>
              <a:spcPct val="0"/>
            </a:spcBef>
            <a:spcAft>
              <a:spcPct val="20000"/>
            </a:spcAft>
            <a:buChar char="•"/>
          </a:pPr>
          <a:r>
            <a:rPr lang="en-US" sz="1300" kern="1200"/>
            <a:t>Validate 				   -  Reserve judgement </a:t>
          </a:r>
        </a:p>
        <a:p>
          <a:pPr marL="114300" lvl="1" indent="-114300" algn="l" defTabSz="577850">
            <a:lnSpc>
              <a:spcPct val="90000"/>
            </a:lnSpc>
            <a:spcBef>
              <a:spcPct val="0"/>
            </a:spcBef>
            <a:spcAft>
              <a:spcPct val="20000"/>
            </a:spcAft>
            <a:buChar char="•"/>
          </a:pPr>
          <a:r>
            <a:rPr lang="en-US" sz="1300" kern="1200"/>
            <a:t>Think: Deep Breath. Stay Calm.</a:t>
          </a:r>
        </a:p>
        <a:p>
          <a:pPr marL="114300" lvl="1" indent="-114300" algn="l" defTabSz="577850">
            <a:lnSpc>
              <a:spcPct val="90000"/>
            </a:lnSpc>
            <a:spcBef>
              <a:spcPct val="0"/>
            </a:spcBef>
            <a:spcAft>
              <a:spcPct val="20000"/>
            </a:spcAft>
            <a:buChar char="•"/>
          </a:pPr>
          <a:r>
            <a:rPr lang="en-US" sz="1300" kern="1200"/>
            <a:t>Say: “This sounds like a very hard situation. I’m hearing that you are really frustrated.” </a:t>
          </a:r>
        </a:p>
      </dsp:txBody>
      <dsp:txXfrm>
        <a:off x="0" y="3859379"/>
        <a:ext cx="8023480" cy="1126080"/>
      </dsp:txXfrm>
    </dsp:sp>
    <dsp:sp modelId="{D7E4F114-D8ED-41ED-B2F0-63AC7FF14542}">
      <dsp:nvSpPr>
        <dsp:cNvPr id="0" name=""/>
        <dsp:cNvSpPr/>
      </dsp:nvSpPr>
      <dsp:spPr>
        <a:xfrm>
          <a:off x="0" y="4985458"/>
          <a:ext cx="8023480" cy="41769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Link</a:t>
          </a:r>
          <a:endParaRPr lang="en-US" sz="1700" kern="1200"/>
        </a:p>
      </dsp:txBody>
      <dsp:txXfrm>
        <a:off x="20390" y="5005848"/>
        <a:ext cx="7982700" cy="376910"/>
      </dsp:txXfrm>
    </dsp:sp>
    <dsp:sp modelId="{4B79B331-CD42-48F0-8480-ABBEF2ECC675}">
      <dsp:nvSpPr>
        <dsp:cNvPr id="0" name=""/>
        <dsp:cNvSpPr/>
      </dsp:nvSpPr>
      <dsp:spPr>
        <a:xfrm>
          <a:off x="0" y="5403148"/>
          <a:ext cx="8023480" cy="133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74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Gently but firmly re-establish boundaries </a:t>
          </a:r>
        </a:p>
        <a:p>
          <a:pPr marL="114300" lvl="1" indent="-114300" algn="l" defTabSz="577850">
            <a:lnSpc>
              <a:spcPct val="90000"/>
            </a:lnSpc>
            <a:spcBef>
              <a:spcPct val="0"/>
            </a:spcBef>
            <a:spcAft>
              <a:spcPct val="20000"/>
            </a:spcAft>
            <a:buChar char="•"/>
          </a:pPr>
          <a:r>
            <a:rPr lang="en-US" sz="1300" kern="1200"/>
            <a:t>Focus on what you can do </a:t>
          </a:r>
        </a:p>
        <a:p>
          <a:pPr marL="114300" lvl="1" indent="-114300" algn="l" defTabSz="577850">
            <a:lnSpc>
              <a:spcPct val="90000"/>
            </a:lnSpc>
            <a:spcBef>
              <a:spcPct val="0"/>
            </a:spcBef>
            <a:spcAft>
              <a:spcPct val="20000"/>
            </a:spcAft>
            <a:buChar char="•"/>
          </a:pPr>
          <a:r>
            <a:rPr lang="en-US" sz="1300" kern="1200"/>
            <a:t>Offer to bring your supervisor or another specialist </a:t>
          </a:r>
        </a:p>
        <a:p>
          <a:pPr marL="114300" lvl="1" indent="-114300" algn="l" defTabSz="577850">
            <a:lnSpc>
              <a:spcPct val="90000"/>
            </a:lnSpc>
            <a:spcBef>
              <a:spcPct val="0"/>
            </a:spcBef>
            <a:spcAft>
              <a:spcPct val="20000"/>
            </a:spcAft>
            <a:buChar char="•"/>
          </a:pPr>
          <a:r>
            <a:rPr lang="en-US" sz="1300" kern="1200"/>
            <a:t>Explore coping strategies and grounding activities </a:t>
          </a:r>
        </a:p>
        <a:p>
          <a:pPr marL="114300" lvl="1" indent="-114300" algn="l" defTabSz="577850">
            <a:lnSpc>
              <a:spcPct val="90000"/>
            </a:lnSpc>
            <a:spcBef>
              <a:spcPct val="0"/>
            </a:spcBef>
            <a:spcAft>
              <a:spcPct val="20000"/>
            </a:spcAft>
            <a:buChar char="•"/>
          </a:pPr>
          <a:r>
            <a:rPr lang="en-US" sz="1300" kern="1200"/>
            <a:t>Collaborate to establish at least one concrete next step</a:t>
          </a:r>
        </a:p>
        <a:p>
          <a:pPr marL="114300" lvl="1" indent="-114300" algn="l" defTabSz="577850">
            <a:lnSpc>
              <a:spcPct val="90000"/>
            </a:lnSpc>
            <a:spcBef>
              <a:spcPct val="0"/>
            </a:spcBef>
            <a:spcAft>
              <a:spcPct val="20000"/>
            </a:spcAft>
            <a:buChar char="•"/>
          </a:pPr>
          <a:r>
            <a:rPr lang="en-US" sz="1300" kern="1200"/>
            <a:t>Say: “Let’s think about one thing we can plan to do that might help.” </a:t>
          </a:r>
        </a:p>
      </dsp:txBody>
      <dsp:txXfrm>
        <a:off x="0" y="5403148"/>
        <a:ext cx="8023480" cy="13372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6CC85-C54F-46E1-A70C-FE2DD21DBD25}">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A3C997-07E3-4181-A722-ED63A42E5B4A}">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Sarah walks into a local community mental health clinic one afternoon, visibly distressed and trembling. She is wearing a worn jacket, and her eyes appear red from crying. Sarah explains that she is currently homeless, having been living in her car for the past two weeks. She reports that she had to leave her last temporary housing situation after an altercation with a roommate who was involved in substance use. Sarah has not been able to find any other place to stay and is overwhelmed with anxiety and fear about her safety. She is in crisis because she has been feeling increasingly hopeless and disconnected, and she is afraid of becoming completely isolated.</a:t>
          </a:r>
        </a:p>
      </dsp:txBody>
      <dsp:txXfrm>
        <a:off x="608661" y="692298"/>
        <a:ext cx="4508047" cy="2799040"/>
      </dsp:txXfrm>
    </dsp:sp>
    <dsp:sp modelId="{64451838-8A02-4C9E-B0A3-16B21C713BED}">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E8BD67-D7A4-433C-9805-D08856C6000C}">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She tells you that she has been struggling with feelings of despair and has been drinking more frequently to cope with the stress. She says that she’s “had enough” and feels trapped in her circumstances. At one point, she mentions thoughts of harming herself but quickly states that she doesn't have a plan or intention to act on it. However, she feels completely alone and unsure where to turn next.</a:t>
          </a:r>
        </a:p>
      </dsp:txBody>
      <dsp:txXfrm>
        <a:off x="6331365" y="692298"/>
        <a:ext cx="4508047" cy="27990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FC200-5C11-43CA-8B0F-8FF3A83C63FB}">
      <dsp:nvSpPr>
        <dsp:cNvPr id="0" name=""/>
        <dsp:cNvSpPr/>
      </dsp:nvSpPr>
      <dsp:spPr>
        <a:xfrm>
          <a:off x="3323664" y="834988"/>
          <a:ext cx="643158" cy="91440"/>
        </a:xfrm>
        <a:custGeom>
          <a:avLst/>
          <a:gdLst/>
          <a:ahLst/>
          <a:cxnLst/>
          <a:rect l="0" t="0" r="0" b="0"/>
          <a:pathLst>
            <a:path>
              <a:moveTo>
                <a:pt x="0" y="45720"/>
              </a:moveTo>
              <a:lnTo>
                <a:pt x="643158"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8399" y="877339"/>
        <a:ext cx="33687" cy="6737"/>
      </dsp:txXfrm>
    </dsp:sp>
    <dsp:sp modelId="{4F46FF8D-2571-4EB3-A861-A49F5FBF9DE8}">
      <dsp:nvSpPr>
        <dsp:cNvPr id="0" name=""/>
        <dsp:cNvSpPr/>
      </dsp:nvSpPr>
      <dsp:spPr>
        <a:xfrm>
          <a:off x="396080" y="1893"/>
          <a:ext cx="2929383" cy="175763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844550">
            <a:lnSpc>
              <a:spcPct val="90000"/>
            </a:lnSpc>
            <a:spcBef>
              <a:spcPct val="0"/>
            </a:spcBef>
            <a:spcAft>
              <a:spcPct val="35000"/>
            </a:spcAft>
            <a:buNone/>
          </a:pPr>
          <a:r>
            <a:rPr lang="en-US" sz="1900" b="0" i="0" kern="1200" baseline="0"/>
            <a:t>“Is there anyone that may want to know that you need help?”</a:t>
          </a:r>
          <a:endParaRPr lang="en-US" sz="1900" kern="1200"/>
        </a:p>
      </dsp:txBody>
      <dsp:txXfrm>
        <a:off x="396080" y="1893"/>
        <a:ext cx="2929383" cy="1757630"/>
      </dsp:txXfrm>
    </dsp:sp>
    <dsp:sp modelId="{AFE74372-7373-4AAC-8087-D8AAB515125D}">
      <dsp:nvSpPr>
        <dsp:cNvPr id="0" name=""/>
        <dsp:cNvSpPr/>
      </dsp:nvSpPr>
      <dsp:spPr>
        <a:xfrm>
          <a:off x="6926806" y="834988"/>
          <a:ext cx="643158" cy="91440"/>
        </a:xfrm>
        <a:custGeom>
          <a:avLst/>
          <a:gdLst/>
          <a:ahLst/>
          <a:cxnLst/>
          <a:rect l="0" t="0" r="0" b="0"/>
          <a:pathLst>
            <a:path>
              <a:moveTo>
                <a:pt x="0" y="45720"/>
              </a:moveTo>
              <a:lnTo>
                <a:pt x="643158"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31541" y="877339"/>
        <a:ext cx="33687" cy="6737"/>
      </dsp:txXfrm>
    </dsp:sp>
    <dsp:sp modelId="{D68D3711-4EDC-4D27-9C1D-4BBA9D022586}">
      <dsp:nvSpPr>
        <dsp:cNvPr id="0" name=""/>
        <dsp:cNvSpPr/>
      </dsp:nvSpPr>
      <dsp:spPr>
        <a:xfrm>
          <a:off x="3999222" y="1893"/>
          <a:ext cx="2929383" cy="175763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844550">
            <a:lnSpc>
              <a:spcPct val="90000"/>
            </a:lnSpc>
            <a:spcBef>
              <a:spcPct val="0"/>
            </a:spcBef>
            <a:spcAft>
              <a:spcPct val="35000"/>
            </a:spcAft>
            <a:buNone/>
          </a:pPr>
          <a:r>
            <a:rPr lang="en-US" sz="1900" b="0" i="0" kern="1200" baseline="0"/>
            <a:t>“Do you have family, friends or anywhere to stay?”</a:t>
          </a:r>
          <a:endParaRPr lang="en-US" sz="1900" kern="1200"/>
        </a:p>
      </dsp:txBody>
      <dsp:txXfrm>
        <a:off x="3999222" y="1893"/>
        <a:ext cx="2929383" cy="1757630"/>
      </dsp:txXfrm>
    </dsp:sp>
    <dsp:sp modelId="{45C7B281-F37D-485D-B0E2-3A50CCF65402}">
      <dsp:nvSpPr>
        <dsp:cNvPr id="0" name=""/>
        <dsp:cNvSpPr/>
      </dsp:nvSpPr>
      <dsp:spPr>
        <a:xfrm>
          <a:off x="1860772" y="1757723"/>
          <a:ext cx="7206284" cy="643158"/>
        </a:xfrm>
        <a:custGeom>
          <a:avLst/>
          <a:gdLst/>
          <a:ahLst/>
          <a:cxnLst/>
          <a:rect l="0" t="0" r="0" b="0"/>
          <a:pathLst>
            <a:path>
              <a:moveTo>
                <a:pt x="7206284" y="0"/>
              </a:moveTo>
              <a:lnTo>
                <a:pt x="7206284" y="338679"/>
              </a:lnTo>
              <a:lnTo>
                <a:pt x="0" y="338679"/>
              </a:lnTo>
              <a:lnTo>
                <a:pt x="0" y="643158"/>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2971" y="2075933"/>
        <a:ext cx="361885" cy="6737"/>
      </dsp:txXfrm>
    </dsp:sp>
    <dsp:sp modelId="{100BD3CA-F1E9-4CAF-B1B5-65F22A634881}">
      <dsp:nvSpPr>
        <dsp:cNvPr id="0" name=""/>
        <dsp:cNvSpPr/>
      </dsp:nvSpPr>
      <dsp:spPr>
        <a:xfrm>
          <a:off x="7602364" y="1893"/>
          <a:ext cx="2929383" cy="175763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844550">
            <a:lnSpc>
              <a:spcPct val="90000"/>
            </a:lnSpc>
            <a:spcBef>
              <a:spcPct val="0"/>
            </a:spcBef>
            <a:spcAft>
              <a:spcPct val="35000"/>
            </a:spcAft>
            <a:buNone/>
          </a:pPr>
          <a:r>
            <a:rPr lang="en-US" sz="1900" b="0" i="0" kern="1200" baseline="0"/>
            <a:t>“Tell me about past places you’ve stayed that have been safe and positive.”</a:t>
          </a:r>
          <a:endParaRPr lang="en-US" sz="1900" kern="1200"/>
        </a:p>
      </dsp:txBody>
      <dsp:txXfrm>
        <a:off x="7602364" y="1893"/>
        <a:ext cx="2929383" cy="1757630"/>
      </dsp:txXfrm>
    </dsp:sp>
    <dsp:sp modelId="{87700E46-FECA-41A9-B105-58E30877416B}">
      <dsp:nvSpPr>
        <dsp:cNvPr id="0" name=""/>
        <dsp:cNvSpPr/>
      </dsp:nvSpPr>
      <dsp:spPr>
        <a:xfrm>
          <a:off x="3323664" y="3266376"/>
          <a:ext cx="643158" cy="91440"/>
        </a:xfrm>
        <a:custGeom>
          <a:avLst/>
          <a:gdLst/>
          <a:ahLst/>
          <a:cxnLst/>
          <a:rect l="0" t="0" r="0" b="0"/>
          <a:pathLst>
            <a:path>
              <a:moveTo>
                <a:pt x="0" y="45720"/>
              </a:moveTo>
              <a:lnTo>
                <a:pt x="643158"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8399" y="3308728"/>
        <a:ext cx="33687" cy="6737"/>
      </dsp:txXfrm>
    </dsp:sp>
    <dsp:sp modelId="{22EEA47B-B624-40C6-BE90-6B7D521F588F}">
      <dsp:nvSpPr>
        <dsp:cNvPr id="0" name=""/>
        <dsp:cNvSpPr/>
      </dsp:nvSpPr>
      <dsp:spPr>
        <a:xfrm>
          <a:off x="396080" y="2433281"/>
          <a:ext cx="2929383" cy="175763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844550">
            <a:lnSpc>
              <a:spcPct val="90000"/>
            </a:lnSpc>
            <a:spcBef>
              <a:spcPct val="0"/>
            </a:spcBef>
            <a:spcAft>
              <a:spcPct val="35000"/>
            </a:spcAft>
            <a:buNone/>
          </a:pPr>
          <a:r>
            <a:rPr lang="en-US" sz="1900" b="0" i="0" kern="1200" baseline="0"/>
            <a:t>“Where was the last place you stayed where</a:t>
          </a:r>
          <a:r>
            <a:rPr lang="en-US" sz="1900" kern="1200"/>
            <a:t> </a:t>
          </a:r>
          <a:r>
            <a:rPr lang="en-US" sz="1900" b="0" i="0" kern="1200" baseline="0"/>
            <a:t>you felt safe? Would it be safe to stay again?</a:t>
          </a:r>
          <a:endParaRPr lang="en-US" sz="1900" kern="1200"/>
        </a:p>
      </dsp:txBody>
      <dsp:txXfrm>
        <a:off x="396080" y="2433281"/>
        <a:ext cx="2929383" cy="1757630"/>
      </dsp:txXfrm>
    </dsp:sp>
    <dsp:sp modelId="{79857175-11D8-4753-854E-B9DE4503DC40}">
      <dsp:nvSpPr>
        <dsp:cNvPr id="0" name=""/>
        <dsp:cNvSpPr/>
      </dsp:nvSpPr>
      <dsp:spPr>
        <a:xfrm>
          <a:off x="6926806" y="3266376"/>
          <a:ext cx="643158" cy="91440"/>
        </a:xfrm>
        <a:custGeom>
          <a:avLst/>
          <a:gdLst/>
          <a:ahLst/>
          <a:cxnLst/>
          <a:rect l="0" t="0" r="0" b="0"/>
          <a:pathLst>
            <a:path>
              <a:moveTo>
                <a:pt x="0" y="45720"/>
              </a:moveTo>
              <a:lnTo>
                <a:pt x="643158"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31541" y="3308728"/>
        <a:ext cx="33687" cy="6737"/>
      </dsp:txXfrm>
    </dsp:sp>
    <dsp:sp modelId="{7E870DC0-E214-4BFE-BB06-5D8C795F1A45}">
      <dsp:nvSpPr>
        <dsp:cNvPr id="0" name=""/>
        <dsp:cNvSpPr/>
      </dsp:nvSpPr>
      <dsp:spPr>
        <a:xfrm>
          <a:off x="3999222" y="2433281"/>
          <a:ext cx="2929383" cy="175763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844550">
            <a:lnSpc>
              <a:spcPct val="90000"/>
            </a:lnSpc>
            <a:spcBef>
              <a:spcPct val="0"/>
            </a:spcBef>
            <a:spcAft>
              <a:spcPct val="35000"/>
            </a:spcAft>
            <a:buNone/>
          </a:pPr>
          <a:r>
            <a:rPr lang="en-US" sz="1900" b="0" i="0" kern="1200" baseline="0"/>
            <a:t>“Tell me about any strengths you have to</a:t>
          </a:r>
          <a:r>
            <a:rPr lang="en-US" sz="1900" kern="1200"/>
            <a:t> </a:t>
          </a:r>
          <a:r>
            <a:rPr lang="en-US" sz="1900" b="0" i="0" kern="1200" baseline="0"/>
            <a:t>navigate this difficult situation you are facing at this time.”</a:t>
          </a:r>
          <a:endParaRPr lang="en-US" sz="1900" kern="1200"/>
        </a:p>
      </dsp:txBody>
      <dsp:txXfrm>
        <a:off x="3999222" y="2433281"/>
        <a:ext cx="2929383" cy="1757630"/>
      </dsp:txXfrm>
    </dsp:sp>
    <dsp:sp modelId="{E695AE8F-B336-4948-8AFF-A92B0057A913}">
      <dsp:nvSpPr>
        <dsp:cNvPr id="0" name=""/>
        <dsp:cNvSpPr/>
      </dsp:nvSpPr>
      <dsp:spPr>
        <a:xfrm>
          <a:off x="7602364" y="2433281"/>
          <a:ext cx="2929383" cy="175763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844550">
            <a:lnSpc>
              <a:spcPct val="90000"/>
            </a:lnSpc>
            <a:spcBef>
              <a:spcPct val="0"/>
            </a:spcBef>
            <a:spcAft>
              <a:spcPct val="35000"/>
            </a:spcAft>
            <a:buNone/>
          </a:pPr>
          <a:r>
            <a:rPr lang="en-US" sz="1900" b="0" i="0" kern="1200" baseline="0"/>
            <a:t>“What support, resources, or money would you need to stay somewhere else or make a housing option work?”</a:t>
          </a:r>
          <a:endParaRPr lang="en-US" sz="1900" kern="1200"/>
        </a:p>
      </dsp:txBody>
      <dsp:txXfrm>
        <a:off x="7602364" y="2433281"/>
        <a:ext cx="2929383" cy="17576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8F669-B9DB-45E9-9B40-AC94F7CA6696}">
      <dsp:nvSpPr>
        <dsp:cNvPr id="0" name=""/>
        <dsp:cNvSpPr/>
      </dsp:nvSpPr>
      <dsp:spPr>
        <a:xfrm>
          <a:off x="10813" y="0"/>
          <a:ext cx="3865165" cy="4102626"/>
        </a:xfrm>
        <a:prstGeom prst="ellipse">
          <a:avLst/>
        </a:prstGeom>
        <a:blipFill>
          <a:blip xmlns:r="http://schemas.openxmlformats.org/officeDocument/2006/relationships" r:embed="rId1"/>
          <a:srcRect/>
          <a:stretch>
            <a:fillRect l="-25000" r="-2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C6055A-5843-4687-84DC-D132240707A1}">
      <dsp:nvSpPr>
        <dsp:cNvPr id="0" name=""/>
        <dsp:cNvSpPr/>
      </dsp:nvSpPr>
      <dsp:spPr>
        <a:xfrm>
          <a:off x="1410124" y="3570187"/>
          <a:ext cx="1240313" cy="639536"/>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911350">
            <a:lnSpc>
              <a:spcPct val="90000"/>
            </a:lnSpc>
            <a:spcBef>
              <a:spcPct val="0"/>
            </a:spcBef>
            <a:spcAft>
              <a:spcPct val="35000"/>
            </a:spcAft>
            <a:buNone/>
          </a:pPr>
          <a:endParaRPr lang="en-US" sz="4300" kern="1200"/>
        </a:p>
      </dsp:txBody>
      <dsp:txXfrm>
        <a:off x="1410124" y="3570187"/>
        <a:ext cx="1240313" cy="63953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9A4F6-DFC4-4392-BCFA-08473EF11F36}">
      <dsp:nvSpPr>
        <dsp:cNvPr id="0" name=""/>
        <dsp:cNvSpPr/>
      </dsp:nvSpPr>
      <dsp:spPr>
        <a:xfrm>
          <a:off x="25633" y="602976"/>
          <a:ext cx="970161" cy="97016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5C4123-B3C9-4745-A19A-9938D79430D9}">
      <dsp:nvSpPr>
        <dsp:cNvPr id="0" name=""/>
        <dsp:cNvSpPr/>
      </dsp:nvSpPr>
      <dsp:spPr>
        <a:xfrm>
          <a:off x="229367" y="806710"/>
          <a:ext cx="562693" cy="5626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5E6FE9-7701-46D5-87D4-18C31BD2E354}">
      <dsp:nvSpPr>
        <dsp:cNvPr id="0" name=""/>
        <dsp:cNvSpPr/>
      </dsp:nvSpPr>
      <dsp:spPr>
        <a:xfrm>
          <a:off x="1203687" y="602976"/>
          <a:ext cx="2286809" cy="970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a:t>• “Specific </a:t>
          </a:r>
          <a:r>
            <a:rPr lang="en-US" sz="1800" kern="1200"/>
            <a:t>– Objective clearly states, so anyone reading it can understand, what will be done and who will do it. </a:t>
          </a:r>
        </a:p>
      </dsp:txBody>
      <dsp:txXfrm>
        <a:off x="1203687" y="602976"/>
        <a:ext cx="2286809" cy="970161"/>
      </dsp:txXfrm>
    </dsp:sp>
    <dsp:sp modelId="{AA1B80DB-0D68-4739-8EEF-E13B0758C994}">
      <dsp:nvSpPr>
        <dsp:cNvPr id="0" name=""/>
        <dsp:cNvSpPr/>
      </dsp:nvSpPr>
      <dsp:spPr>
        <a:xfrm>
          <a:off x="3888956" y="602976"/>
          <a:ext cx="970161" cy="97016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E62D8C-83D8-4617-9C04-1529C996C113}">
      <dsp:nvSpPr>
        <dsp:cNvPr id="0" name=""/>
        <dsp:cNvSpPr/>
      </dsp:nvSpPr>
      <dsp:spPr>
        <a:xfrm>
          <a:off x="4092690" y="806710"/>
          <a:ext cx="562693" cy="5626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D4460C-A6F8-47F7-947B-5FEBE0738655}">
      <dsp:nvSpPr>
        <dsp:cNvPr id="0" name=""/>
        <dsp:cNvSpPr/>
      </dsp:nvSpPr>
      <dsp:spPr>
        <a:xfrm>
          <a:off x="5067010" y="602976"/>
          <a:ext cx="2286809" cy="970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a:t>• Measurable </a:t>
          </a:r>
          <a:r>
            <a:rPr lang="en-US" sz="1800" kern="1200"/>
            <a:t>– Objective includes how the action will be measured. Measuring your objectives helps you determine if you are making progress. It keeps you on track and on schedule. </a:t>
          </a:r>
        </a:p>
      </dsp:txBody>
      <dsp:txXfrm>
        <a:off x="5067010" y="602976"/>
        <a:ext cx="2286809" cy="970161"/>
      </dsp:txXfrm>
    </dsp:sp>
    <dsp:sp modelId="{B7A93C4C-4703-4391-BC4D-E51A20BFFC98}">
      <dsp:nvSpPr>
        <dsp:cNvPr id="0" name=""/>
        <dsp:cNvSpPr/>
      </dsp:nvSpPr>
      <dsp:spPr>
        <a:xfrm>
          <a:off x="25633" y="2633432"/>
          <a:ext cx="970161" cy="97016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72167A-6109-45F1-BEB8-F2CB4174B3D0}">
      <dsp:nvSpPr>
        <dsp:cNvPr id="0" name=""/>
        <dsp:cNvSpPr/>
      </dsp:nvSpPr>
      <dsp:spPr>
        <a:xfrm>
          <a:off x="229367" y="2837166"/>
          <a:ext cx="562693" cy="5626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E72E05-469E-465A-9517-84E15A4EA664}">
      <dsp:nvSpPr>
        <dsp:cNvPr id="0" name=""/>
        <dsp:cNvSpPr/>
      </dsp:nvSpPr>
      <dsp:spPr>
        <a:xfrm>
          <a:off x="1203687" y="2633432"/>
          <a:ext cx="2286809" cy="970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a:t>• Achievable </a:t>
          </a:r>
          <a:r>
            <a:rPr lang="en-US" sz="1800" kern="1200"/>
            <a:t>– Objective is realistic given the realities faced in the community. Setting reasonable objectives helps set the project up for success </a:t>
          </a:r>
        </a:p>
      </dsp:txBody>
      <dsp:txXfrm>
        <a:off x="1203687" y="2633432"/>
        <a:ext cx="2286809" cy="970161"/>
      </dsp:txXfrm>
    </dsp:sp>
    <dsp:sp modelId="{FF5EE5C6-8F8A-442A-9D8A-FC670E0F4A11}">
      <dsp:nvSpPr>
        <dsp:cNvPr id="0" name=""/>
        <dsp:cNvSpPr/>
      </dsp:nvSpPr>
      <dsp:spPr>
        <a:xfrm>
          <a:off x="3888956" y="2633432"/>
          <a:ext cx="970161" cy="97016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D00DE-80DF-422F-ACDC-E2B75E901C8F}">
      <dsp:nvSpPr>
        <dsp:cNvPr id="0" name=""/>
        <dsp:cNvSpPr/>
      </dsp:nvSpPr>
      <dsp:spPr>
        <a:xfrm>
          <a:off x="4092690" y="2837166"/>
          <a:ext cx="562693" cy="5626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20B5FC-7E35-4EDE-A588-317C0ED6F878}">
      <dsp:nvSpPr>
        <dsp:cNvPr id="0" name=""/>
        <dsp:cNvSpPr/>
      </dsp:nvSpPr>
      <dsp:spPr>
        <a:xfrm>
          <a:off x="5092644" y="3329465"/>
          <a:ext cx="2286809" cy="970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a:t>• Relevant </a:t>
          </a:r>
          <a:r>
            <a:rPr lang="en-US" sz="1800" kern="1200"/>
            <a:t>– A relevant objective makes sense, that is, it fits the purpose of the grant, it fits the culture and structure of the community, and it addresses the vision of the project. </a:t>
          </a:r>
        </a:p>
      </dsp:txBody>
      <dsp:txXfrm>
        <a:off x="5092644" y="3329465"/>
        <a:ext cx="2286809" cy="970161"/>
      </dsp:txXfrm>
    </dsp:sp>
    <dsp:sp modelId="{EAC3A571-4D00-4EC5-AB7C-C878E8DCD74F}">
      <dsp:nvSpPr>
        <dsp:cNvPr id="0" name=""/>
        <dsp:cNvSpPr/>
      </dsp:nvSpPr>
      <dsp:spPr>
        <a:xfrm>
          <a:off x="25633" y="4663888"/>
          <a:ext cx="970161" cy="97016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1EA4BA-979B-40D3-8EA6-A96CA216174D}">
      <dsp:nvSpPr>
        <dsp:cNvPr id="0" name=""/>
        <dsp:cNvSpPr/>
      </dsp:nvSpPr>
      <dsp:spPr>
        <a:xfrm>
          <a:off x="229367" y="4867622"/>
          <a:ext cx="562693" cy="56269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9E5E71-6B7C-4F9A-AF3A-4941F48AA370}">
      <dsp:nvSpPr>
        <dsp:cNvPr id="0" name=""/>
        <dsp:cNvSpPr/>
      </dsp:nvSpPr>
      <dsp:spPr>
        <a:xfrm>
          <a:off x="1203687" y="4663888"/>
          <a:ext cx="2286809" cy="970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a:t>• Time-bound </a:t>
          </a:r>
          <a:r>
            <a:rPr lang="en-US" sz="1800" kern="1200"/>
            <a:t>– Every objective has a specific timeline for completion.”</a:t>
          </a:r>
        </a:p>
      </dsp:txBody>
      <dsp:txXfrm>
        <a:off x="1203687" y="4663888"/>
        <a:ext cx="2286809" cy="97016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D7F5A-2C78-448B-B1DA-C3B8EAA89548}">
      <dsp:nvSpPr>
        <dsp:cNvPr id="0" name=""/>
        <dsp:cNvSpPr/>
      </dsp:nvSpPr>
      <dsp:spPr>
        <a:xfrm>
          <a:off x="405941" y="1545"/>
          <a:ext cx="2174123" cy="1304474"/>
        </a:xfrm>
        <a:prstGeom prst="rect">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Schizophrenia</a:t>
          </a:r>
        </a:p>
      </dsp:txBody>
      <dsp:txXfrm>
        <a:off x="405941" y="1545"/>
        <a:ext cx="2174123" cy="1304474"/>
      </dsp:txXfrm>
    </dsp:sp>
    <dsp:sp modelId="{E761CA44-CA58-4687-910A-97F05B8BF539}">
      <dsp:nvSpPr>
        <dsp:cNvPr id="0" name=""/>
        <dsp:cNvSpPr/>
      </dsp:nvSpPr>
      <dsp:spPr>
        <a:xfrm>
          <a:off x="2797477" y="1545"/>
          <a:ext cx="2174123" cy="1304474"/>
        </a:xfrm>
        <a:prstGeom prst="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Schizoaffective Disorder</a:t>
          </a:r>
        </a:p>
      </dsp:txBody>
      <dsp:txXfrm>
        <a:off x="2797477" y="1545"/>
        <a:ext cx="2174123" cy="1304474"/>
      </dsp:txXfrm>
    </dsp:sp>
    <dsp:sp modelId="{0B4002C5-85A5-49CC-878B-A0310CAF8A8D}">
      <dsp:nvSpPr>
        <dsp:cNvPr id="0" name=""/>
        <dsp:cNvSpPr/>
      </dsp:nvSpPr>
      <dsp:spPr>
        <a:xfrm>
          <a:off x="405941" y="1523431"/>
          <a:ext cx="2174123" cy="1304474"/>
        </a:xfrm>
        <a:prstGeom prst="rect">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Bipolar Disorder</a:t>
          </a:r>
        </a:p>
      </dsp:txBody>
      <dsp:txXfrm>
        <a:off x="405941" y="1523431"/>
        <a:ext cx="2174123" cy="1304474"/>
      </dsp:txXfrm>
    </dsp:sp>
    <dsp:sp modelId="{6D3E65CB-A838-4669-8AAB-BB049CC4E0AA}">
      <dsp:nvSpPr>
        <dsp:cNvPr id="0" name=""/>
        <dsp:cNvSpPr/>
      </dsp:nvSpPr>
      <dsp:spPr>
        <a:xfrm>
          <a:off x="2797477" y="1523431"/>
          <a:ext cx="2174123" cy="1304474"/>
        </a:xfrm>
        <a:prstGeom prst="rect">
          <a:avLst/>
        </a:prstGeom>
        <a:solidFill>
          <a:schemeClr val="tx2">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Major Depression Disorder (MDD) recurrent *clients with this diagnosis should have strong </a:t>
          </a:r>
          <a:r>
            <a:rPr lang="en-US" sz="1300" kern="1200" err="1"/>
            <a:t>hx</a:t>
          </a:r>
          <a:r>
            <a:rPr lang="en-US" sz="1300" kern="1200"/>
            <a:t> of mental health treatment and support or psych hospitalizations</a:t>
          </a:r>
        </a:p>
      </dsp:txBody>
      <dsp:txXfrm>
        <a:off x="2797477" y="1523431"/>
        <a:ext cx="2174123" cy="1304474"/>
      </dsp:txXfrm>
    </dsp:sp>
    <dsp:sp modelId="{0467E6F8-2F7C-4F8A-9332-550D04DE52AF}">
      <dsp:nvSpPr>
        <dsp:cNvPr id="0" name=""/>
        <dsp:cNvSpPr/>
      </dsp:nvSpPr>
      <dsp:spPr>
        <a:xfrm>
          <a:off x="1601709" y="3045318"/>
          <a:ext cx="2174123" cy="1304474"/>
        </a:xfrm>
        <a:prstGeom prst="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*these diagnoses would all be considered “Axis I” </a:t>
          </a:r>
        </a:p>
      </dsp:txBody>
      <dsp:txXfrm>
        <a:off x="1601709" y="3045318"/>
        <a:ext cx="2174123" cy="130447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843FA-2521-42D7-8F58-EDFF8A195796}">
      <dsp:nvSpPr>
        <dsp:cNvPr id="0" name=""/>
        <dsp:cNvSpPr/>
      </dsp:nvSpPr>
      <dsp:spPr>
        <a:xfrm>
          <a:off x="0" y="71509"/>
          <a:ext cx="6666833" cy="82485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Many households are eager to exit shelter and move forward with their lives in new homes. Sometimes, this can lead to clients overlooking red flags. It is important for CMs to educate clients on their rights to prepare to be tennats</a:t>
          </a:r>
        </a:p>
      </dsp:txBody>
      <dsp:txXfrm>
        <a:off x="40266" y="111775"/>
        <a:ext cx="6586301" cy="744318"/>
      </dsp:txXfrm>
    </dsp:sp>
    <dsp:sp modelId="{C797B21E-361C-4168-B448-3CE5A26A1544}">
      <dsp:nvSpPr>
        <dsp:cNvPr id="0" name=""/>
        <dsp:cNvSpPr/>
      </dsp:nvSpPr>
      <dsp:spPr>
        <a:xfrm>
          <a:off x="0" y="939559"/>
          <a:ext cx="6666833" cy="824850"/>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Make sure clients understand their rights, and what to look for in a habitable, safe unit. </a:t>
          </a:r>
        </a:p>
      </dsp:txBody>
      <dsp:txXfrm>
        <a:off x="40266" y="979825"/>
        <a:ext cx="6586301" cy="744318"/>
      </dsp:txXfrm>
    </dsp:sp>
    <dsp:sp modelId="{741C2EA1-2628-4E21-89A3-D340A8A3DED8}">
      <dsp:nvSpPr>
        <dsp:cNvPr id="0" name=""/>
        <dsp:cNvSpPr/>
      </dsp:nvSpPr>
      <dsp:spPr>
        <a:xfrm>
          <a:off x="0" y="1807609"/>
          <a:ext cx="6666833" cy="824850"/>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Some basic tenant rights:</a:t>
          </a:r>
        </a:p>
      </dsp:txBody>
      <dsp:txXfrm>
        <a:off x="40266" y="1847875"/>
        <a:ext cx="6586301" cy="744318"/>
      </dsp:txXfrm>
    </dsp:sp>
    <dsp:sp modelId="{F8B7EA6B-A891-4CFA-B741-2BFC3D781295}">
      <dsp:nvSpPr>
        <dsp:cNvPr id="0" name=""/>
        <dsp:cNvSpPr/>
      </dsp:nvSpPr>
      <dsp:spPr>
        <a:xfrm>
          <a:off x="0" y="2632460"/>
          <a:ext cx="6666833" cy="1925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a:t>Landlords can only ask for security equal to one month rent. Landlords cannot ask for security, first month and last months rent. </a:t>
          </a:r>
        </a:p>
        <a:p>
          <a:pPr marL="114300" lvl="1" indent="-114300" algn="l" defTabSz="533400">
            <a:lnSpc>
              <a:spcPct val="90000"/>
            </a:lnSpc>
            <a:spcBef>
              <a:spcPct val="0"/>
            </a:spcBef>
            <a:spcAft>
              <a:spcPct val="20000"/>
            </a:spcAft>
            <a:buChar char="•"/>
          </a:pPr>
          <a:r>
            <a:rPr lang="en-US" sz="1200" kern="1200"/>
            <a:t>For tenants in units for less than one year, your landlord must provide you with 30 days advance notice before raising your rent or not renewing</a:t>
          </a:r>
        </a:p>
        <a:p>
          <a:pPr marL="114300" lvl="1" indent="-114300" algn="l" defTabSz="533400">
            <a:lnSpc>
              <a:spcPct val="90000"/>
            </a:lnSpc>
            <a:spcBef>
              <a:spcPct val="0"/>
            </a:spcBef>
            <a:spcAft>
              <a:spcPct val="20000"/>
            </a:spcAft>
            <a:buChar char="•"/>
          </a:pPr>
          <a:r>
            <a:rPr lang="en-US" sz="1200" kern="1200"/>
            <a:t>For tenants in units for two years, your landlord must provide you with at least 60 days </a:t>
          </a:r>
        </a:p>
        <a:p>
          <a:pPr marL="114300" lvl="1" indent="-114300" algn="l" defTabSz="533400">
            <a:lnSpc>
              <a:spcPct val="90000"/>
            </a:lnSpc>
            <a:spcBef>
              <a:spcPct val="0"/>
            </a:spcBef>
            <a:spcAft>
              <a:spcPct val="20000"/>
            </a:spcAft>
            <a:buChar char="•"/>
          </a:pPr>
          <a:r>
            <a:rPr lang="en-US" sz="1200" kern="1200"/>
            <a:t>For tenants in units for two years or more, your landlord must provide you with at least 90 days notice </a:t>
          </a:r>
        </a:p>
        <a:p>
          <a:pPr marL="114300" lvl="1" indent="-114300" algn="l" defTabSz="533400">
            <a:lnSpc>
              <a:spcPct val="90000"/>
            </a:lnSpc>
            <a:spcBef>
              <a:spcPct val="0"/>
            </a:spcBef>
            <a:spcAft>
              <a:spcPct val="20000"/>
            </a:spcAft>
            <a:buChar char="•"/>
          </a:pPr>
          <a:r>
            <a:rPr lang="en-US" sz="1200" kern="1200"/>
            <a:t>A rent payment can only be considered late if it is received more than five days after it is due. </a:t>
          </a:r>
        </a:p>
        <a:p>
          <a:pPr marL="114300" lvl="1" indent="-114300" algn="l" defTabSz="533400">
            <a:lnSpc>
              <a:spcPct val="90000"/>
            </a:lnSpc>
            <a:spcBef>
              <a:spcPct val="0"/>
            </a:spcBef>
            <a:spcAft>
              <a:spcPct val="20000"/>
            </a:spcAft>
            <a:buChar char="•"/>
          </a:pPr>
          <a:r>
            <a:rPr lang="en-US" sz="1200" kern="1200"/>
            <a:t>The most your landlord can charge as a late fee is $50 or 5% of your monthly rent, whichever is less.</a:t>
          </a:r>
        </a:p>
      </dsp:txBody>
      <dsp:txXfrm>
        <a:off x="0" y="2632460"/>
        <a:ext cx="6666833" cy="1925100"/>
      </dsp:txXfrm>
    </dsp:sp>
    <dsp:sp modelId="{2C444918-79E5-4C84-AAE7-D981AB74F094}">
      <dsp:nvSpPr>
        <dsp:cNvPr id="0" name=""/>
        <dsp:cNvSpPr/>
      </dsp:nvSpPr>
      <dsp:spPr>
        <a:xfrm>
          <a:off x="0" y="4557560"/>
          <a:ext cx="6666833" cy="82485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For more information on tenant rights- </a:t>
          </a:r>
          <a:r>
            <a:rPr lang="en-US" sz="1500" b="1" kern="1200">
              <a:hlinkClick xmlns:r="http://schemas.openxmlformats.org/officeDocument/2006/relationships" r:id="rId1"/>
            </a:rPr>
            <a:t>Residential Tenants Rights Guide: Renters Rights and Protections Under New York State Law </a:t>
          </a:r>
          <a:endParaRPr lang="en-US" sz="1500" kern="1200"/>
        </a:p>
      </dsp:txBody>
      <dsp:txXfrm>
        <a:off x="40266" y="4597826"/>
        <a:ext cx="6586301" cy="74431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76D44-523A-468A-99A8-81F5E2187372}">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B629878-15F4-433A-99F7-DFBCFE363EF5}">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What comes up for you during this role play?</a:t>
          </a:r>
        </a:p>
      </dsp:txBody>
      <dsp:txXfrm>
        <a:off x="0" y="0"/>
        <a:ext cx="6666833" cy="1363480"/>
      </dsp:txXfrm>
    </dsp:sp>
    <dsp:sp modelId="{3F98976B-FD8D-4A2E-A14B-62ACD73CD656}">
      <dsp:nvSpPr>
        <dsp:cNvPr id="0" name=""/>
        <dsp:cNvSpPr/>
      </dsp:nvSpPr>
      <dsp:spPr>
        <a:xfrm>
          <a:off x="0" y="1363480"/>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242E8DF-4008-4165-B7D2-B757C5EC95B8}">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What are some strengths that you see in Lana?</a:t>
          </a:r>
        </a:p>
      </dsp:txBody>
      <dsp:txXfrm>
        <a:off x="0" y="1363480"/>
        <a:ext cx="6666833" cy="1363480"/>
      </dsp:txXfrm>
    </dsp:sp>
    <dsp:sp modelId="{BB1E0217-525F-4960-81AB-D4B4D76C641D}">
      <dsp:nvSpPr>
        <dsp:cNvPr id="0" name=""/>
        <dsp:cNvSpPr/>
      </dsp:nvSpPr>
      <dsp:spPr>
        <a:xfrm>
          <a:off x="0" y="2726960"/>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BAB45ED-C294-4DE3-AFD3-BE178D2B5142}">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Is there anything that you would have done differently as a case manager?</a:t>
          </a:r>
        </a:p>
      </dsp:txBody>
      <dsp:txXfrm>
        <a:off x="0" y="2726960"/>
        <a:ext cx="6666833" cy="1363480"/>
      </dsp:txXfrm>
    </dsp:sp>
    <dsp:sp modelId="{E28CD5CF-5C4E-4BEF-94E6-F055D28A033F}">
      <dsp:nvSpPr>
        <dsp:cNvPr id="0" name=""/>
        <dsp:cNvSpPr/>
      </dsp:nvSpPr>
      <dsp:spPr>
        <a:xfrm>
          <a:off x="0" y="4090440"/>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EB56DAF-EC8E-4A40-BEAD-74F22148AD15}">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How would you help to de-escalate this situation?</a:t>
          </a:r>
        </a:p>
      </dsp:txBody>
      <dsp:txXfrm>
        <a:off x="0" y="4090440"/>
        <a:ext cx="6666833" cy="13634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4186B-8CF8-4E82-94DB-0558268E325D}">
      <dsp:nvSpPr>
        <dsp:cNvPr id="0" name=""/>
        <dsp:cNvSpPr/>
      </dsp:nvSpPr>
      <dsp:spPr>
        <a:xfrm>
          <a:off x="0" y="2501"/>
          <a:ext cx="635725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A2519B-B9CE-4302-AF2F-5A4AD28461A0}">
      <dsp:nvSpPr>
        <dsp:cNvPr id="0" name=""/>
        <dsp:cNvSpPr/>
      </dsp:nvSpPr>
      <dsp:spPr>
        <a:xfrm>
          <a:off x="0" y="2501"/>
          <a:ext cx="1669741" cy="5126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Some key  collaborative partners include</a:t>
          </a:r>
          <a:r>
            <a:rPr lang="en-US" sz="1600" b="1" kern="1200"/>
            <a:t>:</a:t>
          </a:r>
          <a:endParaRPr lang="en-US" sz="1600" kern="1200"/>
        </a:p>
      </dsp:txBody>
      <dsp:txXfrm>
        <a:off x="0" y="2501"/>
        <a:ext cx="1669741" cy="5126785"/>
      </dsp:txXfrm>
    </dsp:sp>
    <dsp:sp modelId="{517C659F-E4CF-42E1-AE3B-EEB2AFCDB7C6}">
      <dsp:nvSpPr>
        <dsp:cNvPr id="0" name=""/>
        <dsp:cNvSpPr/>
      </dsp:nvSpPr>
      <dsp:spPr>
        <a:xfrm>
          <a:off x="1757557" y="18694"/>
          <a:ext cx="4595694" cy="323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kern="1200"/>
        </a:p>
      </dsp:txBody>
      <dsp:txXfrm>
        <a:off x="1757557" y="18694"/>
        <a:ext cx="4595694" cy="323861"/>
      </dsp:txXfrm>
    </dsp:sp>
    <dsp:sp modelId="{EFEE7C8B-6E58-4616-A998-5B9B35AF0F43}">
      <dsp:nvSpPr>
        <dsp:cNvPr id="0" name=""/>
        <dsp:cNvSpPr/>
      </dsp:nvSpPr>
      <dsp:spPr>
        <a:xfrm>
          <a:off x="1669741" y="342556"/>
          <a:ext cx="468351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A59B41-6EFB-4264-A263-1FEE07AAC447}">
      <dsp:nvSpPr>
        <dsp:cNvPr id="0" name=""/>
        <dsp:cNvSpPr/>
      </dsp:nvSpPr>
      <dsp:spPr>
        <a:xfrm>
          <a:off x="1757557" y="358749"/>
          <a:ext cx="4595694" cy="323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Substance Use Agencies</a:t>
          </a:r>
        </a:p>
      </dsp:txBody>
      <dsp:txXfrm>
        <a:off x="1757557" y="358749"/>
        <a:ext cx="4595694" cy="323861"/>
      </dsp:txXfrm>
    </dsp:sp>
    <dsp:sp modelId="{7EBF312A-EE6A-40C0-874B-7808D9ABB02E}">
      <dsp:nvSpPr>
        <dsp:cNvPr id="0" name=""/>
        <dsp:cNvSpPr/>
      </dsp:nvSpPr>
      <dsp:spPr>
        <a:xfrm>
          <a:off x="1669741" y="682611"/>
          <a:ext cx="468351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324852-EBDB-4342-B431-A72DDDB156E2}">
      <dsp:nvSpPr>
        <dsp:cNvPr id="0" name=""/>
        <dsp:cNvSpPr/>
      </dsp:nvSpPr>
      <dsp:spPr>
        <a:xfrm>
          <a:off x="1757557" y="698804"/>
          <a:ext cx="4595694" cy="323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Mental Health Clinics  </a:t>
          </a:r>
        </a:p>
      </dsp:txBody>
      <dsp:txXfrm>
        <a:off x="1757557" y="698804"/>
        <a:ext cx="4595694" cy="323861"/>
      </dsp:txXfrm>
    </dsp:sp>
    <dsp:sp modelId="{2D518AE8-FC28-42CB-99C7-B2DAE3D9DAC1}">
      <dsp:nvSpPr>
        <dsp:cNvPr id="0" name=""/>
        <dsp:cNvSpPr/>
      </dsp:nvSpPr>
      <dsp:spPr>
        <a:xfrm>
          <a:off x="1669741" y="1022666"/>
          <a:ext cx="468351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8210C8-C125-455F-9294-4C297BC4AFEC}">
      <dsp:nvSpPr>
        <dsp:cNvPr id="0" name=""/>
        <dsp:cNvSpPr/>
      </dsp:nvSpPr>
      <dsp:spPr>
        <a:xfrm>
          <a:off x="1757557" y="1038859"/>
          <a:ext cx="4595694" cy="323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Care Coordination and Health Home Agencies</a:t>
          </a:r>
        </a:p>
      </dsp:txBody>
      <dsp:txXfrm>
        <a:off x="1757557" y="1038859"/>
        <a:ext cx="4595694" cy="323861"/>
      </dsp:txXfrm>
    </dsp:sp>
    <dsp:sp modelId="{3E018026-F1CF-4C6C-B58F-4421C5AC6CDC}">
      <dsp:nvSpPr>
        <dsp:cNvPr id="0" name=""/>
        <dsp:cNvSpPr/>
      </dsp:nvSpPr>
      <dsp:spPr>
        <a:xfrm>
          <a:off x="1669741" y="1362720"/>
          <a:ext cx="468351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8948C5-BACA-4F59-AEEA-D23062B84F17}">
      <dsp:nvSpPr>
        <dsp:cNvPr id="0" name=""/>
        <dsp:cNvSpPr/>
      </dsp:nvSpPr>
      <dsp:spPr>
        <a:xfrm>
          <a:off x="1757557" y="1378913"/>
          <a:ext cx="4595694" cy="323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SPA </a:t>
          </a:r>
        </a:p>
      </dsp:txBody>
      <dsp:txXfrm>
        <a:off x="1757557" y="1378913"/>
        <a:ext cx="4595694" cy="323861"/>
      </dsp:txXfrm>
    </dsp:sp>
    <dsp:sp modelId="{0D884705-163D-43EB-BB3D-3EFC2C63BEA8}">
      <dsp:nvSpPr>
        <dsp:cNvPr id="0" name=""/>
        <dsp:cNvSpPr/>
      </dsp:nvSpPr>
      <dsp:spPr>
        <a:xfrm>
          <a:off x="1669741" y="1702775"/>
          <a:ext cx="468351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21C24C-5522-4B2B-9814-50975DAF4F16}">
      <dsp:nvSpPr>
        <dsp:cNvPr id="0" name=""/>
        <dsp:cNvSpPr/>
      </dsp:nvSpPr>
      <dsp:spPr>
        <a:xfrm>
          <a:off x="1757557" y="1718968"/>
          <a:ext cx="4595694" cy="323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Local Libraries</a:t>
          </a:r>
        </a:p>
      </dsp:txBody>
      <dsp:txXfrm>
        <a:off x="1757557" y="1718968"/>
        <a:ext cx="4595694" cy="323861"/>
      </dsp:txXfrm>
    </dsp:sp>
    <dsp:sp modelId="{0C5DA94D-607D-4E12-8613-829A6047307B}">
      <dsp:nvSpPr>
        <dsp:cNvPr id="0" name=""/>
        <dsp:cNvSpPr/>
      </dsp:nvSpPr>
      <dsp:spPr>
        <a:xfrm>
          <a:off x="1669741" y="2042830"/>
          <a:ext cx="468351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04F2FF-1992-4990-8C7B-5791610AFB7C}">
      <dsp:nvSpPr>
        <dsp:cNvPr id="0" name=""/>
        <dsp:cNvSpPr/>
      </dsp:nvSpPr>
      <dsp:spPr>
        <a:xfrm>
          <a:off x="1757557" y="2059023"/>
          <a:ext cx="4595694" cy="323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Other non-profits</a:t>
          </a:r>
        </a:p>
      </dsp:txBody>
      <dsp:txXfrm>
        <a:off x="1757557" y="2059023"/>
        <a:ext cx="4595694" cy="323861"/>
      </dsp:txXfrm>
    </dsp:sp>
    <dsp:sp modelId="{7825307F-ACD5-4D9A-9A4F-17BDD8B1FA0D}">
      <dsp:nvSpPr>
        <dsp:cNvPr id="0" name=""/>
        <dsp:cNvSpPr/>
      </dsp:nvSpPr>
      <dsp:spPr>
        <a:xfrm>
          <a:off x="1669741" y="2382885"/>
          <a:ext cx="468351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428267-EA31-4650-B060-5413957E3B2B}">
      <dsp:nvSpPr>
        <dsp:cNvPr id="0" name=""/>
        <dsp:cNvSpPr/>
      </dsp:nvSpPr>
      <dsp:spPr>
        <a:xfrm>
          <a:off x="1757557" y="2399078"/>
          <a:ext cx="4595694" cy="323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Department of Social Services</a:t>
          </a:r>
        </a:p>
      </dsp:txBody>
      <dsp:txXfrm>
        <a:off x="1757557" y="2399078"/>
        <a:ext cx="4595694" cy="323861"/>
      </dsp:txXfrm>
    </dsp:sp>
    <dsp:sp modelId="{6806B826-0154-4EC4-9507-CE98540FA2AD}">
      <dsp:nvSpPr>
        <dsp:cNvPr id="0" name=""/>
        <dsp:cNvSpPr/>
      </dsp:nvSpPr>
      <dsp:spPr>
        <a:xfrm>
          <a:off x="1669741" y="2722939"/>
          <a:ext cx="468351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2A7BC8-37A6-48C9-B9E1-EBF903187C3E}">
      <dsp:nvSpPr>
        <dsp:cNvPr id="0" name=""/>
        <dsp:cNvSpPr/>
      </dsp:nvSpPr>
      <dsp:spPr>
        <a:xfrm>
          <a:off x="1757557" y="2739132"/>
          <a:ext cx="4595694" cy="323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Department of Health</a:t>
          </a:r>
        </a:p>
      </dsp:txBody>
      <dsp:txXfrm>
        <a:off x="1757557" y="2739132"/>
        <a:ext cx="4595694" cy="323861"/>
      </dsp:txXfrm>
    </dsp:sp>
    <dsp:sp modelId="{539945DD-6660-4E84-ABF8-D4BF85A9F977}">
      <dsp:nvSpPr>
        <dsp:cNvPr id="0" name=""/>
        <dsp:cNvSpPr/>
      </dsp:nvSpPr>
      <dsp:spPr>
        <a:xfrm>
          <a:off x="1669741" y="3062994"/>
          <a:ext cx="468351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942AB5-88F5-4544-B33C-4DA01B263542}">
      <dsp:nvSpPr>
        <dsp:cNvPr id="0" name=""/>
        <dsp:cNvSpPr/>
      </dsp:nvSpPr>
      <dsp:spPr>
        <a:xfrm>
          <a:off x="1757557" y="3079187"/>
          <a:ext cx="4595694" cy="323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Medical/Hospital Systems</a:t>
          </a:r>
        </a:p>
      </dsp:txBody>
      <dsp:txXfrm>
        <a:off x="1757557" y="3079187"/>
        <a:ext cx="4595694" cy="323861"/>
      </dsp:txXfrm>
    </dsp:sp>
    <dsp:sp modelId="{A9B33A26-9232-411E-9AB7-520FDEB4E76E}">
      <dsp:nvSpPr>
        <dsp:cNvPr id="0" name=""/>
        <dsp:cNvSpPr/>
      </dsp:nvSpPr>
      <dsp:spPr>
        <a:xfrm>
          <a:off x="1669741" y="3403049"/>
          <a:ext cx="468351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07F09D-6CCD-4850-BFF8-276408B31822}">
      <dsp:nvSpPr>
        <dsp:cNvPr id="0" name=""/>
        <dsp:cNvSpPr/>
      </dsp:nvSpPr>
      <dsp:spPr>
        <a:xfrm>
          <a:off x="1757557" y="3419242"/>
          <a:ext cx="4595694" cy="323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Schools and McKinney Vento Liaisons </a:t>
          </a:r>
        </a:p>
      </dsp:txBody>
      <dsp:txXfrm>
        <a:off x="1757557" y="3419242"/>
        <a:ext cx="4595694" cy="323861"/>
      </dsp:txXfrm>
    </dsp:sp>
    <dsp:sp modelId="{457A832D-87EB-4D1D-A3F1-568492CA90C5}">
      <dsp:nvSpPr>
        <dsp:cNvPr id="0" name=""/>
        <dsp:cNvSpPr/>
      </dsp:nvSpPr>
      <dsp:spPr>
        <a:xfrm>
          <a:off x="1669741" y="3743104"/>
          <a:ext cx="468351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3D4C14-E1ED-42AF-BB32-1114A72E1F4A}">
      <dsp:nvSpPr>
        <dsp:cNvPr id="0" name=""/>
        <dsp:cNvSpPr/>
      </dsp:nvSpPr>
      <dsp:spPr>
        <a:xfrm>
          <a:off x="1757557" y="3759297"/>
          <a:ext cx="4595694" cy="323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Legal Advocacy</a:t>
          </a:r>
        </a:p>
      </dsp:txBody>
      <dsp:txXfrm>
        <a:off x="1757557" y="3759297"/>
        <a:ext cx="4595694" cy="323861"/>
      </dsp:txXfrm>
    </dsp:sp>
    <dsp:sp modelId="{ACF3DA1E-617B-40ED-9504-9F71092E8997}">
      <dsp:nvSpPr>
        <dsp:cNvPr id="0" name=""/>
        <dsp:cNvSpPr/>
      </dsp:nvSpPr>
      <dsp:spPr>
        <a:xfrm>
          <a:off x="1669741" y="4083158"/>
          <a:ext cx="468351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DAF57A-AC41-458C-8214-1C82EF45C586}">
      <dsp:nvSpPr>
        <dsp:cNvPr id="0" name=""/>
        <dsp:cNvSpPr/>
      </dsp:nvSpPr>
      <dsp:spPr>
        <a:xfrm>
          <a:off x="1757557" y="4099351"/>
          <a:ext cx="4595694" cy="323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Faith Based Partners</a:t>
          </a:r>
        </a:p>
      </dsp:txBody>
      <dsp:txXfrm>
        <a:off x="1757557" y="4099351"/>
        <a:ext cx="4595694" cy="323861"/>
      </dsp:txXfrm>
    </dsp:sp>
    <dsp:sp modelId="{261DFA19-BB9E-48F7-BE5B-B5E59F2C1A9F}">
      <dsp:nvSpPr>
        <dsp:cNvPr id="0" name=""/>
        <dsp:cNvSpPr/>
      </dsp:nvSpPr>
      <dsp:spPr>
        <a:xfrm>
          <a:off x="1669741" y="4423213"/>
          <a:ext cx="468351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5E179D-5622-4413-B933-20048ADFC664}">
      <dsp:nvSpPr>
        <dsp:cNvPr id="0" name=""/>
        <dsp:cNvSpPr/>
      </dsp:nvSpPr>
      <dsp:spPr>
        <a:xfrm>
          <a:off x="1757557" y="4439406"/>
          <a:ext cx="4595694" cy="323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Domestic Violence Agencies</a:t>
          </a:r>
        </a:p>
      </dsp:txBody>
      <dsp:txXfrm>
        <a:off x="1757557" y="4439406"/>
        <a:ext cx="4595694" cy="323861"/>
      </dsp:txXfrm>
    </dsp:sp>
    <dsp:sp modelId="{5C1451CD-12B9-49C3-8098-0FB7F9351424}">
      <dsp:nvSpPr>
        <dsp:cNvPr id="0" name=""/>
        <dsp:cNvSpPr/>
      </dsp:nvSpPr>
      <dsp:spPr>
        <a:xfrm>
          <a:off x="1669741" y="4763268"/>
          <a:ext cx="468351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EF50E7-FDC8-4147-81C2-87238E10E24E}">
      <dsp:nvSpPr>
        <dsp:cNvPr id="0" name=""/>
        <dsp:cNvSpPr/>
      </dsp:nvSpPr>
      <dsp:spPr>
        <a:xfrm>
          <a:off x="1757557" y="4779461"/>
          <a:ext cx="4595694" cy="323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kern="1200"/>
        </a:p>
      </dsp:txBody>
      <dsp:txXfrm>
        <a:off x="1757557" y="4779461"/>
        <a:ext cx="4595694" cy="323861"/>
      </dsp:txXfrm>
    </dsp:sp>
    <dsp:sp modelId="{30212D7A-2F17-4E5E-9582-B48EFE840234}">
      <dsp:nvSpPr>
        <dsp:cNvPr id="0" name=""/>
        <dsp:cNvSpPr/>
      </dsp:nvSpPr>
      <dsp:spPr>
        <a:xfrm>
          <a:off x="1669741" y="5103323"/>
          <a:ext cx="468351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A6337-BED4-4AB9-9DDE-50FF96B4D65F}">
      <dsp:nvSpPr>
        <dsp:cNvPr id="0" name=""/>
        <dsp:cNvSpPr/>
      </dsp:nvSpPr>
      <dsp:spPr>
        <a:xfrm>
          <a:off x="0" y="2530579"/>
          <a:ext cx="10927829" cy="166033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i="0" kern="1200" baseline="0"/>
            <a:t>Key principles to focus case management on housing activities include:</a:t>
          </a:r>
          <a:endParaRPr lang="en-US" sz="2500" kern="1200"/>
        </a:p>
      </dsp:txBody>
      <dsp:txXfrm>
        <a:off x="0" y="2530579"/>
        <a:ext cx="10927829" cy="896580"/>
      </dsp:txXfrm>
    </dsp:sp>
    <dsp:sp modelId="{86094368-09A1-4223-81FC-219F0641A0C3}">
      <dsp:nvSpPr>
        <dsp:cNvPr id="0" name=""/>
        <dsp:cNvSpPr/>
      </dsp:nvSpPr>
      <dsp:spPr>
        <a:xfrm>
          <a:off x="0" y="3393953"/>
          <a:ext cx="2731957" cy="763753"/>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i="0" kern="1200" baseline="0"/>
            <a:t>1. </a:t>
          </a:r>
          <a:r>
            <a:rPr lang="en-US" sz="1600" b="1" i="0" kern="1200" baseline="0"/>
            <a:t>Housing First </a:t>
          </a:r>
          <a:r>
            <a:rPr lang="en-US" sz="1600" b="0" i="0" kern="1200" baseline="0"/>
            <a:t>- Housing is a basic human right</a:t>
          </a:r>
          <a:endParaRPr lang="en-US" sz="1600" kern="1200"/>
        </a:p>
      </dsp:txBody>
      <dsp:txXfrm>
        <a:off x="0" y="3393953"/>
        <a:ext cx="2731957" cy="763753"/>
      </dsp:txXfrm>
    </dsp:sp>
    <dsp:sp modelId="{7C94453D-002B-40C5-96FD-07E457FF9C73}">
      <dsp:nvSpPr>
        <dsp:cNvPr id="0" name=""/>
        <dsp:cNvSpPr/>
      </dsp:nvSpPr>
      <dsp:spPr>
        <a:xfrm>
          <a:off x="2731957" y="3393953"/>
          <a:ext cx="2731957" cy="763753"/>
        </a:xfrm>
        <a:prstGeom prst="rect">
          <a:avLst/>
        </a:prstGeom>
        <a:solidFill>
          <a:schemeClr val="accent2">
            <a:tint val="40000"/>
            <a:alpha val="90000"/>
            <a:hueOff val="2244906"/>
            <a:satOff val="-20744"/>
            <a:lumOff val="-2338"/>
            <a:alphaOff val="0"/>
          </a:schemeClr>
        </a:solidFill>
        <a:ln w="19050" cap="flat" cmpd="sng" algn="ctr">
          <a:solidFill>
            <a:schemeClr val="accent2">
              <a:tint val="40000"/>
              <a:alpha val="90000"/>
              <a:hueOff val="2244906"/>
              <a:satOff val="-20744"/>
              <a:lumOff val="-23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i="0" kern="1200" baseline="0"/>
            <a:t>2. </a:t>
          </a:r>
          <a:r>
            <a:rPr lang="en-US" sz="1600" b="1" i="0" kern="1200" baseline="0"/>
            <a:t>Person-centered </a:t>
          </a:r>
          <a:r>
            <a:rPr lang="en-US" sz="1600" b="0" i="0" kern="1200" baseline="0"/>
            <a:t>- tailored services driven by client choice</a:t>
          </a:r>
          <a:endParaRPr lang="en-US" sz="1600" kern="1200"/>
        </a:p>
      </dsp:txBody>
      <dsp:txXfrm>
        <a:off x="2731957" y="3393953"/>
        <a:ext cx="2731957" cy="763753"/>
      </dsp:txXfrm>
    </dsp:sp>
    <dsp:sp modelId="{6F36D30D-3DB9-46E0-9532-1AFDB784A87C}">
      <dsp:nvSpPr>
        <dsp:cNvPr id="0" name=""/>
        <dsp:cNvSpPr/>
      </dsp:nvSpPr>
      <dsp:spPr>
        <a:xfrm>
          <a:off x="5463914" y="3393953"/>
          <a:ext cx="2731957" cy="763753"/>
        </a:xfrm>
        <a:prstGeom prst="rect">
          <a:avLst/>
        </a:prstGeom>
        <a:solidFill>
          <a:schemeClr val="accent2">
            <a:tint val="40000"/>
            <a:alpha val="90000"/>
            <a:hueOff val="4489812"/>
            <a:satOff val="-41488"/>
            <a:lumOff val="-4677"/>
            <a:alphaOff val="0"/>
          </a:schemeClr>
        </a:solidFill>
        <a:ln w="19050" cap="flat" cmpd="sng" algn="ctr">
          <a:solidFill>
            <a:schemeClr val="accent2">
              <a:tint val="40000"/>
              <a:alpha val="90000"/>
              <a:hueOff val="4489812"/>
              <a:satOff val="-41488"/>
              <a:lumOff val="-46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i="0" kern="1200" baseline="0"/>
            <a:t>3. The </a:t>
          </a:r>
          <a:r>
            <a:rPr lang="en-US" sz="1600" b="1" i="0" kern="1200" baseline="0"/>
            <a:t>relationship </a:t>
          </a:r>
          <a:r>
            <a:rPr lang="en-US" sz="1600" b="0" i="0" kern="1200" baseline="0"/>
            <a:t>between the client and case manager is foundational</a:t>
          </a:r>
          <a:endParaRPr lang="en-US" sz="1600" kern="1200"/>
        </a:p>
      </dsp:txBody>
      <dsp:txXfrm>
        <a:off x="5463914" y="3393953"/>
        <a:ext cx="2731957" cy="763753"/>
      </dsp:txXfrm>
    </dsp:sp>
    <dsp:sp modelId="{EB759124-3601-419C-8C83-FA1160DFB195}">
      <dsp:nvSpPr>
        <dsp:cNvPr id="0" name=""/>
        <dsp:cNvSpPr/>
      </dsp:nvSpPr>
      <dsp:spPr>
        <a:xfrm>
          <a:off x="8195871" y="3393953"/>
          <a:ext cx="2731957" cy="763753"/>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i="0" kern="1200" baseline="0"/>
            <a:t>4. A focus on activities that help people </a:t>
          </a:r>
          <a:r>
            <a:rPr lang="en-US" sz="1600" b="1" i="0" kern="1200" baseline="0"/>
            <a:t>move out of homelessness</a:t>
          </a:r>
          <a:endParaRPr lang="en-US" sz="1600" kern="1200"/>
        </a:p>
      </dsp:txBody>
      <dsp:txXfrm>
        <a:off x="8195871" y="3393953"/>
        <a:ext cx="2731957" cy="763753"/>
      </dsp:txXfrm>
    </dsp:sp>
    <dsp:sp modelId="{9559FD00-A152-42E1-B2FE-C7B4F9BEF60C}">
      <dsp:nvSpPr>
        <dsp:cNvPr id="0" name=""/>
        <dsp:cNvSpPr/>
      </dsp:nvSpPr>
      <dsp:spPr>
        <a:xfrm rot="10800000">
          <a:off x="0" y="1890"/>
          <a:ext cx="10927829" cy="2553594"/>
        </a:xfrm>
        <a:prstGeom prst="upArrowCallou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i="0" kern="1200" baseline="0"/>
            <a:t>Orienting case management support to end someone’s homelessness crisis.</a:t>
          </a:r>
          <a:endParaRPr lang="en-US" sz="2500" kern="1200"/>
        </a:p>
      </dsp:txBody>
      <dsp:txXfrm rot="10800000">
        <a:off x="0" y="1890"/>
        <a:ext cx="10927829" cy="165924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203D4-5D9A-4E5C-BE48-828FE2C8CC06}">
      <dsp:nvSpPr>
        <dsp:cNvPr id="0" name=""/>
        <dsp:cNvSpPr/>
      </dsp:nvSpPr>
      <dsp:spPr>
        <a:xfrm>
          <a:off x="872519" y="627157"/>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A401EA-4836-453D-B7FF-EC1534752E81}">
      <dsp:nvSpPr>
        <dsp:cNvPr id="0" name=""/>
        <dsp:cNvSpPr/>
      </dsp:nvSpPr>
      <dsp:spPr>
        <a:xfrm>
          <a:off x="1106519" y="861157"/>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957BD5-2C76-48C6-94FC-A678477257C2}">
      <dsp:nvSpPr>
        <dsp:cNvPr id="0" name=""/>
        <dsp:cNvSpPr/>
      </dsp:nvSpPr>
      <dsp:spPr>
        <a:xfrm>
          <a:off x="521519" y="2067157"/>
          <a:ext cx="1800000"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Client driven!</a:t>
          </a:r>
        </a:p>
      </dsp:txBody>
      <dsp:txXfrm>
        <a:off x="521519" y="2067157"/>
        <a:ext cx="1800000" cy="1890000"/>
      </dsp:txXfrm>
    </dsp:sp>
    <dsp:sp modelId="{9BA66F22-62DA-407A-981A-CED63BD945AB}">
      <dsp:nvSpPr>
        <dsp:cNvPr id="0" name=""/>
        <dsp:cNvSpPr/>
      </dsp:nvSpPr>
      <dsp:spPr>
        <a:xfrm>
          <a:off x="3241499" y="627157"/>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BEFEA4-E85C-40B1-A19B-4E569CC25445}">
      <dsp:nvSpPr>
        <dsp:cNvPr id="0" name=""/>
        <dsp:cNvSpPr/>
      </dsp:nvSpPr>
      <dsp:spPr>
        <a:xfrm>
          <a:off x="3475500" y="861157"/>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8894AC-6ACD-4C4E-8646-65F49D4B7CE4}">
      <dsp:nvSpPr>
        <dsp:cNvPr id="0" name=""/>
        <dsp:cNvSpPr/>
      </dsp:nvSpPr>
      <dsp:spPr>
        <a:xfrm>
          <a:off x="2636519" y="2067157"/>
          <a:ext cx="2307960"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Individualized- clients may need varying levels of support to achieve housing goals</a:t>
          </a:r>
        </a:p>
      </dsp:txBody>
      <dsp:txXfrm>
        <a:off x="2636519" y="2067157"/>
        <a:ext cx="2307960" cy="1890000"/>
      </dsp:txXfrm>
    </dsp:sp>
    <dsp:sp modelId="{64E89DC5-649F-4A48-B822-C06D9775BD2A}">
      <dsp:nvSpPr>
        <dsp:cNvPr id="0" name=""/>
        <dsp:cNvSpPr/>
      </dsp:nvSpPr>
      <dsp:spPr>
        <a:xfrm>
          <a:off x="5610480" y="627157"/>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2DA93C-7A47-4C02-A0C4-E9E3F607EBA2}">
      <dsp:nvSpPr>
        <dsp:cNvPr id="0" name=""/>
        <dsp:cNvSpPr/>
      </dsp:nvSpPr>
      <dsp:spPr>
        <a:xfrm>
          <a:off x="5844480" y="861157"/>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708956-65CE-43A8-AD3B-A67E41C8894B}">
      <dsp:nvSpPr>
        <dsp:cNvPr id="0" name=""/>
        <dsp:cNvSpPr/>
      </dsp:nvSpPr>
      <dsp:spPr>
        <a:xfrm>
          <a:off x="5259480" y="2067157"/>
          <a:ext cx="1800000"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Setting and working on realistic goals</a:t>
          </a:r>
        </a:p>
      </dsp:txBody>
      <dsp:txXfrm>
        <a:off x="5259480" y="2067157"/>
        <a:ext cx="1800000" cy="1890000"/>
      </dsp:txXfrm>
    </dsp:sp>
    <dsp:sp modelId="{32F4F975-07F4-4366-9977-11484263198D}">
      <dsp:nvSpPr>
        <dsp:cNvPr id="0" name=""/>
        <dsp:cNvSpPr/>
      </dsp:nvSpPr>
      <dsp:spPr>
        <a:xfrm>
          <a:off x="7725480" y="627157"/>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910FAD-245B-48AF-B9F8-1D8DD301A0A5}">
      <dsp:nvSpPr>
        <dsp:cNvPr id="0" name=""/>
        <dsp:cNvSpPr/>
      </dsp:nvSpPr>
      <dsp:spPr>
        <a:xfrm>
          <a:off x="7959480" y="861157"/>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72B550-EF8A-4864-9622-CE22BE0435CB}">
      <dsp:nvSpPr>
        <dsp:cNvPr id="0" name=""/>
        <dsp:cNvSpPr/>
      </dsp:nvSpPr>
      <dsp:spPr>
        <a:xfrm>
          <a:off x="7374480" y="2067157"/>
          <a:ext cx="1800000"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Actions in goals are measurable, and timely</a:t>
          </a:r>
        </a:p>
      </dsp:txBody>
      <dsp:txXfrm>
        <a:off x="7374480" y="2067157"/>
        <a:ext cx="1800000" cy="1890000"/>
      </dsp:txXfrm>
    </dsp:sp>
    <dsp:sp modelId="{1960258F-47A8-4C2B-8C85-73411AC8DE5B}">
      <dsp:nvSpPr>
        <dsp:cNvPr id="0" name=""/>
        <dsp:cNvSpPr/>
      </dsp:nvSpPr>
      <dsp:spPr>
        <a:xfrm>
          <a:off x="9840480" y="627157"/>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DD1244-D7F4-4A90-95BF-F433D39028F4}">
      <dsp:nvSpPr>
        <dsp:cNvPr id="0" name=""/>
        <dsp:cNvSpPr/>
      </dsp:nvSpPr>
      <dsp:spPr>
        <a:xfrm>
          <a:off x="10074480" y="861157"/>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1918F8-E1B5-4545-8DA9-54569E7F2CE5}">
      <dsp:nvSpPr>
        <dsp:cNvPr id="0" name=""/>
        <dsp:cNvSpPr/>
      </dsp:nvSpPr>
      <dsp:spPr>
        <a:xfrm>
          <a:off x="9489480" y="2067157"/>
          <a:ext cx="1800000"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Gets evaluated and updated as necessary</a:t>
          </a:r>
        </a:p>
      </dsp:txBody>
      <dsp:txXfrm>
        <a:off x="9489480" y="2067157"/>
        <a:ext cx="1800000" cy="18900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4BD3F-BF4D-40D5-B76F-C2DF6550D707}">
      <dsp:nvSpPr>
        <dsp:cNvPr id="0" name=""/>
        <dsp:cNvSpPr/>
      </dsp:nvSpPr>
      <dsp:spPr>
        <a:xfrm>
          <a:off x="0" y="1034397"/>
          <a:ext cx="6666833" cy="20884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Written housing plans</a:t>
          </a:r>
        </a:p>
        <a:p>
          <a:pPr marL="171450" lvl="1" indent="-171450" algn="l" defTabSz="755650">
            <a:lnSpc>
              <a:spcPct val="90000"/>
            </a:lnSpc>
            <a:spcBef>
              <a:spcPct val="0"/>
            </a:spcBef>
            <a:spcAft>
              <a:spcPct val="15000"/>
            </a:spcAft>
            <a:buChar char="•"/>
          </a:pPr>
          <a:r>
            <a:rPr lang="en-US" sz="1700" kern="1200"/>
            <a:t>Progress notes- organized and up to date files (health records, IDs, etc.)</a:t>
          </a:r>
        </a:p>
        <a:p>
          <a:pPr marL="171450" lvl="1" indent="-171450" algn="l" defTabSz="755650">
            <a:lnSpc>
              <a:spcPct val="90000"/>
            </a:lnSpc>
            <a:spcBef>
              <a:spcPct val="0"/>
            </a:spcBef>
            <a:spcAft>
              <a:spcPct val="15000"/>
            </a:spcAft>
            <a:buChar char="•"/>
          </a:pPr>
          <a:r>
            <a:rPr lang="en-US" sz="1700" kern="1200"/>
            <a:t>Documentation, documentation, documentation!</a:t>
          </a:r>
        </a:p>
        <a:p>
          <a:pPr marL="171450" lvl="1" indent="-171450" algn="l" defTabSz="755650">
            <a:lnSpc>
              <a:spcPct val="90000"/>
            </a:lnSpc>
            <a:spcBef>
              <a:spcPct val="0"/>
            </a:spcBef>
            <a:spcAft>
              <a:spcPct val="15000"/>
            </a:spcAft>
            <a:buChar char="•"/>
          </a:pPr>
          <a:r>
            <a:rPr lang="en-US" sz="1700" kern="1200"/>
            <a:t>Case Conferencing</a:t>
          </a:r>
        </a:p>
        <a:p>
          <a:pPr marL="171450" lvl="1" indent="-171450" algn="l" defTabSz="755650">
            <a:lnSpc>
              <a:spcPct val="90000"/>
            </a:lnSpc>
            <a:spcBef>
              <a:spcPct val="0"/>
            </a:spcBef>
            <a:spcAft>
              <a:spcPct val="15000"/>
            </a:spcAft>
            <a:buChar char="•"/>
          </a:pPr>
          <a:r>
            <a:rPr lang="en-US" sz="1700" b="0" i="0" kern="1200" baseline="0"/>
            <a:t>Referral tracking</a:t>
          </a:r>
          <a:endParaRPr lang="en-US" sz="1700" kern="1200"/>
        </a:p>
      </dsp:txBody>
      <dsp:txXfrm>
        <a:off x="0" y="1034397"/>
        <a:ext cx="6666833" cy="2088450"/>
      </dsp:txXfrm>
    </dsp:sp>
    <dsp:sp modelId="{94155B49-2DA9-4A99-A23D-A3D5A7AD35F5}">
      <dsp:nvSpPr>
        <dsp:cNvPr id="0" name=""/>
        <dsp:cNvSpPr/>
      </dsp:nvSpPr>
      <dsp:spPr>
        <a:xfrm>
          <a:off x="333341" y="783477"/>
          <a:ext cx="4666783"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b="0" i="0" kern="1200" baseline="0"/>
            <a:t>Tools and methods for tracking client progress</a:t>
          </a:r>
          <a:endParaRPr lang="en-US" sz="1700" kern="1200"/>
        </a:p>
      </dsp:txBody>
      <dsp:txXfrm>
        <a:off x="357839" y="807975"/>
        <a:ext cx="4617787" cy="452844"/>
      </dsp:txXfrm>
    </dsp:sp>
    <dsp:sp modelId="{179BCF3B-0DD3-42D7-87CC-E52042CDFBF4}">
      <dsp:nvSpPr>
        <dsp:cNvPr id="0" name=""/>
        <dsp:cNvSpPr/>
      </dsp:nvSpPr>
      <dsp:spPr>
        <a:xfrm>
          <a:off x="0" y="3465567"/>
          <a:ext cx="6666833" cy="1204875"/>
        </a:xfrm>
        <a:prstGeom prst="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Housing plans should be assessed at every appointment with the client where progress towards goals is happening (which should be most meetings!)</a:t>
          </a:r>
        </a:p>
      </dsp:txBody>
      <dsp:txXfrm>
        <a:off x="0" y="3465567"/>
        <a:ext cx="6666833" cy="1204875"/>
      </dsp:txXfrm>
    </dsp:sp>
    <dsp:sp modelId="{7FDFC874-7254-46E9-94C0-D1FA054B1FB2}">
      <dsp:nvSpPr>
        <dsp:cNvPr id="0" name=""/>
        <dsp:cNvSpPr/>
      </dsp:nvSpPr>
      <dsp:spPr>
        <a:xfrm>
          <a:off x="333341" y="3214647"/>
          <a:ext cx="4666783" cy="50184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b="0" i="0" kern="1200" baseline="0"/>
            <a:t>Adjusting plans based on outcomes</a:t>
          </a:r>
          <a:endParaRPr lang="en-US" sz="1700" kern="1200"/>
        </a:p>
      </dsp:txBody>
      <dsp:txXfrm>
        <a:off x="357839" y="3239145"/>
        <a:ext cx="4617787" cy="45284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B42E2-E70E-4D3F-BB26-782A7B685C5F}">
      <dsp:nvSpPr>
        <dsp:cNvPr id="0" name=""/>
        <dsp:cNvSpPr/>
      </dsp:nvSpPr>
      <dsp:spPr>
        <a:xfrm>
          <a:off x="0" y="650563"/>
          <a:ext cx="7803694" cy="2564099"/>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5653" tIns="916432" rIns="60565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Listening, respectfully being inquisitive to better understand differences and hearing this from people of all different backgrounds</a:t>
          </a:r>
        </a:p>
        <a:p>
          <a:pPr marL="228600" lvl="1" indent="-228600" algn="l" defTabSz="889000">
            <a:lnSpc>
              <a:spcPct val="90000"/>
            </a:lnSpc>
            <a:spcBef>
              <a:spcPct val="0"/>
            </a:spcBef>
            <a:spcAft>
              <a:spcPct val="15000"/>
            </a:spcAft>
            <a:buChar char="•"/>
          </a:pPr>
          <a:r>
            <a:rPr lang="en-US" sz="2000" kern="1200"/>
            <a:t>Regularly attending trainings, workshops and continuing education related to cultural competency</a:t>
          </a:r>
        </a:p>
      </dsp:txBody>
      <dsp:txXfrm>
        <a:off x="0" y="650563"/>
        <a:ext cx="7803694" cy="2564099"/>
      </dsp:txXfrm>
    </dsp:sp>
    <dsp:sp modelId="{7E5EBB95-B9A9-4C14-9112-355A0BC2B3F0}">
      <dsp:nvSpPr>
        <dsp:cNvPr id="0" name=""/>
        <dsp:cNvSpPr/>
      </dsp:nvSpPr>
      <dsp:spPr>
        <a:xfrm>
          <a:off x="390184" y="1123"/>
          <a:ext cx="5462585" cy="1298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6473" tIns="0" rIns="206473" bIns="0" numCol="1" spcCol="1270" anchor="ctr" anchorCtr="0">
          <a:noAutofit/>
        </a:bodyPr>
        <a:lstStyle/>
        <a:p>
          <a:pPr marL="0" lvl="0" indent="0" algn="l" defTabSz="889000">
            <a:lnSpc>
              <a:spcPct val="90000"/>
            </a:lnSpc>
            <a:spcBef>
              <a:spcPct val="0"/>
            </a:spcBef>
            <a:spcAft>
              <a:spcPct val="35000"/>
            </a:spcAft>
            <a:buNone/>
          </a:pPr>
          <a:r>
            <a:rPr lang="en-US" sz="2000" kern="1200"/>
            <a:t>You can improve cultural competence by:</a:t>
          </a:r>
        </a:p>
      </dsp:txBody>
      <dsp:txXfrm>
        <a:off x="453590" y="64529"/>
        <a:ext cx="5335773" cy="1172068"/>
      </dsp:txXfrm>
    </dsp:sp>
    <dsp:sp modelId="{86647404-5F10-46D2-9709-40CF6FD7C5FA}">
      <dsp:nvSpPr>
        <dsp:cNvPr id="0" name=""/>
        <dsp:cNvSpPr/>
      </dsp:nvSpPr>
      <dsp:spPr>
        <a:xfrm>
          <a:off x="0" y="4101703"/>
          <a:ext cx="7803694" cy="2564099"/>
        </a:xfrm>
        <a:prstGeom prst="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5653" tIns="916432" rIns="60565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hlinkClick xmlns:r="http://schemas.openxmlformats.org/officeDocument/2006/relationships" r:id="rId1"/>
            </a:rPr>
            <a:t>https://nhchc.org/clinical-practice/homeless-services/ethical-and-cultural-issues/cultural-competency/</a:t>
          </a:r>
          <a:r>
            <a:rPr lang="en-US" sz="2000" kern="1200"/>
            <a:t> </a:t>
          </a:r>
        </a:p>
        <a:p>
          <a:pPr marL="228600" lvl="1" indent="-228600" algn="l" defTabSz="889000">
            <a:lnSpc>
              <a:spcPct val="90000"/>
            </a:lnSpc>
            <a:spcBef>
              <a:spcPct val="0"/>
            </a:spcBef>
            <a:spcAft>
              <a:spcPct val="15000"/>
            </a:spcAft>
            <a:buChar char="•"/>
          </a:pPr>
          <a:r>
            <a:rPr lang="en-US" sz="2000" kern="1200">
              <a:hlinkClick xmlns:r="http://schemas.openxmlformats.org/officeDocument/2006/relationships" r:id="rId2"/>
            </a:rPr>
            <a:t>https://files.hudexchange.info/resources/documents/CE-Equity-Cultural-Humility-101.pdf</a:t>
          </a:r>
          <a:r>
            <a:rPr lang="en-US" sz="2000" kern="1200"/>
            <a:t> </a:t>
          </a:r>
        </a:p>
      </dsp:txBody>
      <dsp:txXfrm>
        <a:off x="0" y="4101703"/>
        <a:ext cx="7803694" cy="2564099"/>
      </dsp:txXfrm>
    </dsp:sp>
    <dsp:sp modelId="{7C198CE2-CBA9-45E0-95D7-F71F9B71C022}">
      <dsp:nvSpPr>
        <dsp:cNvPr id="0" name=""/>
        <dsp:cNvSpPr/>
      </dsp:nvSpPr>
      <dsp:spPr>
        <a:xfrm>
          <a:off x="390184" y="3452263"/>
          <a:ext cx="5462585" cy="129888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6473" tIns="0" rIns="206473" bIns="0" numCol="1" spcCol="1270" anchor="ctr" anchorCtr="0">
          <a:noAutofit/>
        </a:bodyPr>
        <a:lstStyle/>
        <a:p>
          <a:pPr marL="0" lvl="0" indent="0" algn="l" defTabSz="889000">
            <a:lnSpc>
              <a:spcPct val="90000"/>
            </a:lnSpc>
            <a:spcBef>
              <a:spcPct val="0"/>
            </a:spcBef>
            <a:spcAft>
              <a:spcPct val="35000"/>
            </a:spcAft>
            <a:buNone/>
          </a:pPr>
          <a:r>
            <a:rPr lang="en-US" sz="2000" kern="1200"/>
            <a:t>Resources to help enhance cultural competency:</a:t>
          </a:r>
        </a:p>
      </dsp:txBody>
      <dsp:txXfrm>
        <a:off x="453590" y="3515669"/>
        <a:ext cx="5335773" cy="117206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D299F-A080-4A06-A415-C418938DAD86}">
      <dsp:nvSpPr>
        <dsp:cNvPr id="0" name=""/>
        <dsp:cNvSpPr/>
      </dsp:nvSpPr>
      <dsp:spPr>
        <a:xfrm>
          <a:off x="4108" y="14873"/>
          <a:ext cx="2470500" cy="960637"/>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Client right to self determination and autonomy</a:t>
          </a:r>
        </a:p>
      </dsp:txBody>
      <dsp:txXfrm>
        <a:off x="4108" y="14873"/>
        <a:ext cx="2470500" cy="960637"/>
      </dsp:txXfrm>
    </dsp:sp>
    <dsp:sp modelId="{BD120E3C-E59C-4A66-B563-BFB652937FE6}">
      <dsp:nvSpPr>
        <dsp:cNvPr id="0" name=""/>
        <dsp:cNvSpPr/>
      </dsp:nvSpPr>
      <dsp:spPr>
        <a:xfrm>
          <a:off x="4108" y="975510"/>
          <a:ext cx="2470500" cy="2699021"/>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Even if we don’t agree with a decision a client makes, this is their life, and they have the right to make the decisions they do</a:t>
          </a:r>
        </a:p>
      </dsp:txBody>
      <dsp:txXfrm>
        <a:off x="4108" y="975510"/>
        <a:ext cx="2470500" cy="2699021"/>
      </dsp:txXfrm>
    </dsp:sp>
    <dsp:sp modelId="{C8D90F08-FBB1-4E35-9202-B5727EF6831C}">
      <dsp:nvSpPr>
        <dsp:cNvPr id="0" name=""/>
        <dsp:cNvSpPr/>
      </dsp:nvSpPr>
      <dsp:spPr>
        <a:xfrm>
          <a:off x="2820479" y="14873"/>
          <a:ext cx="2470500" cy="960637"/>
        </a:xfrm>
        <a:prstGeom prst="rect">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Confidentiality- </a:t>
          </a:r>
        </a:p>
      </dsp:txBody>
      <dsp:txXfrm>
        <a:off x="2820479" y="14873"/>
        <a:ext cx="2470500" cy="960637"/>
      </dsp:txXfrm>
    </dsp:sp>
    <dsp:sp modelId="{36FCA7FA-2332-4048-B87C-F8BB694317C3}">
      <dsp:nvSpPr>
        <dsp:cNvPr id="0" name=""/>
        <dsp:cNvSpPr/>
      </dsp:nvSpPr>
      <dsp:spPr>
        <a:xfrm>
          <a:off x="2820479" y="975510"/>
          <a:ext cx="2470500" cy="2699021"/>
        </a:xfrm>
        <a:prstGeom prst="rect">
          <a:avLst/>
        </a:prstGeom>
        <a:solidFill>
          <a:schemeClr val="accent2">
            <a:tint val="40000"/>
            <a:alpha val="90000"/>
            <a:hueOff val="2244906"/>
            <a:satOff val="-20744"/>
            <a:lumOff val="-2338"/>
            <a:alphaOff val="0"/>
          </a:schemeClr>
        </a:solidFill>
        <a:ln w="19050" cap="flat" cmpd="sng" algn="ctr">
          <a:solidFill>
            <a:schemeClr val="accent2">
              <a:tint val="40000"/>
              <a:alpha val="90000"/>
              <a:hueOff val="2244906"/>
              <a:satOff val="-20744"/>
              <a:lumOff val="-23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Protecting client information</a:t>
          </a:r>
        </a:p>
        <a:p>
          <a:pPr marL="171450" lvl="1" indent="-171450" algn="l" defTabSz="844550">
            <a:lnSpc>
              <a:spcPct val="90000"/>
            </a:lnSpc>
            <a:spcBef>
              <a:spcPct val="0"/>
            </a:spcBef>
            <a:spcAft>
              <a:spcPct val="15000"/>
            </a:spcAft>
            <a:buChar char="•"/>
          </a:pPr>
          <a:r>
            <a:rPr lang="en-US" sz="1900" kern="1200"/>
            <a:t>Gather informed consent for sharing sensitive information</a:t>
          </a:r>
        </a:p>
      </dsp:txBody>
      <dsp:txXfrm>
        <a:off x="2820479" y="975510"/>
        <a:ext cx="2470500" cy="2699021"/>
      </dsp:txXfrm>
    </dsp:sp>
    <dsp:sp modelId="{D789F526-17D8-42D1-99BA-B3381A7D267E}">
      <dsp:nvSpPr>
        <dsp:cNvPr id="0" name=""/>
        <dsp:cNvSpPr/>
      </dsp:nvSpPr>
      <dsp:spPr>
        <a:xfrm>
          <a:off x="5636849" y="14873"/>
          <a:ext cx="2470500" cy="960637"/>
        </a:xfrm>
        <a:prstGeom prst="rect">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Equitable Service Delivery-</a:t>
          </a:r>
        </a:p>
      </dsp:txBody>
      <dsp:txXfrm>
        <a:off x="5636849" y="14873"/>
        <a:ext cx="2470500" cy="960637"/>
      </dsp:txXfrm>
    </dsp:sp>
    <dsp:sp modelId="{7A419705-2746-4C30-AAB8-43EDE9255CFE}">
      <dsp:nvSpPr>
        <dsp:cNvPr id="0" name=""/>
        <dsp:cNvSpPr/>
      </dsp:nvSpPr>
      <dsp:spPr>
        <a:xfrm>
          <a:off x="5636849" y="975510"/>
          <a:ext cx="2470500" cy="2699021"/>
        </a:xfrm>
        <a:prstGeom prst="rect">
          <a:avLst/>
        </a:prstGeom>
        <a:solidFill>
          <a:schemeClr val="accent2">
            <a:tint val="40000"/>
            <a:alpha val="90000"/>
            <a:hueOff val="4489812"/>
            <a:satOff val="-41488"/>
            <a:lumOff val="-4677"/>
            <a:alphaOff val="0"/>
          </a:schemeClr>
        </a:solidFill>
        <a:ln w="19050" cap="flat" cmpd="sng" algn="ctr">
          <a:solidFill>
            <a:schemeClr val="accent2">
              <a:tint val="40000"/>
              <a:alpha val="90000"/>
              <a:hueOff val="4489812"/>
              <a:satOff val="-41488"/>
              <a:lumOff val="-46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Standard of services despite race, sex, gender, sexual orientation, disability, immigration status, etc.</a:t>
          </a:r>
        </a:p>
      </dsp:txBody>
      <dsp:txXfrm>
        <a:off x="5636849" y="975510"/>
        <a:ext cx="2470500" cy="2699021"/>
      </dsp:txXfrm>
    </dsp:sp>
    <dsp:sp modelId="{496CE9A2-008D-448D-B691-B2832F970F5C}">
      <dsp:nvSpPr>
        <dsp:cNvPr id="0" name=""/>
        <dsp:cNvSpPr/>
      </dsp:nvSpPr>
      <dsp:spPr>
        <a:xfrm>
          <a:off x="8453219" y="14873"/>
          <a:ext cx="2470500" cy="960637"/>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Trauma informed care-</a:t>
          </a:r>
        </a:p>
      </dsp:txBody>
      <dsp:txXfrm>
        <a:off x="8453219" y="14873"/>
        <a:ext cx="2470500" cy="960637"/>
      </dsp:txXfrm>
    </dsp:sp>
    <dsp:sp modelId="{ADE2E5B1-9C14-4634-A703-F8F7C3504772}">
      <dsp:nvSpPr>
        <dsp:cNvPr id="0" name=""/>
        <dsp:cNvSpPr/>
      </dsp:nvSpPr>
      <dsp:spPr>
        <a:xfrm>
          <a:off x="8453219" y="975510"/>
          <a:ext cx="2470500" cy="2699021"/>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Consider that all people that are experiencing homelessness are actively experiencing trauma, and likely have other forms of trauma. </a:t>
          </a:r>
        </a:p>
      </dsp:txBody>
      <dsp:txXfrm>
        <a:off x="8453219" y="975510"/>
        <a:ext cx="2470500" cy="269902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19BBA-EF6A-4C90-8884-A8D37A30E008}">
      <dsp:nvSpPr>
        <dsp:cNvPr id="0" name=""/>
        <dsp:cNvSpPr/>
      </dsp:nvSpPr>
      <dsp:spPr>
        <a:xfrm>
          <a:off x="0" y="202073"/>
          <a:ext cx="10927829" cy="94174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The intersection of cultural competence and ethical practice ensures clients receive housing support that is both respectful of their identities and aligned with professional standards. Examples include:</a:t>
          </a:r>
        </a:p>
      </dsp:txBody>
      <dsp:txXfrm>
        <a:off x="45972" y="248045"/>
        <a:ext cx="10835885" cy="849802"/>
      </dsp:txXfrm>
    </dsp:sp>
    <dsp:sp modelId="{41B3715B-68D1-43D5-9E5F-64E5F7B0D5A2}">
      <dsp:nvSpPr>
        <dsp:cNvPr id="0" name=""/>
        <dsp:cNvSpPr/>
      </dsp:nvSpPr>
      <dsp:spPr>
        <a:xfrm>
          <a:off x="0" y="1179288"/>
          <a:ext cx="10927829" cy="845304"/>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Housing Preferences</a:t>
          </a:r>
          <a:r>
            <a:rPr lang="en-US" sz="1700" kern="1200"/>
            <a:t>: Matching clients with housing that accommodates cultural needs (e.g., proximity to cultural hubs, dietary-specific accommodations).</a:t>
          </a:r>
        </a:p>
      </dsp:txBody>
      <dsp:txXfrm>
        <a:off x="41264" y="1220552"/>
        <a:ext cx="10845301" cy="762776"/>
      </dsp:txXfrm>
    </dsp:sp>
    <dsp:sp modelId="{E8A2E5A2-9470-4883-9FB4-FE48325C294F}">
      <dsp:nvSpPr>
        <dsp:cNvPr id="0" name=""/>
        <dsp:cNvSpPr/>
      </dsp:nvSpPr>
      <dsp:spPr>
        <a:xfrm>
          <a:off x="0" y="1921207"/>
          <a:ext cx="10927829"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959"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a:p>
      </dsp:txBody>
      <dsp:txXfrm>
        <a:off x="0" y="1921207"/>
        <a:ext cx="10927829" cy="281520"/>
      </dsp:txXfrm>
    </dsp:sp>
    <dsp:sp modelId="{9D558FB6-A457-496B-91FE-1D3A3D1C52B6}">
      <dsp:nvSpPr>
        <dsp:cNvPr id="0" name=""/>
        <dsp:cNvSpPr/>
      </dsp:nvSpPr>
      <dsp:spPr>
        <a:xfrm>
          <a:off x="0" y="2105334"/>
          <a:ext cx="10927829" cy="676260"/>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Advocacy</a:t>
          </a:r>
          <a:r>
            <a:rPr lang="en-US" sz="1700" kern="1200"/>
            <a:t>: Supporting clients facing discrimination in housing or accessing services.</a:t>
          </a:r>
        </a:p>
      </dsp:txBody>
      <dsp:txXfrm>
        <a:off x="33012" y="2138346"/>
        <a:ext cx="10861805" cy="610236"/>
      </dsp:txXfrm>
    </dsp:sp>
    <dsp:sp modelId="{21254906-3054-480F-B7C2-2D2B54137FBE}">
      <dsp:nvSpPr>
        <dsp:cNvPr id="0" name=""/>
        <dsp:cNvSpPr/>
      </dsp:nvSpPr>
      <dsp:spPr>
        <a:xfrm>
          <a:off x="0" y="2801332"/>
          <a:ext cx="10927829" cy="67626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Trauma-Informed Services</a:t>
          </a:r>
          <a:r>
            <a:rPr lang="en-US" sz="1700" kern="1200"/>
            <a:t>: Recognizing and addressing historical or systemic trauma that impacts housing stability.</a:t>
          </a:r>
        </a:p>
      </dsp:txBody>
      <dsp:txXfrm>
        <a:off x="33012" y="2834344"/>
        <a:ext cx="10861805" cy="61023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445DE-CB8F-45CF-A4C9-E9332A837162}">
      <dsp:nvSpPr>
        <dsp:cNvPr id="0" name=""/>
        <dsp:cNvSpPr/>
      </dsp:nvSpPr>
      <dsp:spPr>
        <a:xfrm>
          <a:off x="0" y="40499"/>
          <a:ext cx="7580671" cy="51597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Keys of successful housing focused case management:</a:t>
          </a:r>
        </a:p>
      </dsp:txBody>
      <dsp:txXfrm>
        <a:off x="25188" y="65687"/>
        <a:ext cx="7530295" cy="465594"/>
      </dsp:txXfrm>
    </dsp:sp>
    <dsp:sp modelId="{7909D5B0-7153-4158-BF39-1A700D142249}">
      <dsp:nvSpPr>
        <dsp:cNvPr id="0" name=""/>
        <dsp:cNvSpPr/>
      </dsp:nvSpPr>
      <dsp:spPr>
        <a:xfrm>
          <a:off x="0" y="616949"/>
          <a:ext cx="7580671" cy="515970"/>
        </a:xfrm>
        <a:prstGeom prst="roundRect">
          <a:avLst/>
        </a:prstGeom>
        <a:gradFill rotWithShape="0">
          <a:gsLst>
            <a:gs pos="0">
              <a:schemeClr val="accent5">
                <a:hueOff val="-1215215"/>
                <a:satOff val="-83"/>
                <a:lumOff val="196"/>
                <a:alphaOff val="0"/>
                <a:satMod val="103000"/>
                <a:lumMod val="102000"/>
                <a:tint val="94000"/>
              </a:schemeClr>
            </a:gs>
            <a:gs pos="50000">
              <a:schemeClr val="accent5">
                <a:hueOff val="-1215215"/>
                <a:satOff val="-83"/>
                <a:lumOff val="196"/>
                <a:alphaOff val="0"/>
                <a:satMod val="110000"/>
                <a:lumMod val="100000"/>
                <a:shade val="100000"/>
              </a:schemeClr>
            </a:gs>
            <a:gs pos="100000">
              <a:schemeClr val="accent5">
                <a:hueOff val="-1215215"/>
                <a:satOff val="-83"/>
                <a:lumOff val="1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baseline="0"/>
            <a:t>Trauma informed care</a:t>
          </a:r>
          <a:endParaRPr lang="en-US" sz="2100" kern="1200"/>
        </a:p>
      </dsp:txBody>
      <dsp:txXfrm>
        <a:off x="25188" y="642137"/>
        <a:ext cx="7530295" cy="465594"/>
      </dsp:txXfrm>
    </dsp:sp>
    <dsp:sp modelId="{520F2C38-F8AC-44C9-8E8C-5A5FE0EBC9F5}">
      <dsp:nvSpPr>
        <dsp:cNvPr id="0" name=""/>
        <dsp:cNvSpPr/>
      </dsp:nvSpPr>
      <dsp:spPr>
        <a:xfrm>
          <a:off x="0" y="1193399"/>
          <a:ext cx="7580671" cy="515970"/>
        </a:xfrm>
        <a:prstGeom prst="roundRect">
          <a:avLst/>
        </a:prstGeom>
        <a:gradFill rotWithShape="0">
          <a:gsLst>
            <a:gs pos="0">
              <a:schemeClr val="accent5">
                <a:hueOff val="-2430430"/>
                <a:satOff val="-165"/>
                <a:lumOff val="392"/>
                <a:alphaOff val="0"/>
                <a:satMod val="103000"/>
                <a:lumMod val="102000"/>
                <a:tint val="94000"/>
              </a:schemeClr>
            </a:gs>
            <a:gs pos="50000">
              <a:schemeClr val="accent5">
                <a:hueOff val="-2430430"/>
                <a:satOff val="-165"/>
                <a:lumOff val="392"/>
                <a:alphaOff val="0"/>
                <a:satMod val="110000"/>
                <a:lumMod val="100000"/>
                <a:shade val="100000"/>
              </a:schemeClr>
            </a:gs>
            <a:gs pos="100000">
              <a:schemeClr val="accent5">
                <a:hueOff val="-2430430"/>
                <a:satOff val="-165"/>
                <a:lumOff val="3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Person-centered approach</a:t>
          </a:r>
        </a:p>
      </dsp:txBody>
      <dsp:txXfrm>
        <a:off x="25188" y="1218587"/>
        <a:ext cx="7530295" cy="465594"/>
      </dsp:txXfrm>
    </dsp:sp>
    <dsp:sp modelId="{B1E84D11-DD25-4753-A80B-AC286812C2E8}">
      <dsp:nvSpPr>
        <dsp:cNvPr id="0" name=""/>
        <dsp:cNvSpPr/>
      </dsp:nvSpPr>
      <dsp:spPr>
        <a:xfrm>
          <a:off x="0" y="1769849"/>
          <a:ext cx="7580671" cy="515970"/>
        </a:xfrm>
        <a:prstGeom prst="roundRect">
          <a:avLst/>
        </a:prstGeom>
        <a:gradFill rotWithShape="0">
          <a:gsLst>
            <a:gs pos="0">
              <a:schemeClr val="accent5">
                <a:hueOff val="-3645645"/>
                <a:satOff val="-248"/>
                <a:lumOff val="588"/>
                <a:alphaOff val="0"/>
                <a:satMod val="103000"/>
                <a:lumMod val="102000"/>
                <a:tint val="94000"/>
              </a:schemeClr>
            </a:gs>
            <a:gs pos="50000">
              <a:schemeClr val="accent5">
                <a:hueOff val="-3645645"/>
                <a:satOff val="-248"/>
                <a:lumOff val="588"/>
                <a:alphaOff val="0"/>
                <a:satMod val="110000"/>
                <a:lumMod val="100000"/>
                <a:shade val="100000"/>
              </a:schemeClr>
            </a:gs>
            <a:gs pos="100000">
              <a:schemeClr val="accent5">
                <a:hueOff val="-3645645"/>
                <a:satOff val="-248"/>
                <a:lumOff val="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baseline="0"/>
            <a:t>Structured and on-going housing service plans</a:t>
          </a:r>
          <a:endParaRPr lang="en-US" sz="2100" kern="1200"/>
        </a:p>
      </dsp:txBody>
      <dsp:txXfrm>
        <a:off x="25188" y="1795037"/>
        <a:ext cx="7530295" cy="465594"/>
      </dsp:txXfrm>
    </dsp:sp>
    <dsp:sp modelId="{9997ACFE-BA68-4264-8BFF-278E19F5ED6E}">
      <dsp:nvSpPr>
        <dsp:cNvPr id="0" name=""/>
        <dsp:cNvSpPr/>
      </dsp:nvSpPr>
      <dsp:spPr>
        <a:xfrm>
          <a:off x="0" y="2346299"/>
          <a:ext cx="7580671" cy="515970"/>
        </a:xfrm>
        <a:prstGeom prst="roundRect">
          <a:avLst/>
        </a:prstGeom>
        <a:gradFill rotWithShape="0">
          <a:gsLst>
            <a:gs pos="0">
              <a:schemeClr val="accent5">
                <a:hueOff val="-4860860"/>
                <a:satOff val="-330"/>
                <a:lumOff val="784"/>
                <a:alphaOff val="0"/>
                <a:satMod val="103000"/>
                <a:lumMod val="102000"/>
                <a:tint val="94000"/>
              </a:schemeClr>
            </a:gs>
            <a:gs pos="50000">
              <a:schemeClr val="accent5">
                <a:hueOff val="-4860860"/>
                <a:satOff val="-330"/>
                <a:lumOff val="784"/>
                <a:alphaOff val="0"/>
                <a:satMod val="110000"/>
                <a:lumMod val="100000"/>
                <a:shade val="100000"/>
              </a:schemeClr>
            </a:gs>
            <a:gs pos="100000">
              <a:schemeClr val="accent5">
                <a:hueOff val="-4860860"/>
                <a:satOff val="-330"/>
                <a:lumOff val="7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Effective communication</a:t>
          </a:r>
        </a:p>
      </dsp:txBody>
      <dsp:txXfrm>
        <a:off x="25188" y="2371487"/>
        <a:ext cx="7530295" cy="465594"/>
      </dsp:txXfrm>
    </dsp:sp>
    <dsp:sp modelId="{22FC96D9-52D7-465A-939C-27F81E3E59B4}">
      <dsp:nvSpPr>
        <dsp:cNvPr id="0" name=""/>
        <dsp:cNvSpPr/>
      </dsp:nvSpPr>
      <dsp:spPr>
        <a:xfrm>
          <a:off x="0" y="2922749"/>
          <a:ext cx="7580671" cy="51597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baseline="0"/>
            <a:t>Empowering self-determination and autonomy</a:t>
          </a:r>
          <a:endParaRPr lang="en-US" sz="2100" kern="1200"/>
        </a:p>
      </dsp:txBody>
      <dsp:txXfrm>
        <a:off x="25188" y="2947937"/>
        <a:ext cx="7530295" cy="465594"/>
      </dsp:txXfrm>
    </dsp:sp>
    <dsp:sp modelId="{67A77A92-D5DF-4ED5-A533-C9B0DC5A437C}">
      <dsp:nvSpPr>
        <dsp:cNvPr id="0" name=""/>
        <dsp:cNvSpPr/>
      </dsp:nvSpPr>
      <dsp:spPr>
        <a:xfrm>
          <a:off x="0" y="3499199"/>
          <a:ext cx="7580671" cy="515970"/>
        </a:xfrm>
        <a:prstGeom prst="roundRect">
          <a:avLst/>
        </a:prstGeom>
        <a:gradFill rotWithShape="0">
          <a:gsLst>
            <a:gs pos="0">
              <a:schemeClr val="accent5">
                <a:hueOff val="-7291290"/>
                <a:satOff val="-496"/>
                <a:lumOff val="1177"/>
                <a:alphaOff val="0"/>
                <a:satMod val="103000"/>
                <a:lumMod val="102000"/>
                <a:tint val="94000"/>
              </a:schemeClr>
            </a:gs>
            <a:gs pos="50000">
              <a:schemeClr val="accent5">
                <a:hueOff val="-7291290"/>
                <a:satOff val="-496"/>
                <a:lumOff val="1177"/>
                <a:alphaOff val="0"/>
                <a:satMod val="110000"/>
                <a:lumMod val="100000"/>
                <a:shade val="100000"/>
              </a:schemeClr>
            </a:gs>
            <a:gs pos="100000">
              <a:schemeClr val="accent5">
                <a:hueOff val="-7291290"/>
                <a:satOff val="-496"/>
                <a:lumOff val="1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Housing first</a:t>
          </a:r>
        </a:p>
      </dsp:txBody>
      <dsp:txXfrm>
        <a:off x="25188" y="3524387"/>
        <a:ext cx="7530295" cy="465594"/>
      </dsp:txXfrm>
    </dsp:sp>
    <dsp:sp modelId="{3698FF17-094F-476B-8FDE-24793EECC069}">
      <dsp:nvSpPr>
        <dsp:cNvPr id="0" name=""/>
        <dsp:cNvSpPr/>
      </dsp:nvSpPr>
      <dsp:spPr>
        <a:xfrm>
          <a:off x="0" y="4075650"/>
          <a:ext cx="7580671" cy="515970"/>
        </a:xfrm>
        <a:prstGeom prst="roundRect">
          <a:avLst/>
        </a:prstGeom>
        <a:gradFill rotWithShape="0">
          <a:gsLst>
            <a:gs pos="0">
              <a:schemeClr val="accent5">
                <a:hueOff val="-8506504"/>
                <a:satOff val="-578"/>
                <a:lumOff val="1373"/>
                <a:alphaOff val="0"/>
                <a:satMod val="103000"/>
                <a:lumMod val="102000"/>
                <a:tint val="94000"/>
              </a:schemeClr>
            </a:gs>
            <a:gs pos="50000">
              <a:schemeClr val="accent5">
                <a:hueOff val="-8506504"/>
                <a:satOff val="-578"/>
                <a:lumOff val="1373"/>
                <a:alphaOff val="0"/>
                <a:satMod val="110000"/>
                <a:lumMod val="100000"/>
                <a:shade val="100000"/>
              </a:schemeClr>
            </a:gs>
            <a:gs pos="100000">
              <a:schemeClr val="accent5">
                <a:hueOff val="-8506504"/>
                <a:satOff val="-578"/>
                <a:lumOff val="137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Rapport Building</a:t>
          </a:r>
        </a:p>
      </dsp:txBody>
      <dsp:txXfrm>
        <a:off x="25188" y="4100838"/>
        <a:ext cx="7530295" cy="465594"/>
      </dsp:txXfrm>
    </dsp:sp>
    <dsp:sp modelId="{414C283A-AF3B-4629-B45A-E47085BD27DF}">
      <dsp:nvSpPr>
        <dsp:cNvPr id="0" name=""/>
        <dsp:cNvSpPr/>
      </dsp:nvSpPr>
      <dsp:spPr>
        <a:xfrm>
          <a:off x="0" y="4652100"/>
          <a:ext cx="7580671" cy="515970"/>
        </a:xfrm>
        <a:prstGeom prst="roundRect">
          <a:avLst/>
        </a:prstGeom>
        <a:gradFill rotWithShape="0">
          <a:gsLst>
            <a:gs pos="0">
              <a:schemeClr val="accent5">
                <a:hueOff val="-9721720"/>
                <a:satOff val="-661"/>
                <a:lumOff val="1569"/>
                <a:alphaOff val="0"/>
                <a:satMod val="103000"/>
                <a:lumMod val="102000"/>
                <a:tint val="94000"/>
              </a:schemeClr>
            </a:gs>
            <a:gs pos="50000">
              <a:schemeClr val="accent5">
                <a:hueOff val="-9721720"/>
                <a:satOff val="-661"/>
                <a:lumOff val="1569"/>
                <a:alphaOff val="0"/>
                <a:satMod val="110000"/>
                <a:lumMod val="100000"/>
                <a:shade val="100000"/>
              </a:schemeClr>
            </a:gs>
            <a:gs pos="100000">
              <a:schemeClr val="accent5">
                <a:hueOff val="-9721720"/>
                <a:satOff val="-661"/>
                <a:lumOff val="15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baseline="0"/>
            <a:t>Understanding the resources</a:t>
          </a:r>
          <a:endParaRPr lang="en-US" sz="2100" kern="1200"/>
        </a:p>
      </dsp:txBody>
      <dsp:txXfrm>
        <a:off x="25188" y="4677288"/>
        <a:ext cx="7530295" cy="465594"/>
      </dsp:txXfrm>
    </dsp:sp>
    <dsp:sp modelId="{EBC6859D-A33F-4CAF-A571-31C83323CD5E}">
      <dsp:nvSpPr>
        <dsp:cNvPr id="0" name=""/>
        <dsp:cNvSpPr/>
      </dsp:nvSpPr>
      <dsp:spPr>
        <a:xfrm>
          <a:off x="0" y="5228550"/>
          <a:ext cx="7580671" cy="515970"/>
        </a:xfrm>
        <a:prstGeom prst="roundRect">
          <a:avLst/>
        </a:prstGeom>
        <a:gradFill rotWithShape="0">
          <a:gsLst>
            <a:gs pos="0">
              <a:schemeClr val="accent5">
                <a:hueOff val="-10936935"/>
                <a:satOff val="-743"/>
                <a:lumOff val="1765"/>
                <a:alphaOff val="0"/>
                <a:satMod val="103000"/>
                <a:lumMod val="102000"/>
                <a:tint val="94000"/>
              </a:schemeClr>
            </a:gs>
            <a:gs pos="50000">
              <a:schemeClr val="accent5">
                <a:hueOff val="-10936935"/>
                <a:satOff val="-743"/>
                <a:lumOff val="1765"/>
                <a:alphaOff val="0"/>
                <a:satMod val="110000"/>
                <a:lumMod val="100000"/>
                <a:shade val="100000"/>
              </a:schemeClr>
            </a:gs>
            <a:gs pos="100000">
              <a:schemeClr val="accent5">
                <a:hueOff val="-10936935"/>
                <a:satOff val="-743"/>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Motivational interviewing</a:t>
          </a:r>
        </a:p>
      </dsp:txBody>
      <dsp:txXfrm>
        <a:off x="25188" y="5253738"/>
        <a:ext cx="7530295" cy="465594"/>
      </dsp:txXfrm>
    </dsp:sp>
    <dsp:sp modelId="{AD61D6BC-71A6-4A0C-944D-9A8F0D566302}">
      <dsp:nvSpPr>
        <dsp:cNvPr id="0" name=""/>
        <dsp:cNvSpPr/>
      </dsp:nvSpPr>
      <dsp:spPr>
        <a:xfrm>
          <a:off x="0" y="5805000"/>
          <a:ext cx="7580671" cy="51597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Understanding and educating clients on tenant rights</a:t>
          </a:r>
        </a:p>
      </dsp:txBody>
      <dsp:txXfrm>
        <a:off x="25188" y="5830188"/>
        <a:ext cx="7530295" cy="4655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5A7D5-E4E6-4889-822F-75FAAEEF7AF9}">
      <dsp:nvSpPr>
        <dsp:cNvPr id="0" name=""/>
        <dsp:cNvSpPr/>
      </dsp:nvSpPr>
      <dsp:spPr>
        <a:xfrm>
          <a:off x="4395" y="152987"/>
          <a:ext cx="2642904" cy="374400"/>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i="0" kern="1200" baseline="0"/>
            <a:t>Financial Need:</a:t>
          </a:r>
          <a:endParaRPr lang="en-US" sz="1300" kern="1200"/>
        </a:p>
      </dsp:txBody>
      <dsp:txXfrm>
        <a:off x="4395" y="152987"/>
        <a:ext cx="2642904" cy="374400"/>
      </dsp:txXfrm>
    </dsp:sp>
    <dsp:sp modelId="{3AAFF468-5411-400C-B8B9-0AEED53FC722}">
      <dsp:nvSpPr>
        <dsp:cNvPr id="0" name=""/>
        <dsp:cNvSpPr/>
      </dsp:nvSpPr>
      <dsp:spPr>
        <a:xfrm>
          <a:off x="4395" y="527387"/>
          <a:ext cx="2642904" cy="4204139"/>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i="0" kern="1200" baseline="0"/>
            <a:t>NY has about 34 affordable housing units for every 100 extremely low-income household who qualifies - this meets about 30% of the need.</a:t>
          </a:r>
          <a:endParaRPr lang="en-US" sz="1300" kern="1200"/>
        </a:p>
        <a:p>
          <a:pPr marL="114300" lvl="1" indent="-114300" algn="l" defTabSz="577850">
            <a:lnSpc>
              <a:spcPct val="90000"/>
            </a:lnSpc>
            <a:spcBef>
              <a:spcPct val="0"/>
            </a:spcBef>
            <a:spcAft>
              <a:spcPct val="15000"/>
            </a:spcAft>
            <a:buChar char="•"/>
          </a:pPr>
          <a:r>
            <a:rPr lang="en-US" sz="1300" i="0" kern="1200" baseline="0"/>
            <a:t>74% of NY’s extremely low-income households spend over 50% of their income on rent each month.</a:t>
          </a:r>
          <a:endParaRPr lang="en-US" sz="1300" kern="1200"/>
        </a:p>
      </dsp:txBody>
      <dsp:txXfrm>
        <a:off x="4395" y="527387"/>
        <a:ext cx="2642904" cy="4204139"/>
      </dsp:txXfrm>
    </dsp:sp>
    <dsp:sp modelId="{8228125E-0DCE-42D5-9BE8-152A0E8A6097}">
      <dsp:nvSpPr>
        <dsp:cNvPr id="0" name=""/>
        <dsp:cNvSpPr/>
      </dsp:nvSpPr>
      <dsp:spPr>
        <a:xfrm>
          <a:off x="3017306" y="152987"/>
          <a:ext cx="2642904" cy="374400"/>
        </a:xfrm>
        <a:prstGeom prst="rect">
          <a:avLst/>
        </a:prstGeom>
        <a:solidFill>
          <a:schemeClr val="accent5">
            <a:hueOff val="-4050717"/>
            <a:satOff val="-275"/>
            <a:lumOff val="654"/>
            <a:alphaOff val="0"/>
          </a:schemeClr>
        </a:solidFill>
        <a:ln w="19050" cap="flat" cmpd="sng" algn="ctr">
          <a:solidFill>
            <a:schemeClr val="accent5">
              <a:hueOff val="-4050717"/>
              <a:satOff val="-275"/>
              <a:lumOff val="6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i="0" kern="1200" baseline="0"/>
            <a:t>Supportive Need:</a:t>
          </a:r>
          <a:endParaRPr lang="en-US" sz="1300" kern="1200"/>
        </a:p>
      </dsp:txBody>
      <dsp:txXfrm>
        <a:off x="3017306" y="152987"/>
        <a:ext cx="2642904" cy="374400"/>
      </dsp:txXfrm>
    </dsp:sp>
    <dsp:sp modelId="{1B0A080F-E4DF-43BB-A9BC-2900E6511902}">
      <dsp:nvSpPr>
        <dsp:cNvPr id="0" name=""/>
        <dsp:cNvSpPr/>
      </dsp:nvSpPr>
      <dsp:spPr>
        <a:xfrm>
          <a:off x="3017306" y="527387"/>
          <a:ext cx="2642904" cy="4204139"/>
        </a:xfrm>
        <a:prstGeom prst="rect">
          <a:avLst/>
        </a:prstGeom>
        <a:solidFill>
          <a:schemeClr val="accent5">
            <a:tint val="40000"/>
            <a:alpha val="90000"/>
            <a:hueOff val="-3981555"/>
            <a:satOff val="889"/>
            <a:lumOff val="134"/>
            <a:alphaOff val="0"/>
          </a:schemeClr>
        </a:solidFill>
        <a:ln w="19050" cap="flat" cmpd="sng" algn="ctr">
          <a:solidFill>
            <a:schemeClr val="accent5">
              <a:tint val="40000"/>
              <a:alpha val="90000"/>
              <a:hueOff val="-3981555"/>
              <a:satOff val="889"/>
              <a:lumOff val="1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Homelessness is a loss of essential human needs and experiencing it creates complex trauma.</a:t>
          </a:r>
        </a:p>
        <a:p>
          <a:pPr marL="114300" lvl="1" indent="-114300" algn="l" defTabSz="577850">
            <a:lnSpc>
              <a:spcPct val="90000"/>
            </a:lnSpc>
            <a:spcBef>
              <a:spcPct val="0"/>
            </a:spcBef>
            <a:spcAft>
              <a:spcPct val="15000"/>
            </a:spcAft>
            <a:buChar char="•"/>
          </a:pPr>
          <a:r>
            <a:rPr lang="en-US" sz="1300" kern="1200"/>
            <a:t>This trauma creates an environment wherein people are in “fight or flight” making navigating the necessary systems difficult.</a:t>
          </a:r>
        </a:p>
        <a:p>
          <a:pPr marL="114300" lvl="1" indent="-114300" algn="l" defTabSz="577850">
            <a:lnSpc>
              <a:spcPct val="90000"/>
            </a:lnSpc>
            <a:spcBef>
              <a:spcPct val="0"/>
            </a:spcBef>
            <a:spcAft>
              <a:spcPct val="15000"/>
            </a:spcAft>
            <a:buChar char="•"/>
          </a:pPr>
          <a:r>
            <a:rPr lang="en-US" sz="1300" kern="1200"/>
            <a:t>40% of individuals experiencing homelessness have a chronic health condition, and 25% have a serious mental illness. These factors often require coordinated care and personalized housing case management to ensure stability. (NAEH)</a:t>
          </a:r>
        </a:p>
      </dsp:txBody>
      <dsp:txXfrm>
        <a:off x="3017306" y="527387"/>
        <a:ext cx="2642904" cy="4204139"/>
      </dsp:txXfrm>
    </dsp:sp>
    <dsp:sp modelId="{797A886B-52BA-4591-A0B3-3F5A0335C0AD}">
      <dsp:nvSpPr>
        <dsp:cNvPr id="0" name=""/>
        <dsp:cNvSpPr/>
      </dsp:nvSpPr>
      <dsp:spPr>
        <a:xfrm>
          <a:off x="6030217" y="152987"/>
          <a:ext cx="2642904" cy="374400"/>
        </a:xfrm>
        <a:prstGeom prst="rect">
          <a:avLst/>
        </a:prstGeom>
        <a:solidFill>
          <a:schemeClr val="accent5">
            <a:hueOff val="-8101434"/>
            <a:satOff val="-551"/>
            <a:lumOff val="1307"/>
            <a:alphaOff val="0"/>
          </a:schemeClr>
        </a:solidFill>
        <a:ln w="19050" cap="flat" cmpd="sng" algn="ctr">
          <a:solidFill>
            <a:schemeClr val="accent5">
              <a:hueOff val="-8101434"/>
              <a:satOff val="-551"/>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t>Positive Impacts/Evidence:</a:t>
          </a:r>
          <a:endParaRPr lang="en-US" sz="1300" kern="1200"/>
        </a:p>
      </dsp:txBody>
      <dsp:txXfrm>
        <a:off x="6030217" y="152987"/>
        <a:ext cx="2642904" cy="374400"/>
      </dsp:txXfrm>
    </dsp:sp>
    <dsp:sp modelId="{74564540-E2C2-4036-99A6-786676CDE05F}">
      <dsp:nvSpPr>
        <dsp:cNvPr id="0" name=""/>
        <dsp:cNvSpPr/>
      </dsp:nvSpPr>
      <dsp:spPr>
        <a:xfrm>
          <a:off x="6030217" y="527387"/>
          <a:ext cx="2642904" cy="4204139"/>
        </a:xfrm>
        <a:prstGeom prst="rect">
          <a:avLst/>
        </a:prstGeom>
        <a:solidFill>
          <a:schemeClr val="accent5">
            <a:tint val="40000"/>
            <a:alpha val="90000"/>
            <a:hueOff val="-7963110"/>
            <a:satOff val="1778"/>
            <a:lumOff val="267"/>
            <a:alphaOff val="0"/>
          </a:schemeClr>
        </a:solidFill>
        <a:ln w="19050" cap="flat" cmpd="sng" algn="ctr">
          <a:solidFill>
            <a:schemeClr val="accent5">
              <a:tint val="40000"/>
              <a:alpha val="90000"/>
              <a:hueOff val="-7963110"/>
              <a:satOff val="1778"/>
              <a:lumOff val="2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Studies have consistently shown that housing case management improves housing stability. For example, the Supportive Housing Program (a program involving case management for people experiencing chronic homelessness) has been shown to reduce homelessness by more than 80% in participants over the course of a year.</a:t>
          </a:r>
        </a:p>
        <a:p>
          <a:pPr marL="114300" lvl="1" indent="-114300" algn="l" defTabSz="577850">
            <a:lnSpc>
              <a:spcPct val="90000"/>
            </a:lnSpc>
            <a:spcBef>
              <a:spcPct val="0"/>
            </a:spcBef>
            <a:spcAft>
              <a:spcPct val="15000"/>
            </a:spcAft>
            <a:buChar char="•"/>
          </a:pPr>
          <a:r>
            <a:rPr lang="en-US" sz="1300" kern="1200"/>
            <a:t>A study published in the American Journal of Public Health found that people who received housing case management had significantly lower rates of recidivism to homelessness (i.e., they were less likely to return to homelessness once housed) compared to those who did not receive such services.</a:t>
          </a:r>
        </a:p>
      </dsp:txBody>
      <dsp:txXfrm>
        <a:off x="6030217" y="527387"/>
        <a:ext cx="2642904" cy="4204139"/>
      </dsp:txXfrm>
    </dsp:sp>
    <dsp:sp modelId="{35DD6B3D-CE3E-4E8E-9EB8-7AE85F10CB90}">
      <dsp:nvSpPr>
        <dsp:cNvPr id="0" name=""/>
        <dsp:cNvSpPr/>
      </dsp:nvSpPr>
      <dsp:spPr>
        <a:xfrm>
          <a:off x="9043129" y="152987"/>
          <a:ext cx="2642904" cy="374400"/>
        </a:xfrm>
        <a:prstGeom prst="rect">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i="0" kern="1200" baseline="0"/>
            <a:t>Public Spending Need:</a:t>
          </a:r>
          <a:endParaRPr lang="en-US" sz="1300" kern="1200"/>
        </a:p>
      </dsp:txBody>
      <dsp:txXfrm>
        <a:off x="9043129" y="152987"/>
        <a:ext cx="2642904" cy="374400"/>
      </dsp:txXfrm>
    </dsp:sp>
    <dsp:sp modelId="{F456102B-34EC-4DEF-98B3-5CCB3B0E2E92}">
      <dsp:nvSpPr>
        <dsp:cNvPr id="0" name=""/>
        <dsp:cNvSpPr/>
      </dsp:nvSpPr>
      <dsp:spPr>
        <a:xfrm>
          <a:off x="9043129" y="527387"/>
          <a:ext cx="2642904" cy="4204139"/>
        </a:xfrm>
        <a:prstGeom prst="rect">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Supportive housing with case management reduces costs related to emergency services and hospital admissions by up to 50%.(NIH)</a:t>
          </a:r>
        </a:p>
        <a:p>
          <a:pPr marL="114300" lvl="1" indent="-114300" algn="l" defTabSz="577850">
            <a:lnSpc>
              <a:spcPct val="90000"/>
            </a:lnSpc>
            <a:spcBef>
              <a:spcPct val="0"/>
            </a:spcBef>
            <a:spcAft>
              <a:spcPct val="15000"/>
            </a:spcAft>
            <a:buChar char="•"/>
          </a:pPr>
          <a:r>
            <a:rPr lang="en-US" sz="1300" kern="1200"/>
            <a:t>Supportive housing (which includes case management) saved communities between $5,000 and $13,000 per person per year in public costs (such as emergency room visits, criminal justice system involvement, and shelters).(NAEH)</a:t>
          </a:r>
        </a:p>
      </dsp:txBody>
      <dsp:txXfrm>
        <a:off x="9043129" y="527387"/>
        <a:ext cx="2642904" cy="42041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FD56D-B288-4CBE-A31D-D407B0038683}">
      <dsp:nvSpPr>
        <dsp:cNvPr id="0" name=""/>
        <dsp:cNvSpPr/>
      </dsp:nvSpPr>
      <dsp:spPr>
        <a:xfrm>
          <a:off x="13428" y="0"/>
          <a:ext cx="2310823" cy="530352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Empowerment and Client Satisfaction</a:t>
          </a:r>
          <a:endParaRPr lang="en-US" sz="1400" kern="1200"/>
        </a:p>
        <a:p>
          <a:pPr marL="57150" lvl="1" indent="-57150" algn="l" defTabSz="488950">
            <a:lnSpc>
              <a:spcPct val="90000"/>
            </a:lnSpc>
            <a:spcBef>
              <a:spcPct val="0"/>
            </a:spcBef>
            <a:spcAft>
              <a:spcPct val="15000"/>
            </a:spcAft>
            <a:buChar char="•"/>
          </a:pPr>
          <a:r>
            <a:rPr lang="en-US" sz="1100" kern="1200"/>
            <a:t>The </a:t>
          </a:r>
          <a:r>
            <a:rPr lang="en-US" sz="1100" b="1" kern="1200"/>
            <a:t>Institute for Community Health</a:t>
          </a:r>
          <a:r>
            <a:rPr lang="en-US" sz="1100" kern="1200"/>
            <a:t> in Massachusetts found that people experiencing homelessness who engaged in person-centered case management reported </a:t>
          </a:r>
          <a:r>
            <a:rPr lang="en-US" sz="1100" b="1" kern="1200"/>
            <a:t>higher levels of satisfaction</a:t>
          </a:r>
          <a:r>
            <a:rPr lang="en-US" sz="1100" kern="1200"/>
            <a:t> with their housing and services. About </a:t>
          </a:r>
          <a:r>
            <a:rPr lang="en-US" sz="1100" b="1" kern="1200"/>
            <a:t>80%</a:t>
          </a:r>
          <a:r>
            <a:rPr lang="en-US" sz="1100" kern="1200"/>
            <a:t> of participants felt empowered to make decisions regarding their housing and services, which led to increased adherence to housing stability plans.</a:t>
          </a:r>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r>
            <a:rPr lang="en-US" sz="1100" b="1" kern="1200"/>
            <a:t>Client empowerment</a:t>
          </a:r>
          <a:r>
            <a:rPr lang="en-US" sz="1100" kern="1200"/>
            <a:t> through person-centered approaches leads to better engagement with case managers, as individuals are more likely to participate in their own care and treatment when they have a role in setting goals. Studies show that when people experiencing homelessness are involved in their case management planning, they have </a:t>
          </a:r>
          <a:r>
            <a:rPr lang="en-US" sz="1100" b="1" kern="1200"/>
            <a:t>higher engagement rates</a:t>
          </a:r>
          <a:r>
            <a:rPr lang="en-US" sz="1100" kern="1200"/>
            <a:t> in the services provided, including employment and rehabilitation programs.</a:t>
          </a:r>
        </a:p>
      </dsp:txBody>
      <dsp:txXfrm>
        <a:off x="81110" y="67682"/>
        <a:ext cx="2175459" cy="5168156"/>
      </dsp:txXfrm>
    </dsp:sp>
    <dsp:sp modelId="{3DE500B5-6958-4307-A6AC-A86CDA93EAD8}">
      <dsp:nvSpPr>
        <dsp:cNvPr id="0" name=""/>
        <dsp:cNvSpPr/>
      </dsp:nvSpPr>
      <dsp:spPr>
        <a:xfrm>
          <a:off x="2530630" y="2395850"/>
          <a:ext cx="437523" cy="51181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530630" y="2498214"/>
        <a:ext cx="306266" cy="307091"/>
      </dsp:txXfrm>
    </dsp:sp>
    <dsp:sp modelId="{CA8E013E-612C-43DC-AD34-A6D3785569B9}">
      <dsp:nvSpPr>
        <dsp:cNvPr id="0" name=""/>
        <dsp:cNvSpPr/>
      </dsp:nvSpPr>
      <dsp:spPr>
        <a:xfrm>
          <a:off x="3149766" y="7149"/>
          <a:ext cx="2337198" cy="5289221"/>
        </a:xfrm>
        <a:prstGeom prst="roundRect">
          <a:avLst>
            <a:gd name="adj" fmla="val 10000"/>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Improved Housing Stability</a:t>
          </a:r>
          <a:endParaRPr lang="en-US" sz="1800" kern="1200"/>
        </a:p>
        <a:p>
          <a:pPr marL="57150" lvl="1" indent="-57150" algn="l" defTabSz="488950">
            <a:lnSpc>
              <a:spcPct val="90000"/>
            </a:lnSpc>
            <a:spcBef>
              <a:spcPct val="0"/>
            </a:spcBef>
            <a:spcAft>
              <a:spcPct val="15000"/>
            </a:spcAft>
            <a:buChar char="•"/>
          </a:pPr>
          <a:r>
            <a:rPr lang="en-US" sz="1100" b="1" kern="1200"/>
            <a:t>Person-centered case management</a:t>
          </a:r>
          <a:r>
            <a:rPr lang="en-US" sz="1100" kern="1200"/>
            <a:t> emphasizes creating individualized plans and empowering clients to set their own goals, which has been shown to improve housing outcomes. A study from the </a:t>
          </a:r>
          <a:r>
            <a:rPr lang="en-US" sz="1100" b="1" kern="1200"/>
            <a:t>National Alliance to End Homelessness</a:t>
          </a:r>
          <a:r>
            <a:rPr lang="en-US" sz="1100" kern="1200"/>
            <a:t> found that </a:t>
          </a:r>
          <a:r>
            <a:rPr lang="en-US" sz="1100" b="1" kern="1200"/>
            <a:t>80%</a:t>
          </a:r>
          <a:r>
            <a:rPr lang="en-US" sz="1100" kern="1200"/>
            <a:t> of individuals participating in person-centered case management programs were able to maintain stable housing for at least one year after placement in supportive housing programs.</a:t>
          </a:r>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r>
            <a:rPr lang="en-US" sz="1100" kern="1200"/>
            <a:t>According to the </a:t>
          </a:r>
          <a:r>
            <a:rPr lang="en-US" sz="1100" b="1" kern="1200"/>
            <a:t>HUD’s Homeless Management Information System (HMIS)</a:t>
          </a:r>
          <a:r>
            <a:rPr lang="en-US" sz="1100" kern="1200"/>
            <a:t>, supportive housing programs with a person-centered approach report </a:t>
          </a:r>
          <a:r>
            <a:rPr lang="en-US" sz="1100" b="1" kern="1200"/>
            <a:t>higher housing retention rates</a:t>
          </a:r>
          <a:r>
            <a:rPr lang="en-US" sz="1100" kern="1200"/>
            <a:t>, with some programs seeing retention rates as high as </a:t>
          </a:r>
          <a:r>
            <a:rPr lang="en-US" sz="1100" b="1" kern="1200"/>
            <a:t>85%</a:t>
          </a:r>
          <a:r>
            <a:rPr lang="en-US" sz="1100" kern="1200"/>
            <a:t> over a 12-month period.</a:t>
          </a:r>
        </a:p>
      </dsp:txBody>
      <dsp:txXfrm>
        <a:off x="3218220" y="75603"/>
        <a:ext cx="2200290" cy="5152313"/>
      </dsp:txXfrm>
    </dsp:sp>
    <dsp:sp modelId="{78AFA796-02F3-43F0-B3EB-0CEEB1F32D72}">
      <dsp:nvSpPr>
        <dsp:cNvPr id="0" name=""/>
        <dsp:cNvSpPr/>
      </dsp:nvSpPr>
      <dsp:spPr>
        <a:xfrm>
          <a:off x="5693344" y="2395850"/>
          <a:ext cx="437523" cy="511819"/>
        </a:xfrm>
        <a:prstGeom prst="rightArrow">
          <a:avLst>
            <a:gd name="adj1" fmla="val 60000"/>
            <a:gd name="adj2" fmla="val 50000"/>
          </a:avLst>
        </a:prstGeom>
        <a:solidFill>
          <a:schemeClr val="accent5">
            <a:hueOff val="-6076075"/>
            <a:satOff val="-413"/>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693344" y="2498214"/>
        <a:ext cx="306266" cy="307091"/>
      </dsp:txXfrm>
    </dsp:sp>
    <dsp:sp modelId="{06E9A9E8-29BF-4D0B-A41C-F9F66A06F417}">
      <dsp:nvSpPr>
        <dsp:cNvPr id="0" name=""/>
        <dsp:cNvSpPr/>
      </dsp:nvSpPr>
      <dsp:spPr>
        <a:xfrm>
          <a:off x="6312480" y="0"/>
          <a:ext cx="2342048" cy="5303520"/>
        </a:xfrm>
        <a:prstGeom prst="roundRect">
          <a:avLst>
            <a:gd name="adj" fmla="val 10000"/>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Reduction in Homelessness Recidivism</a:t>
          </a:r>
          <a:endParaRPr lang="en-US" sz="1800" kern="1200"/>
        </a:p>
        <a:p>
          <a:pPr marL="57150" lvl="1" indent="-57150" algn="l" defTabSz="488950">
            <a:lnSpc>
              <a:spcPct val="90000"/>
            </a:lnSpc>
            <a:spcBef>
              <a:spcPct val="0"/>
            </a:spcBef>
            <a:spcAft>
              <a:spcPct val="15000"/>
            </a:spcAft>
            <a:buChar char="•"/>
          </a:pPr>
          <a:r>
            <a:rPr lang="en-US" sz="1100" kern="1200"/>
            <a:t>Person-centered case management helps individuals navigate barriers such as health issues, joblessness, and substance use through a tailored approach. This significantly reduces the likelihood of returning to homelessness. A study published in the </a:t>
          </a:r>
          <a:r>
            <a:rPr lang="en-US" sz="1100" b="1" kern="1200"/>
            <a:t>American Journal of Public Health</a:t>
          </a:r>
          <a:r>
            <a:rPr lang="en-US" sz="1100" kern="1200"/>
            <a:t> found that </a:t>
          </a:r>
          <a:r>
            <a:rPr lang="en-US" sz="1100" b="1" kern="1200"/>
            <a:t>individualized case management</a:t>
          </a:r>
          <a:r>
            <a:rPr lang="en-US" sz="1100" kern="1200"/>
            <a:t> led to a </a:t>
          </a:r>
          <a:r>
            <a:rPr lang="en-US" sz="1100" b="1" kern="1200"/>
            <a:t>60% reduction</a:t>
          </a:r>
          <a:r>
            <a:rPr lang="en-US" sz="1100" kern="1200"/>
            <a:t> in the likelihood of people returning to homelessness after being housed.</a:t>
          </a:r>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r>
            <a:rPr lang="en-US" sz="1100" kern="1200"/>
            <a:t>The </a:t>
          </a:r>
          <a:r>
            <a:rPr lang="en-US" sz="1100" b="1" kern="1200"/>
            <a:t>National Coalition for the Homeless</a:t>
          </a:r>
          <a:r>
            <a:rPr lang="en-US" sz="1100" kern="1200"/>
            <a:t> also highlights that people who engage in person-centered case management are </a:t>
          </a:r>
          <a:r>
            <a:rPr lang="en-US" sz="1100" b="1" kern="1200"/>
            <a:t>40% less likely</a:t>
          </a:r>
          <a:r>
            <a:rPr lang="en-US" sz="1100" kern="1200"/>
            <a:t> to experience homelessness again within two years compared to those who receive less personalized services.</a:t>
          </a:r>
        </a:p>
      </dsp:txBody>
      <dsp:txXfrm>
        <a:off x="6381076" y="68596"/>
        <a:ext cx="2204856" cy="5166328"/>
      </dsp:txXfrm>
    </dsp:sp>
    <dsp:sp modelId="{B8A6A891-131F-4EA9-82CD-FFC3CF63836A}">
      <dsp:nvSpPr>
        <dsp:cNvPr id="0" name=""/>
        <dsp:cNvSpPr/>
      </dsp:nvSpPr>
      <dsp:spPr>
        <a:xfrm>
          <a:off x="8860907" y="2395850"/>
          <a:ext cx="437523" cy="511819"/>
        </a:xfrm>
        <a:prstGeom prst="rightArrow">
          <a:avLst>
            <a:gd name="adj1" fmla="val 60000"/>
            <a:gd name="adj2" fmla="val 50000"/>
          </a:avLst>
        </a:prstGeom>
        <a:solidFill>
          <a:schemeClr val="accent5">
            <a:hueOff val="-12152150"/>
            <a:satOff val="-826"/>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860907" y="2498214"/>
        <a:ext cx="306266" cy="307091"/>
      </dsp:txXfrm>
    </dsp:sp>
    <dsp:sp modelId="{5B52CA25-B59E-406C-865E-8CAB83FC5A6D}">
      <dsp:nvSpPr>
        <dsp:cNvPr id="0" name=""/>
        <dsp:cNvSpPr/>
      </dsp:nvSpPr>
      <dsp:spPr>
        <a:xfrm>
          <a:off x="9480044" y="0"/>
          <a:ext cx="2424187" cy="5303520"/>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Better Health Outcomes</a:t>
          </a:r>
          <a:endParaRPr lang="en-US" sz="1800" kern="1200"/>
        </a:p>
        <a:p>
          <a:pPr marL="57150" lvl="1" indent="-57150" algn="l" defTabSz="488950">
            <a:lnSpc>
              <a:spcPct val="90000"/>
            </a:lnSpc>
            <a:spcBef>
              <a:spcPct val="0"/>
            </a:spcBef>
            <a:spcAft>
              <a:spcPct val="15000"/>
            </a:spcAft>
            <a:buChar char="•"/>
          </a:pPr>
          <a:r>
            <a:rPr lang="en-US" sz="1100" kern="1200"/>
            <a:t>Homeless individuals often face a range of health issues that can be better addressed through person-centered case management. For example, a study by the </a:t>
          </a:r>
          <a:r>
            <a:rPr lang="en-US" sz="1100" b="1" kern="1200"/>
            <a:t>National Health Care for the Homeless Council</a:t>
          </a:r>
          <a:r>
            <a:rPr lang="en-US" sz="1100" kern="1200"/>
            <a:t> found that </a:t>
          </a:r>
          <a:r>
            <a:rPr lang="en-US" sz="1100" b="1" kern="1200"/>
            <a:t>60%</a:t>
          </a:r>
          <a:r>
            <a:rPr lang="en-US" sz="1100" kern="1200"/>
            <a:t> of individuals who received person-centered case management services reported improved mental health outcomes and access to health care, compared to </a:t>
          </a:r>
          <a:r>
            <a:rPr lang="en-US" sz="1100" b="1" kern="1200"/>
            <a:t>45%</a:t>
          </a:r>
          <a:r>
            <a:rPr lang="en-US" sz="1100" kern="1200"/>
            <a:t> in traditional case management programs.</a:t>
          </a:r>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r>
            <a:rPr lang="en-US" sz="1100" b="1" kern="1200"/>
            <a:t>Chronic health conditions</a:t>
          </a:r>
          <a:r>
            <a:rPr lang="en-US" sz="1100" kern="1200"/>
            <a:t> are prevalent among the homeless population. According to the </a:t>
          </a:r>
          <a:r>
            <a:rPr lang="en-US" sz="1100" b="1" kern="1200"/>
            <a:t>National Institute on Drug Abuse</a:t>
          </a:r>
          <a:r>
            <a:rPr lang="en-US" sz="1100" kern="1200"/>
            <a:t>, </a:t>
          </a:r>
          <a:r>
            <a:rPr lang="en-US" sz="1100" b="1" kern="1200"/>
            <a:t>up to 40%</a:t>
          </a:r>
          <a:r>
            <a:rPr lang="en-US" sz="1100" kern="1200"/>
            <a:t> of homeless individuals suffer from chronic medical conditions, which can be better managed when services are personalized to the individual’s specific health needs.</a:t>
          </a:r>
        </a:p>
      </dsp:txBody>
      <dsp:txXfrm>
        <a:off x="9551046" y="71002"/>
        <a:ext cx="2282183" cy="51615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10F07-B15B-4D0A-B439-E888CBD54E35}">
      <dsp:nvSpPr>
        <dsp:cNvPr id="0" name=""/>
        <dsp:cNvSpPr/>
      </dsp:nvSpPr>
      <dsp:spPr>
        <a:xfrm>
          <a:off x="0" y="35779"/>
          <a:ext cx="5775960" cy="7186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baseline="0"/>
            <a:t>Five </a:t>
          </a:r>
          <a:r>
            <a:rPr lang="en-US" sz="1300" kern="1200"/>
            <a:t>Core</a:t>
          </a:r>
          <a:r>
            <a:rPr lang="en-US" sz="1300" b="0" i="0" kern="1200" baseline="0"/>
            <a:t> Principles:</a:t>
          </a:r>
          <a:endParaRPr lang="en-US" sz="1300" kern="1200"/>
        </a:p>
      </dsp:txBody>
      <dsp:txXfrm>
        <a:off x="35083" y="70862"/>
        <a:ext cx="5705794" cy="648506"/>
      </dsp:txXfrm>
    </dsp:sp>
    <dsp:sp modelId="{EDFBCE7D-A90D-48A6-9373-1398FE9A3B2E}">
      <dsp:nvSpPr>
        <dsp:cNvPr id="0" name=""/>
        <dsp:cNvSpPr/>
      </dsp:nvSpPr>
      <dsp:spPr>
        <a:xfrm>
          <a:off x="0" y="791891"/>
          <a:ext cx="5775960" cy="7186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Immediate access to permanent housing with no housing readiness requirements: </a:t>
          </a:r>
          <a:r>
            <a:rPr lang="en-US" sz="1300" kern="1200"/>
            <a:t>Individuals are provided with stable, long-term housing without preconditions, ensuring they have a safe place to live.</a:t>
          </a:r>
        </a:p>
      </dsp:txBody>
      <dsp:txXfrm>
        <a:off x="35083" y="826974"/>
        <a:ext cx="5705794" cy="648506"/>
      </dsp:txXfrm>
    </dsp:sp>
    <dsp:sp modelId="{BBCA6780-7E84-4F6A-A42B-66CC79F1DEBD}">
      <dsp:nvSpPr>
        <dsp:cNvPr id="0" name=""/>
        <dsp:cNvSpPr/>
      </dsp:nvSpPr>
      <dsp:spPr>
        <a:xfrm>
          <a:off x="0" y="1548004"/>
          <a:ext cx="5775960" cy="7186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Participant/client choice and self-determination: </a:t>
          </a:r>
          <a:r>
            <a:rPr lang="en-US" sz="1300" kern="1200"/>
            <a:t>People are empowered to make their own decisions about their housing and services, fostering autonomy and control.</a:t>
          </a:r>
        </a:p>
      </dsp:txBody>
      <dsp:txXfrm>
        <a:off x="35083" y="1583087"/>
        <a:ext cx="5705794" cy="648506"/>
      </dsp:txXfrm>
    </dsp:sp>
    <dsp:sp modelId="{BE604A74-7DAF-4AC5-91CA-5DD70C44BE1D}">
      <dsp:nvSpPr>
        <dsp:cNvPr id="0" name=""/>
        <dsp:cNvSpPr/>
      </dsp:nvSpPr>
      <dsp:spPr>
        <a:xfrm>
          <a:off x="0" y="2304116"/>
          <a:ext cx="5775960" cy="7186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Recovery orientation: </a:t>
          </a:r>
          <a:r>
            <a:rPr lang="en-US" sz="1300" kern="1200"/>
            <a:t>The approach emphasizes personal recovery and  well-being, recognizing that individuals can improve and lead fulfilling lives while living in stable housing.</a:t>
          </a:r>
        </a:p>
      </dsp:txBody>
      <dsp:txXfrm>
        <a:off x="35083" y="2339199"/>
        <a:ext cx="5705794" cy="648506"/>
      </dsp:txXfrm>
    </dsp:sp>
    <dsp:sp modelId="{DE746FFB-D4A7-4639-ABB0-A2464A329D7A}">
      <dsp:nvSpPr>
        <dsp:cNvPr id="0" name=""/>
        <dsp:cNvSpPr/>
      </dsp:nvSpPr>
      <dsp:spPr>
        <a:xfrm>
          <a:off x="0" y="3060229"/>
          <a:ext cx="5775960" cy="7186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Individual and participant/client-driven supports: </a:t>
          </a:r>
          <a:r>
            <a:rPr lang="en-US" sz="1300" kern="1200"/>
            <a:t>Tailored, flexible support services are provided to meet the unique needs of each person, promoting long-term stability.</a:t>
          </a:r>
        </a:p>
      </dsp:txBody>
      <dsp:txXfrm>
        <a:off x="35083" y="3095312"/>
        <a:ext cx="5705794" cy="648506"/>
      </dsp:txXfrm>
    </dsp:sp>
    <dsp:sp modelId="{98642D46-1AD5-4167-B07C-B9CB379A53C8}">
      <dsp:nvSpPr>
        <dsp:cNvPr id="0" name=""/>
        <dsp:cNvSpPr/>
      </dsp:nvSpPr>
      <dsp:spPr>
        <a:xfrm>
          <a:off x="0" y="3816342"/>
          <a:ext cx="5775960" cy="7186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Social and community integration: </a:t>
          </a:r>
          <a:r>
            <a:rPr lang="en-US" sz="1300" kern="1200"/>
            <a:t>Efforts are made to connect individuals with their communities, reducing isolation and supporting social inclusion.</a:t>
          </a:r>
        </a:p>
      </dsp:txBody>
      <dsp:txXfrm>
        <a:off x="35083" y="3851425"/>
        <a:ext cx="5705794" cy="6485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73173-C487-405A-A8E4-9791EE6E7409}">
      <dsp:nvSpPr>
        <dsp:cNvPr id="0" name=""/>
        <dsp:cNvSpPr/>
      </dsp:nvSpPr>
      <dsp:spPr>
        <a:xfrm>
          <a:off x="478097" y="348650"/>
          <a:ext cx="1604119" cy="1221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7C1761-C5FB-4312-8AF5-6774B679119B}">
      <dsp:nvSpPr>
        <dsp:cNvPr id="0" name=""/>
        <dsp:cNvSpPr/>
      </dsp:nvSpPr>
      <dsp:spPr>
        <a:xfrm>
          <a:off x="29489" y="1808679"/>
          <a:ext cx="2862007" cy="911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Partnership: </a:t>
          </a:r>
        </a:p>
        <a:p>
          <a:pPr marL="0" lvl="0" indent="0" algn="ctr" defTabSz="1066800">
            <a:lnSpc>
              <a:spcPct val="90000"/>
            </a:lnSpc>
            <a:spcBef>
              <a:spcPct val="0"/>
            </a:spcBef>
            <a:spcAft>
              <a:spcPct val="35000"/>
            </a:spcAft>
            <a:buNone/>
          </a:pPr>
          <a:r>
            <a:rPr lang="en-US" sz="2400" kern="1200"/>
            <a:t>this is a collaboration and the client’s expertise in their own life should be just as recognized as the CM’s expertise in their work.</a:t>
          </a:r>
        </a:p>
      </dsp:txBody>
      <dsp:txXfrm>
        <a:off x="29489" y="1808679"/>
        <a:ext cx="2862007" cy="911556"/>
      </dsp:txXfrm>
    </dsp:sp>
    <dsp:sp modelId="{65513936-9F45-48B5-82DB-C1EDB5B19333}">
      <dsp:nvSpPr>
        <dsp:cNvPr id="0" name=""/>
        <dsp:cNvSpPr/>
      </dsp:nvSpPr>
      <dsp:spPr>
        <a:xfrm>
          <a:off x="3727004" y="495645"/>
          <a:ext cx="1487514" cy="11883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C1D63B-63E7-4E60-97A9-9EE022D9466D}">
      <dsp:nvSpPr>
        <dsp:cNvPr id="0" name=""/>
        <dsp:cNvSpPr/>
      </dsp:nvSpPr>
      <dsp:spPr>
        <a:xfrm>
          <a:off x="3040562" y="1807558"/>
          <a:ext cx="2810613" cy="911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Acceptance:</a:t>
          </a:r>
        </a:p>
        <a:p>
          <a:pPr marL="0" lvl="0" indent="0" algn="ctr" defTabSz="1066800">
            <a:lnSpc>
              <a:spcPct val="90000"/>
            </a:lnSpc>
            <a:spcBef>
              <a:spcPct val="0"/>
            </a:spcBef>
            <a:spcAft>
              <a:spcPct val="35000"/>
            </a:spcAft>
            <a:buNone/>
          </a:pPr>
          <a:r>
            <a:rPr lang="en-US" sz="2400" kern="1200"/>
            <a:t> Prioritizing a client’s worth and acknowledging their strengths and potential. </a:t>
          </a:r>
        </a:p>
      </dsp:txBody>
      <dsp:txXfrm>
        <a:off x="3040562" y="1807558"/>
        <a:ext cx="2810613" cy="911556"/>
      </dsp:txXfrm>
    </dsp:sp>
    <dsp:sp modelId="{39C9E088-C326-4847-B68F-D2FDEF6C8384}">
      <dsp:nvSpPr>
        <dsp:cNvPr id="0" name=""/>
        <dsp:cNvSpPr/>
      </dsp:nvSpPr>
      <dsp:spPr>
        <a:xfrm>
          <a:off x="7250236" y="356987"/>
          <a:ext cx="1105905" cy="1012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32C3BC-8217-4355-A325-55984341A53F}">
      <dsp:nvSpPr>
        <dsp:cNvPr id="0" name=""/>
        <dsp:cNvSpPr/>
      </dsp:nvSpPr>
      <dsp:spPr>
        <a:xfrm>
          <a:off x="6022842" y="1801930"/>
          <a:ext cx="3027759" cy="911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Compassion:</a:t>
          </a:r>
        </a:p>
        <a:p>
          <a:pPr marL="0" lvl="0" indent="0" algn="ctr" defTabSz="1066800">
            <a:lnSpc>
              <a:spcPct val="90000"/>
            </a:lnSpc>
            <a:spcBef>
              <a:spcPct val="0"/>
            </a:spcBef>
            <a:spcAft>
              <a:spcPct val="35000"/>
            </a:spcAft>
            <a:buNone/>
          </a:pPr>
          <a:r>
            <a:rPr lang="en-US" sz="2400" kern="1200"/>
            <a:t> Promoting a client’s welfare, actively listening to their choices in an empathetic way and prioritizing their needs.</a:t>
          </a:r>
        </a:p>
      </dsp:txBody>
      <dsp:txXfrm>
        <a:off x="6022842" y="1801930"/>
        <a:ext cx="3027759" cy="911556"/>
      </dsp:txXfrm>
    </dsp:sp>
    <dsp:sp modelId="{C837B164-8EB5-442D-ABF5-5757014D562E}">
      <dsp:nvSpPr>
        <dsp:cNvPr id="0" name=""/>
        <dsp:cNvSpPr/>
      </dsp:nvSpPr>
      <dsp:spPr>
        <a:xfrm>
          <a:off x="10306330" y="586892"/>
          <a:ext cx="1017846" cy="9195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1433E2-FE3F-465C-8B51-9046185CFB3A}">
      <dsp:nvSpPr>
        <dsp:cNvPr id="0" name=""/>
        <dsp:cNvSpPr/>
      </dsp:nvSpPr>
      <dsp:spPr>
        <a:xfrm>
          <a:off x="9546668" y="1835759"/>
          <a:ext cx="2451962" cy="911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Evocation:</a:t>
          </a:r>
        </a:p>
        <a:p>
          <a:pPr marL="0" lvl="0" indent="0" algn="ctr" defTabSz="1066800">
            <a:lnSpc>
              <a:spcPct val="90000"/>
            </a:lnSpc>
            <a:spcBef>
              <a:spcPct val="0"/>
            </a:spcBef>
            <a:spcAft>
              <a:spcPct val="35000"/>
            </a:spcAft>
            <a:buNone/>
          </a:pPr>
          <a:r>
            <a:rPr lang="en-US" sz="2400" kern="1200"/>
            <a:t> Eliciting a client’s own knowledge, wisdom, motivations and strengths.</a:t>
          </a:r>
        </a:p>
      </dsp:txBody>
      <dsp:txXfrm>
        <a:off x="9546668" y="1835759"/>
        <a:ext cx="2451962" cy="9115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B6B55-5409-4555-A360-9881BE3AC0E2}">
      <dsp:nvSpPr>
        <dsp:cNvPr id="0" name=""/>
        <dsp:cNvSpPr/>
      </dsp:nvSpPr>
      <dsp:spPr>
        <a:xfrm>
          <a:off x="0" y="7091"/>
          <a:ext cx="6245265" cy="901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1831B6-1523-47A2-909C-4CFAD87B9182}">
      <dsp:nvSpPr>
        <dsp:cNvPr id="0" name=""/>
        <dsp:cNvSpPr/>
      </dsp:nvSpPr>
      <dsp:spPr>
        <a:xfrm>
          <a:off x="272563" y="209824"/>
          <a:ext cx="496054" cy="4955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295A20-BB84-4C84-BCF6-07F2503872F6}">
      <dsp:nvSpPr>
        <dsp:cNvPr id="0" name=""/>
        <dsp:cNvSpPr/>
      </dsp:nvSpPr>
      <dsp:spPr>
        <a:xfrm>
          <a:off x="1041181" y="7091"/>
          <a:ext cx="5188048" cy="9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0" tIns="98340" rIns="98340" bIns="98340" numCol="1" spcCol="1270" anchor="ctr" anchorCtr="0">
          <a:noAutofit/>
        </a:bodyPr>
        <a:lstStyle/>
        <a:p>
          <a:pPr marL="0" lvl="0" indent="0" algn="l" defTabSz="1244600">
            <a:lnSpc>
              <a:spcPct val="100000"/>
            </a:lnSpc>
            <a:spcBef>
              <a:spcPct val="0"/>
            </a:spcBef>
            <a:spcAft>
              <a:spcPct val="35000"/>
            </a:spcAft>
            <a:buNone/>
          </a:pPr>
          <a:r>
            <a:rPr lang="en-US" sz="2800" kern="1200"/>
            <a:t>Offer Privacy</a:t>
          </a:r>
        </a:p>
      </dsp:txBody>
      <dsp:txXfrm>
        <a:off x="1041181" y="7091"/>
        <a:ext cx="5188048" cy="929193"/>
      </dsp:txXfrm>
    </dsp:sp>
    <dsp:sp modelId="{4C6AB687-C77C-46A2-A4F4-496CAFAAEDBE}">
      <dsp:nvSpPr>
        <dsp:cNvPr id="0" name=""/>
        <dsp:cNvSpPr/>
      </dsp:nvSpPr>
      <dsp:spPr>
        <a:xfrm>
          <a:off x="0" y="1168584"/>
          <a:ext cx="6245265" cy="901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5FBA9B-77BC-42D3-AFA2-CA76A07C8D8A}">
      <dsp:nvSpPr>
        <dsp:cNvPr id="0" name=""/>
        <dsp:cNvSpPr/>
      </dsp:nvSpPr>
      <dsp:spPr>
        <a:xfrm>
          <a:off x="272563" y="1371317"/>
          <a:ext cx="496054" cy="4955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653715-5857-4F69-A55A-EC6284046593}">
      <dsp:nvSpPr>
        <dsp:cNvPr id="0" name=""/>
        <dsp:cNvSpPr/>
      </dsp:nvSpPr>
      <dsp:spPr>
        <a:xfrm>
          <a:off x="1041181" y="1168584"/>
          <a:ext cx="5188048" cy="9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0" tIns="98340" rIns="98340" bIns="98340" numCol="1" spcCol="1270" anchor="ctr" anchorCtr="0">
          <a:noAutofit/>
        </a:bodyPr>
        <a:lstStyle/>
        <a:p>
          <a:pPr marL="0" lvl="0" indent="0" algn="l" defTabSz="1244600">
            <a:lnSpc>
              <a:spcPct val="100000"/>
            </a:lnSpc>
            <a:spcBef>
              <a:spcPct val="0"/>
            </a:spcBef>
            <a:spcAft>
              <a:spcPct val="35000"/>
            </a:spcAft>
            <a:buNone/>
          </a:pPr>
          <a:r>
            <a:rPr lang="en-US" sz="2800" kern="1200"/>
            <a:t>Make Eye Contact</a:t>
          </a:r>
        </a:p>
      </dsp:txBody>
      <dsp:txXfrm>
        <a:off x="1041181" y="1168584"/>
        <a:ext cx="5188048" cy="929193"/>
      </dsp:txXfrm>
    </dsp:sp>
    <dsp:sp modelId="{4469B7A2-D20E-4963-AD83-253E9035E9A9}">
      <dsp:nvSpPr>
        <dsp:cNvPr id="0" name=""/>
        <dsp:cNvSpPr/>
      </dsp:nvSpPr>
      <dsp:spPr>
        <a:xfrm>
          <a:off x="0" y="2330076"/>
          <a:ext cx="6245265" cy="901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25A811-7C36-4AD7-9DFC-46C37B03266B}">
      <dsp:nvSpPr>
        <dsp:cNvPr id="0" name=""/>
        <dsp:cNvSpPr/>
      </dsp:nvSpPr>
      <dsp:spPr>
        <a:xfrm>
          <a:off x="272563" y="2532809"/>
          <a:ext cx="496054" cy="4955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45873-5201-442A-BEB4-44428DAD71B4}">
      <dsp:nvSpPr>
        <dsp:cNvPr id="0" name=""/>
        <dsp:cNvSpPr/>
      </dsp:nvSpPr>
      <dsp:spPr>
        <a:xfrm>
          <a:off x="1041181" y="2330076"/>
          <a:ext cx="5188048" cy="9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0" tIns="98340" rIns="98340" bIns="98340" numCol="1" spcCol="1270" anchor="ctr" anchorCtr="0">
          <a:noAutofit/>
        </a:bodyPr>
        <a:lstStyle/>
        <a:p>
          <a:pPr marL="0" lvl="0" indent="0" algn="l" defTabSz="1244600">
            <a:lnSpc>
              <a:spcPct val="100000"/>
            </a:lnSpc>
            <a:spcBef>
              <a:spcPct val="0"/>
            </a:spcBef>
            <a:spcAft>
              <a:spcPct val="35000"/>
            </a:spcAft>
            <a:buNone/>
          </a:pPr>
          <a:r>
            <a:rPr lang="en-US" sz="2800" kern="1200"/>
            <a:t>Engage in Active Listening</a:t>
          </a:r>
        </a:p>
      </dsp:txBody>
      <dsp:txXfrm>
        <a:off x="1041181" y="2330076"/>
        <a:ext cx="5188048" cy="929193"/>
      </dsp:txXfrm>
    </dsp:sp>
    <dsp:sp modelId="{8467A9C3-570C-4431-87F4-1093C9318A2D}">
      <dsp:nvSpPr>
        <dsp:cNvPr id="0" name=""/>
        <dsp:cNvSpPr/>
      </dsp:nvSpPr>
      <dsp:spPr>
        <a:xfrm>
          <a:off x="0" y="3491568"/>
          <a:ext cx="6245265" cy="901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67FC62-DF9C-4D22-812E-E8C197910226}">
      <dsp:nvSpPr>
        <dsp:cNvPr id="0" name=""/>
        <dsp:cNvSpPr/>
      </dsp:nvSpPr>
      <dsp:spPr>
        <a:xfrm>
          <a:off x="272563" y="3694302"/>
          <a:ext cx="496054" cy="4955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2BF2E9-F1CD-437C-8FB2-11BBBB36CEC0}">
      <dsp:nvSpPr>
        <dsp:cNvPr id="0" name=""/>
        <dsp:cNvSpPr/>
      </dsp:nvSpPr>
      <dsp:spPr>
        <a:xfrm>
          <a:off x="1041181" y="3491568"/>
          <a:ext cx="5188048" cy="9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0" tIns="98340" rIns="98340" bIns="98340" numCol="1" spcCol="1270" anchor="ctr" anchorCtr="0">
          <a:noAutofit/>
        </a:bodyPr>
        <a:lstStyle/>
        <a:p>
          <a:pPr marL="0" lvl="0" indent="0" algn="l" defTabSz="1066800">
            <a:lnSpc>
              <a:spcPct val="100000"/>
            </a:lnSpc>
            <a:spcBef>
              <a:spcPct val="0"/>
            </a:spcBef>
            <a:spcAft>
              <a:spcPct val="35000"/>
            </a:spcAft>
            <a:buNone/>
          </a:pPr>
          <a:r>
            <a:rPr lang="en-US" sz="2400" kern="1200"/>
            <a:t>Meet Clients Where They’re At/Go at Their Pace</a:t>
          </a:r>
        </a:p>
      </dsp:txBody>
      <dsp:txXfrm>
        <a:off x="1041181" y="3491568"/>
        <a:ext cx="5188048" cy="929193"/>
      </dsp:txXfrm>
    </dsp:sp>
    <dsp:sp modelId="{22628880-8285-47F6-9D9D-6FA5E1F85051}">
      <dsp:nvSpPr>
        <dsp:cNvPr id="0" name=""/>
        <dsp:cNvSpPr/>
      </dsp:nvSpPr>
      <dsp:spPr>
        <a:xfrm>
          <a:off x="0" y="4653061"/>
          <a:ext cx="6245265" cy="901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E198B8-2F48-416D-BB61-23600A30A32D}">
      <dsp:nvSpPr>
        <dsp:cNvPr id="0" name=""/>
        <dsp:cNvSpPr/>
      </dsp:nvSpPr>
      <dsp:spPr>
        <a:xfrm>
          <a:off x="272563" y="4855794"/>
          <a:ext cx="496054" cy="4955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5BAC38-B2A7-4FF1-B6B2-D63D53F7C84D}">
      <dsp:nvSpPr>
        <dsp:cNvPr id="0" name=""/>
        <dsp:cNvSpPr/>
      </dsp:nvSpPr>
      <dsp:spPr>
        <a:xfrm>
          <a:off x="1041181" y="4653061"/>
          <a:ext cx="5188048" cy="9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0" tIns="98340" rIns="98340" bIns="98340" numCol="1" spcCol="1270" anchor="ctr" anchorCtr="0">
          <a:noAutofit/>
        </a:bodyPr>
        <a:lstStyle/>
        <a:p>
          <a:pPr marL="0" lvl="0" indent="0" algn="l" defTabSz="1244600">
            <a:lnSpc>
              <a:spcPct val="100000"/>
            </a:lnSpc>
            <a:spcBef>
              <a:spcPct val="0"/>
            </a:spcBef>
            <a:spcAft>
              <a:spcPct val="35000"/>
            </a:spcAft>
            <a:buNone/>
          </a:pPr>
          <a:r>
            <a:rPr lang="en-US" sz="2800" kern="1200"/>
            <a:t>Follow Up and Follow Through</a:t>
          </a:r>
        </a:p>
      </dsp:txBody>
      <dsp:txXfrm>
        <a:off x="1041181" y="4653061"/>
        <a:ext cx="5188048" cy="9291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EF937-E7FE-4D74-A08F-CBC3A4E99D67}">
      <dsp:nvSpPr>
        <dsp:cNvPr id="0" name=""/>
        <dsp:cNvSpPr/>
      </dsp:nvSpPr>
      <dsp:spPr>
        <a:xfrm rot="5400000">
          <a:off x="3889258" y="-1550047"/>
          <a:ext cx="715043" cy="3996969"/>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1" kern="1200"/>
            <a:t>S</a:t>
          </a:r>
          <a:r>
            <a:rPr lang="en-US" sz="1300" kern="1200"/>
            <a:t>hows respect and empathy, builds trust, and helps case managers better understand the client's needs and desires.</a:t>
          </a:r>
        </a:p>
      </dsp:txBody>
      <dsp:txXfrm rot="-5400000">
        <a:off x="2248295" y="125822"/>
        <a:ext cx="3962063" cy="645231"/>
      </dsp:txXfrm>
    </dsp:sp>
    <dsp:sp modelId="{A599FB14-07F1-42F4-985E-4808192CCDD2}">
      <dsp:nvSpPr>
        <dsp:cNvPr id="0" name=""/>
        <dsp:cNvSpPr/>
      </dsp:nvSpPr>
      <dsp:spPr>
        <a:xfrm>
          <a:off x="0" y="1535"/>
          <a:ext cx="2248295" cy="89380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Active Listening</a:t>
          </a:r>
        </a:p>
      </dsp:txBody>
      <dsp:txXfrm>
        <a:off x="43632" y="45167"/>
        <a:ext cx="2161031" cy="806540"/>
      </dsp:txXfrm>
    </dsp:sp>
    <dsp:sp modelId="{E4DAC8D3-8EA3-4863-A168-41DACFD967CC}">
      <dsp:nvSpPr>
        <dsp:cNvPr id="0" name=""/>
        <dsp:cNvSpPr/>
      </dsp:nvSpPr>
      <dsp:spPr>
        <a:xfrm rot="5400000">
          <a:off x="3889258" y="-611553"/>
          <a:ext cx="715043" cy="3996969"/>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Helps the client feel understood, supported, and motivated to engage in the case management process.</a:t>
          </a:r>
        </a:p>
      </dsp:txBody>
      <dsp:txXfrm rot="-5400000">
        <a:off x="2248295" y="1064316"/>
        <a:ext cx="3962063" cy="645231"/>
      </dsp:txXfrm>
    </dsp:sp>
    <dsp:sp modelId="{BCA7029B-2F7C-4E90-8E2F-C087C80F7715}">
      <dsp:nvSpPr>
        <dsp:cNvPr id="0" name=""/>
        <dsp:cNvSpPr/>
      </dsp:nvSpPr>
      <dsp:spPr>
        <a:xfrm>
          <a:off x="0" y="940029"/>
          <a:ext cx="2248295" cy="89380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Empathy and Compassion</a:t>
          </a:r>
        </a:p>
      </dsp:txBody>
      <dsp:txXfrm>
        <a:off x="43632" y="983661"/>
        <a:ext cx="2161031" cy="806540"/>
      </dsp:txXfrm>
    </dsp:sp>
    <dsp:sp modelId="{9A9CE103-97EE-4C3D-80B7-F125D5F2C14F}">
      <dsp:nvSpPr>
        <dsp:cNvPr id="0" name=""/>
        <dsp:cNvSpPr/>
      </dsp:nvSpPr>
      <dsp:spPr>
        <a:xfrm rot="5400000">
          <a:off x="3889258" y="326941"/>
          <a:ext cx="715043" cy="3996969"/>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Allows clients to share more about their thoughts, feelings, and needs, which provides valuable insights into their unique situation.</a:t>
          </a:r>
        </a:p>
      </dsp:txBody>
      <dsp:txXfrm rot="-5400000">
        <a:off x="2248295" y="2002810"/>
        <a:ext cx="3962063" cy="645231"/>
      </dsp:txXfrm>
    </dsp:sp>
    <dsp:sp modelId="{47E4E9D2-D1C3-467E-9AF1-251DB30F00B6}">
      <dsp:nvSpPr>
        <dsp:cNvPr id="0" name=""/>
        <dsp:cNvSpPr/>
      </dsp:nvSpPr>
      <dsp:spPr>
        <a:xfrm>
          <a:off x="0" y="1878524"/>
          <a:ext cx="2248295" cy="89380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Using Open-Ended Questions</a:t>
          </a:r>
        </a:p>
      </dsp:txBody>
      <dsp:txXfrm>
        <a:off x="43632" y="1922156"/>
        <a:ext cx="2161031" cy="806540"/>
      </dsp:txXfrm>
    </dsp:sp>
    <dsp:sp modelId="{8EE92B1E-99E0-4B2B-8167-16327A40C9A5}">
      <dsp:nvSpPr>
        <dsp:cNvPr id="0" name=""/>
        <dsp:cNvSpPr/>
      </dsp:nvSpPr>
      <dsp:spPr>
        <a:xfrm rot="5400000">
          <a:off x="3889258" y="1265435"/>
          <a:ext cx="715043" cy="3996969"/>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Helps clients make informed decisions and reduces confusion, ensuring that they understand the resources, services, or next steps available to them.</a:t>
          </a:r>
        </a:p>
      </dsp:txBody>
      <dsp:txXfrm rot="-5400000">
        <a:off x="2248295" y="2941304"/>
        <a:ext cx="3962063" cy="645231"/>
      </dsp:txXfrm>
    </dsp:sp>
    <dsp:sp modelId="{0F9BE559-F96E-441C-91E3-7C2CE59B845A}">
      <dsp:nvSpPr>
        <dsp:cNvPr id="0" name=""/>
        <dsp:cNvSpPr/>
      </dsp:nvSpPr>
      <dsp:spPr>
        <a:xfrm>
          <a:off x="0" y="2817018"/>
          <a:ext cx="2248295" cy="89380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Presenting Information Clearly and Concisely</a:t>
          </a:r>
        </a:p>
      </dsp:txBody>
      <dsp:txXfrm>
        <a:off x="43632" y="2860650"/>
        <a:ext cx="2161031" cy="806540"/>
      </dsp:txXfrm>
    </dsp:sp>
    <dsp:sp modelId="{55E33B41-7656-4A28-9B2D-9CE138C03C87}">
      <dsp:nvSpPr>
        <dsp:cNvPr id="0" name=""/>
        <dsp:cNvSpPr/>
      </dsp:nvSpPr>
      <dsp:spPr>
        <a:xfrm rot="5400000">
          <a:off x="3889258" y="2203930"/>
          <a:ext cx="715043" cy="3996969"/>
        </a:xfrm>
        <a:prstGeom prst="round2Same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Helps to avoid misunderstandings, build trust, and create a more inclusive environment for the client.</a:t>
          </a:r>
        </a:p>
      </dsp:txBody>
      <dsp:txXfrm rot="-5400000">
        <a:off x="2248295" y="3879799"/>
        <a:ext cx="3962063" cy="645231"/>
      </dsp:txXfrm>
    </dsp:sp>
    <dsp:sp modelId="{C4A7D1DD-4EE4-4256-AD26-A93BA76C3D5A}">
      <dsp:nvSpPr>
        <dsp:cNvPr id="0" name=""/>
        <dsp:cNvSpPr/>
      </dsp:nvSpPr>
      <dsp:spPr>
        <a:xfrm>
          <a:off x="0" y="3755513"/>
          <a:ext cx="2248295" cy="893804"/>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Practicing Cultural Sensitivity</a:t>
          </a:r>
        </a:p>
      </dsp:txBody>
      <dsp:txXfrm>
        <a:off x="43632" y="3799145"/>
        <a:ext cx="2161031" cy="806540"/>
      </dsp:txXfrm>
    </dsp:sp>
    <dsp:sp modelId="{12D9E240-1355-4BE3-A483-BCB50D63B242}">
      <dsp:nvSpPr>
        <dsp:cNvPr id="0" name=""/>
        <dsp:cNvSpPr/>
      </dsp:nvSpPr>
      <dsp:spPr>
        <a:xfrm rot="5400000">
          <a:off x="3889258" y="3142424"/>
          <a:ext cx="715043" cy="3996969"/>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Reinforces the message being communicated and helps to build rapport.</a:t>
          </a:r>
        </a:p>
      </dsp:txBody>
      <dsp:txXfrm rot="-5400000">
        <a:off x="2248295" y="4818293"/>
        <a:ext cx="3962063" cy="645231"/>
      </dsp:txXfrm>
    </dsp:sp>
    <dsp:sp modelId="{EB9156A8-93F6-492F-A889-175E0BDADD96}">
      <dsp:nvSpPr>
        <dsp:cNvPr id="0" name=""/>
        <dsp:cNvSpPr/>
      </dsp:nvSpPr>
      <dsp:spPr>
        <a:xfrm>
          <a:off x="0" y="4694007"/>
          <a:ext cx="2248295" cy="89380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Effective and Intentional Use of Non-Verbal Communication</a:t>
          </a:r>
        </a:p>
      </dsp:txBody>
      <dsp:txXfrm>
        <a:off x="43632" y="4737639"/>
        <a:ext cx="2161031" cy="8065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4DA7B-6745-44C1-A43C-6B234890BAEF}">
      <dsp:nvSpPr>
        <dsp:cNvPr id="0" name=""/>
        <dsp:cNvSpPr/>
      </dsp:nvSpPr>
      <dsp:spPr>
        <a:xfrm>
          <a:off x="0" y="3733"/>
          <a:ext cx="11093450" cy="63353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0ED286-1F15-4195-9419-BD93F93A9CDE}">
      <dsp:nvSpPr>
        <dsp:cNvPr id="0" name=""/>
        <dsp:cNvSpPr/>
      </dsp:nvSpPr>
      <dsp:spPr>
        <a:xfrm>
          <a:off x="191643" y="146277"/>
          <a:ext cx="348442" cy="3484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43BD7B-E7EA-4847-9EA1-00B1A39A0039}">
      <dsp:nvSpPr>
        <dsp:cNvPr id="0" name=""/>
        <dsp:cNvSpPr/>
      </dsp:nvSpPr>
      <dsp:spPr>
        <a:xfrm>
          <a:off x="731729" y="3733"/>
          <a:ext cx="4992052" cy="63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049" tIns="67049" rIns="67049" bIns="67049" numCol="1" spcCol="1270" anchor="ctr" anchorCtr="0">
          <a:noAutofit/>
        </a:bodyPr>
        <a:lstStyle/>
        <a:p>
          <a:pPr marL="0" lvl="0" indent="0" algn="l" defTabSz="844550">
            <a:lnSpc>
              <a:spcPct val="100000"/>
            </a:lnSpc>
            <a:spcBef>
              <a:spcPct val="0"/>
            </a:spcBef>
            <a:spcAft>
              <a:spcPct val="35000"/>
            </a:spcAft>
            <a:buNone/>
          </a:pPr>
          <a:r>
            <a:rPr lang="en-US" sz="1900" kern="1200"/>
            <a:t>Promoting Collaborative Dialogue</a:t>
          </a:r>
        </a:p>
      </dsp:txBody>
      <dsp:txXfrm>
        <a:off x="731729" y="3733"/>
        <a:ext cx="4992052" cy="633532"/>
      </dsp:txXfrm>
    </dsp:sp>
    <dsp:sp modelId="{5273C01B-7A5C-422B-977A-562515A57CC9}">
      <dsp:nvSpPr>
        <dsp:cNvPr id="0" name=""/>
        <dsp:cNvSpPr/>
      </dsp:nvSpPr>
      <dsp:spPr>
        <a:xfrm>
          <a:off x="5723782" y="3733"/>
          <a:ext cx="5368952" cy="63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049" tIns="67049" rIns="67049" bIns="67049" numCol="1" spcCol="1270" anchor="ctr" anchorCtr="0">
          <a:noAutofit/>
        </a:bodyPr>
        <a:lstStyle/>
        <a:p>
          <a:pPr marL="0" lvl="0" indent="0" algn="l" defTabSz="622300">
            <a:lnSpc>
              <a:spcPct val="100000"/>
            </a:lnSpc>
            <a:spcBef>
              <a:spcPct val="0"/>
            </a:spcBef>
            <a:spcAft>
              <a:spcPct val="35000"/>
            </a:spcAft>
            <a:buNone/>
          </a:pPr>
          <a:r>
            <a:rPr lang="en-US" sz="1400" kern="1200"/>
            <a:t>Fosters empowerment within clients, giving them a sense of ownership over the case management process and their goals.</a:t>
          </a:r>
        </a:p>
      </dsp:txBody>
      <dsp:txXfrm>
        <a:off x="5723782" y="3733"/>
        <a:ext cx="5368952" cy="633532"/>
      </dsp:txXfrm>
    </dsp:sp>
    <dsp:sp modelId="{9B5B46C0-2823-4746-92F4-1E4905A98E2E}">
      <dsp:nvSpPr>
        <dsp:cNvPr id="0" name=""/>
        <dsp:cNvSpPr/>
      </dsp:nvSpPr>
      <dsp:spPr>
        <a:xfrm>
          <a:off x="0" y="795648"/>
          <a:ext cx="11093450" cy="63353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04296E-3FDD-4CDA-B522-E74BA5226838}">
      <dsp:nvSpPr>
        <dsp:cNvPr id="0" name=""/>
        <dsp:cNvSpPr/>
      </dsp:nvSpPr>
      <dsp:spPr>
        <a:xfrm>
          <a:off x="191643" y="938193"/>
          <a:ext cx="348442" cy="3484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095135-4A52-4EE3-B1A6-C56F4F986DE7}">
      <dsp:nvSpPr>
        <dsp:cNvPr id="0" name=""/>
        <dsp:cNvSpPr/>
      </dsp:nvSpPr>
      <dsp:spPr>
        <a:xfrm>
          <a:off x="731729" y="795648"/>
          <a:ext cx="4992052" cy="63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049" tIns="67049" rIns="67049" bIns="67049" numCol="1" spcCol="1270" anchor="ctr" anchorCtr="0">
          <a:noAutofit/>
        </a:bodyPr>
        <a:lstStyle/>
        <a:p>
          <a:pPr marL="0" lvl="0" indent="0" algn="l" defTabSz="844550">
            <a:lnSpc>
              <a:spcPct val="100000"/>
            </a:lnSpc>
            <a:spcBef>
              <a:spcPct val="0"/>
            </a:spcBef>
            <a:spcAft>
              <a:spcPct val="35000"/>
            </a:spcAft>
            <a:buNone/>
          </a:pPr>
          <a:r>
            <a:rPr lang="en-US" sz="1900" kern="1200"/>
            <a:t>Respecting Client’s Autonomy</a:t>
          </a:r>
        </a:p>
      </dsp:txBody>
      <dsp:txXfrm>
        <a:off x="731729" y="795648"/>
        <a:ext cx="4992052" cy="633532"/>
      </dsp:txXfrm>
    </dsp:sp>
    <dsp:sp modelId="{DEA8FCF3-EF2F-4EB4-8761-F73DF36EF5EE}">
      <dsp:nvSpPr>
        <dsp:cNvPr id="0" name=""/>
        <dsp:cNvSpPr/>
      </dsp:nvSpPr>
      <dsp:spPr>
        <a:xfrm>
          <a:off x="5723782" y="795648"/>
          <a:ext cx="5368952" cy="63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049" tIns="67049" rIns="67049" bIns="67049" numCol="1" spcCol="1270" anchor="ctr" anchorCtr="0">
          <a:noAutofit/>
        </a:bodyPr>
        <a:lstStyle/>
        <a:p>
          <a:pPr marL="0" lvl="0" indent="0" algn="l" defTabSz="622300">
            <a:lnSpc>
              <a:spcPct val="100000"/>
            </a:lnSpc>
            <a:spcBef>
              <a:spcPct val="0"/>
            </a:spcBef>
            <a:spcAft>
              <a:spcPct val="35000"/>
            </a:spcAft>
            <a:buNone/>
          </a:pPr>
          <a:r>
            <a:rPr lang="en-US" sz="1400" kern="1200"/>
            <a:t>Clients are more likely to engage in and commit to their plans if they feel their autonomy is respected.</a:t>
          </a:r>
        </a:p>
      </dsp:txBody>
      <dsp:txXfrm>
        <a:off x="5723782" y="795648"/>
        <a:ext cx="5368952" cy="633532"/>
      </dsp:txXfrm>
    </dsp:sp>
    <dsp:sp modelId="{937A3140-55A8-4B30-ADDD-727E6E426B0B}">
      <dsp:nvSpPr>
        <dsp:cNvPr id="0" name=""/>
        <dsp:cNvSpPr/>
      </dsp:nvSpPr>
      <dsp:spPr>
        <a:xfrm>
          <a:off x="0" y="1587564"/>
          <a:ext cx="11093450" cy="63353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A92CE5-854A-4F9F-8B3C-E02914C5E1F9}">
      <dsp:nvSpPr>
        <dsp:cNvPr id="0" name=""/>
        <dsp:cNvSpPr/>
      </dsp:nvSpPr>
      <dsp:spPr>
        <a:xfrm>
          <a:off x="191643" y="1730108"/>
          <a:ext cx="348442" cy="3484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2007FB-1102-474D-9EF5-1EE2BE279B50}">
      <dsp:nvSpPr>
        <dsp:cNvPr id="0" name=""/>
        <dsp:cNvSpPr/>
      </dsp:nvSpPr>
      <dsp:spPr>
        <a:xfrm>
          <a:off x="731729" y="1587564"/>
          <a:ext cx="4992052" cy="63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049" tIns="67049" rIns="67049" bIns="67049" numCol="1" spcCol="1270" anchor="ctr" anchorCtr="0">
          <a:noAutofit/>
        </a:bodyPr>
        <a:lstStyle/>
        <a:p>
          <a:pPr marL="0" lvl="0" indent="0" algn="l" defTabSz="844550">
            <a:lnSpc>
              <a:spcPct val="100000"/>
            </a:lnSpc>
            <a:spcBef>
              <a:spcPct val="0"/>
            </a:spcBef>
            <a:spcAft>
              <a:spcPct val="35000"/>
            </a:spcAft>
            <a:buNone/>
          </a:pPr>
          <a:r>
            <a:rPr lang="en-US" sz="1900" kern="1200"/>
            <a:t>Encouraging Feedback and Reflection</a:t>
          </a:r>
        </a:p>
      </dsp:txBody>
      <dsp:txXfrm>
        <a:off x="731729" y="1587564"/>
        <a:ext cx="4992052" cy="633532"/>
      </dsp:txXfrm>
    </dsp:sp>
    <dsp:sp modelId="{5711BB14-E717-487F-9A8F-ED4428173222}">
      <dsp:nvSpPr>
        <dsp:cNvPr id="0" name=""/>
        <dsp:cNvSpPr/>
      </dsp:nvSpPr>
      <dsp:spPr>
        <a:xfrm>
          <a:off x="5723782" y="1587564"/>
          <a:ext cx="5368952" cy="63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049" tIns="67049" rIns="67049" bIns="67049" numCol="1" spcCol="1270" anchor="ctr" anchorCtr="0">
          <a:noAutofit/>
        </a:bodyPr>
        <a:lstStyle/>
        <a:p>
          <a:pPr marL="0" lvl="0" indent="0" algn="l" defTabSz="622300">
            <a:lnSpc>
              <a:spcPct val="100000"/>
            </a:lnSpc>
            <a:spcBef>
              <a:spcPct val="0"/>
            </a:spcBef>
            <a:spcAft>
              <a:spcPct val="35000"/>
            </a:spcAft>
            <a:buNone/>
          </a:pPr>
          <a:r>
            <a:rPr lang="en-US" sz="1400" kern="1200"/>
            <a:t>Reinforces that the case manager is paying attention and fosters deeper conversations, ensuring that both parties are aligned.</a:t>
          </a:r>
        </a:p>
      </dsp:txBody>
      <dsp:txXfrm>
        <a:off x="5723782" y="1587564"/>
        <a:ext cx="5368952" cy="633532"/>
      </dsp:txXfrm>
    </dsp:sp>
    <dsp:sp modelId="{CBC61AA3-081D-4649-A762-CC211021124E}">
      <dsp:nvSpPr>
        <dsp:cNvPr id="0" name=""/>
        <dsp:cNvSpPr/>
      </dsp:nvSpPr>
      <dsp:spPr>
        <a:xfrm>
          <a:off x="0" y="2379479"/>
          <a:ext cx="11093450" cy="63353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1E7D58-C4CF-486E-952F-1E60F99ADE7D}">
      <dsp:nvSpPr>
        <dsp:cNvPr id="0" name=""/>
        <dsp:cNvSpPr/>
      </dsp:nvSpPr>
      <dsp:spPr>
        <a:xfrm>
          <a:off x="191643" y="2522024"/>
          <a:ext cx="348442" cy="3484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D87A23-63C1-4CC9-A333-A541A000097F}">
      <dsp:nvSpPr>
        <dsp:cNvPr id="0" name=""/>
        <dsp:cNvSpPr/>
      </dsp:nvSpPr>
      <dsp:spPr>
        <a:xfrm>
          <a:off x="731729" y="2379479"/>
          <a:ext cx="4992052" cy="63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049" tIns="67049" rIns="67049" bIns="67049" numCol="1" spcCol="1270" anchor="ctr" anchorCtr="0">
          <a:noAutofit/>
        </a:bodyPr>
        <a:lstStyle/>
        <a:p>
          <a:pPr marL="0" lvl="0" indent="0" algn="l" defTabSz="844550">
            <a:lnSpc>
              <a:spcPct val="100000"/>
            </a:lnSpc>
            <a:spcBef>
              <a:spcPct val="0"/>
            </a:spcBef>
            <a:spcAft>
              <a:spcPct val="35000"/>
            </a:spcAft>
            <a:buNone/>
          </a:pPr>
          <a:r>
            <a:rPr lang="en-US" sz="1900" kern="1200"/>
            <a:t>Positive Reinforcement and Encouragement</a:t>
          </a:r>
        </a:p>
      </dsp:txBody>
      <dsp:txXfrm>
        <a:off x="731729" y="2379479"/>
        <a:ext cx="4992052" cy="633532"/>
      </dsp:txXfrm>
    </dsp:sp>
    <dsp:sp modelId="{F3903E4D-E3FE-4379-88DA-28305AE151FF}">
      <dsp:nvSpPr>
        <dsp:cNvPr id="0" name=""/>
        <dsp:cNvSpPr/>
      </dsp:nvSpPr>
      <dsp:spPr>
        <a:xfrm>
          <a:off x="5723782" y="2379479"/>
          <a:ext cx="5368952" cy="63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049" tIns="67049" rIns="67049" bIns="67049" numCol="1" spcCol="1270" anchor="ctr" anchorCtr="0">
          <a:noAutofit/>
        </a:bodyPr>
        <a:lstStyle/>
        <a:p>
          <a:pPr marL="0" lvl="0" indent="0" algn="l" defTabSz="622300">
            <a:lnSpc>
              <a:spcPct val="100000"/>
            </a:lnSpc>
            <a:spcBef>
              <a:spcPct val="0"/>
            </a:spcBef>
            <a:spcAft>
              <a:spcPct val="35000"/>
            </a:spcAft>
            <a:buNone/>
          </a:pPr>
          <a:r>
            <a:rPr lang="en-US" sz="1400" kern="1200"/>
            <a:t>Can help boost a client’s self-esteem and motivation to continue working toward their goals.</a:t>
          </a:r>
        </a:p>
      </dsp:txBody>
      <dsp:txXfrm>
        <a:off x="5723782" y="2379479"/>
        <a:ext cx="5368952" cy="633532"/>
      </dsp:txXfrm>
    </dsp:sp>
    <dsp:sp modelId="{10675DDD-FBA4-49E7-A313-F788155F02B7}">
      <dsp:nvSpPr>
        <dsp:cNvPr id="0" name=""/>
        <dsp:cNvSpPr/>
      </dsp:nvSpPr>
      <dsp:spPr>
        <a:xfrm>
          <a:off x="0" y="3171395"/>
          <a:ext cx="11093450" cy="63353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88210E-FBDC-4C7F-8CC6-D3F40F1E5F31}">
      <dsp:nvSpPr>
        <dsp:cNvPr id="0" name=""/>
        <dsp:cNvSpPr/>
      </dsp:nvSpPr>
      <dsp:spPr>
        <a:xfrm>
          <a:off x="191643" y="3313939"/>
          <a:ext cx="348442" cy="34844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82A2CA-4043-4704-BDDA-78D9510FB0B2}">
      <dsp:nvSpPr>
        <dsp:cNvPr id="0" name=""/>
        <dsp:cNvSpPr/>
      </dsp:nvSpPr>
      <dsp:spPr>
        <a:xfrm>
          <a:off x="731729" y="3171395"/>
          <a:ext cx="4992052" cy="63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049" tIns="67049" rIns="67049" bIns="67049" numCol="1" spcCol="1270" anchor="ctr" anchorCtr="0">
          <a:noAutofit/>
        </a:bodyPr>
        <a:lstStyle/>
        <a:p>
          <a:pPr marL="0" lvl="0" indent="0" algn="l" defTabSz="844550">
            <a:lnSpc>
              <a:spcPct val="100000"/>
            </a:lnSpc>
            <a:spcBef>
              <a:spcPct val="0"/>
            </a:spcBef>
            <a:spcAft>
              <a:spcPct val="35000"/>
            </a:spcAft>
            <a:buNone/>
          </a:pPr>
          <a:r>
            <a:rPr lang="en-US" sz="1900" kern="1200"/>
            <a:t>Building Trust and Ensuring Confidentiality</a:t>
          </a:r>
        </a:p>
      </dsp:txBody>
      <dsp:txXfrm>
        <a:off x="731729" y="3171395"/>
        <a:ext cx="4992052" cy="633532"/>
      </dsp:txXfrm>
    </dsp:sp>
    <dsp:sp modelId="{0554EB4B-F292-4AAF-8F8C-1072578CEE06}">
      <dsp:nvSpPr>
        <dsp:cNvPr id="0" name=""/>
        <dsp:cNvSpPr/>
      </dsp:nvSpPr>
      <dsp:spPr>
        <a:xfrm>
          <a:off x="5723782" y="3171395"/>
          <a:ext cx="5368952" cy="63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049" tIns="67049" rIns="67049" bIns="67049" numCol="1" spcCol="1270" anchor="ctr" anchorCtr="0">
          <a:noAutofit/>
        </a:bodyPr>
        <a:lstStyle/>
        <a:p>
          <a:pPr marL="0" lvl="0" indent="0" algn="l" defTabSz="622300">
            <a:lnSpc>
              <a:spcPct val="100000"/>
            </a:lnSpc>
            <a:spcBef>
              <a:spcPct val="0"/>
            </a:spcBef>
            <a:spcAft>
              <a:spcPct val="35000"/>
            </a:spcAft>
            <a:buNone/>
          </a:pPr>
          <a:r>
            <a:rPr lang="en-US" sz="1400" kern="1200"/>
            <a:t>Ensuring that a client’s information is kept confidential promotes trust, which is crucial for open communication and a successful case management relationship.</a:t>
          </a:r>
        </a:p>
      </dsp:txBody>
      <dsp:txXfrm>
        <a:off x="5723782" y="3171395"/>
        <a:ext cx="5368952" cy="633532"/>
      </dsp:txXfrm>
    </dsp:sp>
    <dsp:sp modelId="{DCEC82D0-FEB9-48C4-9959-3594CD9135B8}">
      <dsp:nvSpPr>
        <dsp:cNvPr id="0" name=""/>
        <dsp:cNvSpPr/>
      </dsp:nvSpPr>
      <dsp:spPr>
        <a:xfrm>
          <a:off x="0" y="3963310"/>
          <a:ext cx="11093450" cy="63353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658916-5723-480B-9312-D99B2952E30F}">
      <dsp:nvSpPr>
        <dsp:cNvPr id="0" name=""/>
        <dsp:cNvSpPr/>
      </dsp:nvSpPr>
      <dsp:spPr>
        <a:xfrm>
          <a:off x="191643" y="4105855"/>
          <a:ext cx="348442" cy="34844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6CA3CF-0355-4A33-BD03-46E34777C35A}">
      <dsp:nvSpPr>
        <dsp:cNvPr id="0" name=""/>
        <dsp:cNvSpPr/>
      </dsp:nvSpPr>
      <dsp:spPr>
        <a:xfrm>
          <a:off x="731729" y="3963310"/>
          <a:ext cx="4992052" cy="63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049" tIns="67049" rIns="67049" bIns="67049" numCol="1" spcCol="1270" anchor="ctr" anchorCtr="0">
          <a:noAutofit/>
        </a:bodyPr>
        <a:lstStyle/>
        <a:p>
          <a:pPr marL="0" lvl="0" indent="0" algn="l" defTabSz="844550">
            <a:lnSpc>
              <a:spcPct val="100000"/>
            </a:lnSpc>
            <a:spcBef>
              <a:spcPct val="0"/>
            </a:spcBef>
            <a:spcAft>
              <a:spcPct val="35000"/>
            </a:spcAft>
            <a:buNone/>
          </a:pPr>
          <a:r>
            <a:rPr lang="en-US" sz="1900" kern="1200"/>
            <a:t>Following up</a:t>
          </a:r>
        </a:p>
      </dsp:txBody>
      <dsp:txXfrm>
        <a:off x="731729" y="3963310"/>
        <a:ext cx="4992052" cy="633532"/>
      </dsp:txXfrm>
    </dsp:sp>
    <dsp:sp modelId="{C8F2FC79-E828-4D5B-BCE1-DD3734AEA6E2}">
      <dsp:nvSpPr>
        <dsp:cNvPr id="0" name=""/>
        <dsp:cNvSpPr/>
      </dsp:nvSpPr>
      <dsp:spPr>
        <a:xfrm>
          <a:off x="5723782" y="3963310"/>
          <a:ext cx="5368952" cy="63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049" tIns="67049" rIns="67049" bIns="67049" numCol="1" spcCol="1270" anchor="ctr" anchorCtr="0">
          <a:noAutofit/>
        </a:bodyPr>
        <a:lstStyle/>
        <a:p>
          <a:pPr marL="0" lvl="0" indent="0" algn="l" defTabSz="711200">
            <a:lnSpc>
              <a:spcPct val="100000"/>
            </a:lnSpc>
            <a:spcBef>
              <a:spcPct val="0"/>
            </a:spcBef>
            <a:spcAft>
              <a:spcPct val="35000"/>
            </a:spcAft>
            <a:buNone/>
          </a:pPr>
          <a:r>
            <a:rPr lang="en-US" sz="1600" kern="1200"/>
            <a:t>Helps the client feel supported and reduces feelings of abandonment, reinforcing the idea that they are not alone in their journey.</a:t>
          </a:r>
        </a:p>
      </dsp:txBody>
      <dsp:txXfrm>
        <a:off x="5723782" y="3963310"/>
        <a:ext cx="5368952" cy="63353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EA609B-DEA0-46C9-8C6E-EB606B6F0765}" type="datetimeFigureOut">
              <a:rPr lang="en-US" smtClean="0"/>
              <a:t>12/18/2024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8E337-36F7-4357-A64D-42B427A37FFC}" type="slidenum">
              <a:rPr lang="en-US" smtClean="0"/>
              <a:t>‹#›</a:t>
            </a:fld>
            <a:endParaRPr lang="en-US"/>
          </a:p>
        </p:txBody>
      </p:sp>
    </p:spTree>
    <p:extLst>
      <p:ext uri="{BB962C8B-B14F-4D97-AF65-F5344CB8AC3E}">
        <p14:creationId xmlns:p14="http://schemas.microsoft.com/office/powerpoint/2010/main" val="384611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3</a:t>
            </a:fld>
            <a:endParaRPr lang="en-US"/>
          </a:p>
        </p:txBody>
      </p:sp>
    </p:spTree>
    <p:extLst>
      <p:ext uri="{BB962C8B-B14F-4D97-AF65-F5344CB8AC3E}">
        <p14:creationId xmlns:p14="http://schemas.microsoft.com/office/powerpoint/2010/main" val="4081771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15</a:t>
            </a:fld>
            <a:endParaRPr lang="en-US"/>
          </a:p>
        </p:txBody>
      </p:sp>
    </p:spTree>
    <p:extLst>
      <p:ext uri="{BB962C8B-B14F-4D97-AF65-F5344CB8AC3E}">
        <p14:creationId xmlns:p14="http://schemas.microsoft.com/office/powerpoint/2010/main" val="249493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16</a:t>
            </a:fld>
            <a:endParaRPr lang="en-US"/>
          </a:p>
        </p:txBody>
      </p:sp>
    </p:spTree>
    <p:extLst>
      <p:ext uri="{BB962C8B-B14F-4D97-AF65-F5344CB8AC3E}">
        <p14:creationId xmlns:p14="http://schemas.microsoft.com/office/powerpoint/2010/main" val="551488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17</a:t>
            </a:fld>
            <a:endParaRPr lang="en-US"/>
          </a:p>
        </p:txBody>
      </p:sp>
    </p:spTree>
    <p:extLst>
      <p:ext uri="{BB962C8B-B14F-4D97-AF65-F5344CB8AC3E}">
        <p14:creationId xmlns:p14="http://schemas.microsoft.com/office/powerpoint/2010/main" val="3723242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18</a:t>
            </a:fld>
            <a:endParaRPr lang="en-US"/>
          </a:p>
        </p:txBody>
      </p:sp>
    </p:spTree>
    <p:extLst>
      <p:ext uri="{BB962C8B-B14F-4D97-AF65-F5344CB8AC3E}">
        <p14:creationId xmlns:p14="http://schemas.microsoft.com/office/powerpoint/2010/main" val="344081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19</a:t>
            </a:fld>
            <a:endParaRPr lang="en-US"/>
          </a:p>
        </p:txBody>
      </p:sp>
    </p:spTree>
    <p:extLst>
      <p:ext uri="{BB962C8B-B14F-4D97-AF65-F5344CB8AC3E}">
        <p14:creationId xmlns:p14="http://schemas.microsoft.com/office/powerpoint/2010/main" val="3990079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20</a:t>
            </a:fld>
            <a:endParaRPr lang="en-US"/>
          </a:p>
        </p:txBody>
      </p:sp>
    </p:spTree>
    <p:extLst>
      <p:ext uri="{BB962C8B-B14F-4D97-AF65-F5344CB8AC3E}">
        <p14:creationId xmlns:p14="http://schemas.microsoft.com/office/powerpoint/2010/main" val="3935427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21</a:t>
            </a:fld>
            <a:endParaRPr lang="en-US"/>
          </a:p>
        </p:txBody>
      </p:sp>
    </p:spTree>
    <p:extLst>
      <p:ext uri="{BB962C8B-B14F-4D97-AF65-F5344CB8AC3E}">
        <p14:creationId xmlns:p14="http://schemas.microsoft.com/office/powerpoint/2010/main" val="896377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22</a:t>
            </a:fld>
            <a:endParaRPr lang="en-US"/>
          </a:p>
        </p:txBody>
      </p:sp>
    </p:spTree>
    <p:extLst>
      <p:ext uri="{BB962C8B-B14F-4D97-AF65-F5344CB8AC3E}">
        <p14:creationId xmlns:p14="http://schemas.microsoft.com/office/powerpoint/2010/main" val="974100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5F393-A761-C37F-C44A-FAD287E96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874F2F-8E7C-B7A6-23E6-732E92D2D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81566E-D1AF-C18B-A5C3-03AA01B34D8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B6D9CBC7-5A7F-12A7-CF8A-B19BBA348425}"/>
              </a:ext>
            </a:extLst>
          </p:cNvPr>
          <p:cNvSpPr>
            <a:spLocks noGrp="1"/>
          </p:cNvSpPr>
          <p:nvPr>
            <p:ph type="sldNum" sz="quarter" idx="5"/>
          </p:nvPr>
        </p:nvSpPr>
        <p:spPr/>
        <p:txBody>
          <a:bodyPr/>
          <a:lstStyle/>
          <a:p>
            <a:fld id="{7468E337-36F7-4357-A64D-42B427A37FFC}" type="slidenum">
              <a:rPr lang="en-US" smtClean="0"/>
              <a:t>23</a:t>
            </a:fld>
            <a:endParaRPr lang="en-US"/>
          </a:p>
        </p:txBody>
      </p:sp>
    </p:spTree>
    <p:extLst>
      <p:ext uri="{BB962C8B-B14F-4D97-AF65-F5344CB8AC3E}">
        <p14:creationId xmlns:p14="http://schemas.microsoft.com/office/powerpoint/2010/main" val="1279552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24</a:t>
            </a:fld>
            <a:endParaRPr lang="en-US"/>
          </a:p>
        </p:txBody>
      </p:sp>
    </p:spTree>
    <p:extLst>
      <p:ext uri="{BB962C8B-B14F-4D97-AF65-F5344CB8AC3E}">
        <p14:creationId xmlns:p14="http://schemas.microsoft.com/office/powerpoint/2010/main" val="31963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could be personal health care, support services, or any experience where they felt seen and understood.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a:buFont typeface="Arial" panose="020B0604020202020204" pitchFamily="34" charset="0"/>
              <a:buChar char="•"/>
            </a:pPr>
            <a:r>
              <a:rPr lang="en-US" sz="2000" dirty="0"/>
              <a:t>Now, write down (or share aloud, if comfortable) one thing that made that experience stand out. Think about what they did to build a good relationship with you.</a:t>
            </a:r>
          </a:p>
          <a:p>
            <a:pPr lvl="1"/>
            <a:r>
              <a:rPr lang="en-US" sz="2000" dirty="0"/>
              <a:t>What did they NOT do during the relationship?</a:t>
            </a:r>
          </a:p>
          <a:p>
            <a:r>
              <a:rPr lang="en-US" sz="2000" dirty="0"/>
              <a:t>Is there a time that anyone has expressed feeling this way about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example, it could be a personal touch, a moment when they felt listened to, or when care providers took the time to understand their unique preferences.</a:t>
            </a:r>
          </a:p>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4</a:t>
            </a:fld>
            <a:endParaRPr lang="en-US"/>
          </a:p>
        </p:txBody>
      </p:sp>
    </p:spTree>
    <p:extLst>
      <p:ext uri="{BB962C8B-B14F-4D97-AF65-F5344CB8AC3E}">
        <p14:creationId xmlns:p14="http://schemas.microsoft.com/office/powerpoint/2010/main" val="878016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25</a:t>
            </a:fld>
            <a:endParaRPr lang="en-US"/>
          </a:p>
        </p:txBody>
      </p:sp>
    </p:spTree>
    <p:extLst>
      <p:ext uri="{BB962C8B-B14F-4D97-AF65-F5344CB8AC3E}">
        <p14:creationId xmlns:p14="http://schemas.microsoft.com/office/powerpoint/2010/main" val="373178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26</a:t>
            </a:fld>
            <a:endParaRPr lang="en-US"/>
          </a:p>
        </p:txBody>
      </p:sp>
    </p:spTree>
    <p:extLst>
      <p:ext uri="{BB962C8B-B14F-4D97-AF65-F5344CB8AC3E}">
        <p14:creationId xmlns:p14="http://schemas.microsoft.com/office/powerpoint/2010/main" val="3107075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27</a:t>
            </a:fld>
            <a:endParaRPr lang="en-US"/>
          </a:p>
        </p:txBody>
      </p:sp>
    </p:spTree>
    <p:extLst>
      <p:ext uri="{BB962C8B-B14F-4D97-AF65-F5344CB8AC3E}">
        <p14:creationId xmlns:p14="http://schemas.microsoft.com/office/powerpoint/2010/main" val="4134830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E8FD0-9818-CF7F-FADD-B9FF106E78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34BA88-0DDF-3354-966B-063C96EC7C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6F852D-C2B8-2B72-4B15-81D0D95BD9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252070-CCCE-2584-8E8A-A58EAC64B76D}"/>
              </a:ext>
            </a:extLst>
          </p:cNvPr>
          <p:cNvSpPr>
            <a:spLocks noGrp="1"/>
          </p:cNvSpPr>
          <p:nvPr>
            <p:ph type="sldNum" sz="quarter" idx="5"/>
          </p:nvPr>
        </p:nvSpPr>
        <p:spPr/>
        <p:txBody>
          <a:bodyPr/>
          <a:lstStyle/>
          <a:p>
            <a:fld id="{7468E337-36F7-4357-A64D-42B427A37FFC}" type="slidenum">
              <a:rPr lang="en-US" smtClean="0"/>
              <a:t>28</a:t>
            </a:fld>
            <a:endParaRPr lang="en-US"/>
          </a:p>
        </p:txBody>
      </p:sp>
    </p:spTree>
    <p:extLst>
      <p:ext uri="{BB962C8B-B14F-4D97-AF65-F5344CB8AC3E}">
        <p14:creationId xmlns:p14="http://schemas.microsoft.com/office/powerpoint/2010/main" val="3059125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6D7F6-774D-ADC6-6D63-E5593C600C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574F7-C265-3A3A-F4CB-3216530ADB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6DC33-7B3E-55E7-8D47-4513117C10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Having a criminal record can make it difficult to achieving goals like employment and housing. Looking into sealing records to alleviate some of these barriers is worth exploring!</a:t>
            </a:r>
          </a:p>
        </p:txBody>
      </p:sp>
      <p:sp>
        <p:nvSpPr>
          <p:cNvPr id="4" name="Slide Number Placeholder 3">
            <a:extLst>
              <a:ext uri="{FF2B5EF4-FFF2-40B4-BE49-F238E27FC236}">
                <a16:creationId xmlns:a16="http://schemas.microsoft.com/office/drawing/2014/main" id="{2111EAEF-D382-D05F-3583-B2791D603FBA}"/>
              </a:ext>
            </a:extLst>
          </p:cNvPr>
          <p:cNvSpPr>
            <a:spLocks noGrp="1"/>
          </p:cNvSpPr>
          <p:nvPr>
            <p:ph type="sldNum" sz="quarter" idx="5"/>
          </p:nvPr>
        </p:nvSpPr>
        <p:spPr/>
        <p:txBody>
          <a:bodyPr/>
          <a:lstStyle/>
          <a:p>
            <a:fld id="{7468E337-36F7-4357-A64D-42B427A37FFC}" type="slidenum">
              <a:rPr lang="en-US" smtClean="0"/>
              <a:t>29</a:t>
            </a:fld>
            <a:endParaRPr lang="en-US"/>
          </a:p>
        </p:txBody>
      </p:sp>
    </p:spTree>
    <p:extLst>
      <p:ext uri="{BB962C8B-B14F-4D97-AF65-F5344CB8AC3E}">
        <p14:creationId xmlns:p14="http://schemas.microsoft.com/office/powerpoint/2010/main" val="739261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30</a:t>
            </a:fld>
            <a:endParaRPr lang="en-US"/>
          </a:p>
        </p:txBody>
      </p:sp>
    </p:spTree>
    <p:extLst>
      <p:ext uri="{BB962C8B-B14F-4D97-AF65-F5344CB8AC3E}">
        <p14:creationId xmlns:p14="http://schemas.microsoft.com/office/powerpoint/2010/main" val="3028644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31</a:t>
            </a:fld>
            <a:endParaRPr lang="en-US"/>
          </a:p>
        </p:txBody>
      </p:sp>
    </p:spTree>
    <p:extLst>
      <p:ext uri="{BB962C8B-B14F-4D97-AF65-F5344CB8AC3E}">
        <p14:creationId xmlns:p14="http://schemas.microsoft.com/office/powerpoint/2010/main" val="2293897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32</a:t>
            </a:fld>
            <a:endParaRPr lang="en-US"/>
          </a:p>
        </p:txBody>
      </p:sp>
    </p:spTree>
    <p:extLst>
      <p:ext uri="{BB962C8B-B14F-4D97-AF65-F5344CB8AC3E}">
        <p14:creationId xmlns:p14="http://schemas.microsoft.com/office/powerpoint/2010/main" val="1333752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33</a:t>
            </a:fld>
            <a:endParaRPr lang="en-US"/>
          </a:p>
        </p:txBody>
      </p:sp>
    </p:spTree>
    <p:extLst>
      <p:ext uri="{BB962C8B-B14F-4D97-AF65-F5344CB8AC3E}">
        <p14:creationId xmlns:p14="http://schemas.microsoft.com/office/powerpoint/2010/main" val="2541272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34</a:t>
            </a:fld>
            <a:endParaRPr lang="en-US"/>
          </a:p>
        </p:txBody>
      </p:sp>
    </p:spTree>
    <p:extLst>
      <p:ext uri="{BB962C8B-B14F-4D97-AF65-F5344CB8AC3E}">
        <p14:creationId xmlns:p14="http://schemas.microsoft.com/office/powerpoint/2010/main" val="310946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5</a:t>
            </a:fld>
            <a:endParaRPr lang="en-US"/>
          </a:p>
        </p:txBody>
      </p:sp>
    </p:spTree>
    <p:extLst>
      <p:ext uri="{BB962C8B-B14F-4D97-AF65-F5344CB8AC3E}">
        <p14:creationId xmlns:p14="http://schemas.microsoft.com/office/powerpoint/2010/main" val="2762707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35</a:t>
            </a:fld>
            <a:endParaRPr lang="en-US"/>
          </a:p>
        </p:txBody>
      </p:sp>
    </p:spTree>
    <p:extLst>
      <p:ext uri="{BB962C8B-B14F-4D97-AF65-F5344CB8AC3E}">
        <p14:creationId xmlns:p14="http://schemas.microsoft.com/office/powerpoint/2010/main" val="3021588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36</a:t>
            </a:fld>
            <a:endParaRPr lang="en-US"/>
          </a:p>
        </p:txBody>
      </p:sp>
    </p:spTree>
    <p:extLst>
      <p:ext uri="{BB962C8B-B14F-4D97-AF65-F5344CB8AC3E}">
        <p14:creationId xmlns:p14="http://schemas.microsoft.com/office/powerpoint/2010/main" val="3848122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37</a:t>
            </a:fld>
            <a:endParaRPr lang="en-US"/>
          </a:p>
        </p:txBody>
      </p:sp>
    </p:spTree>
    <p:extLst>
      <p:ext uri="{BB962C8B-B14F-4D97-AF65-F5344CB8AC3E}">
        <p14:creationId xmlns:p14="http://schemas.microsoft.com/office/powerpoint/2010/main" val="3464993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38</a:t>
            </a:fld>
            <a:endParaRPr lang="en-US"/>
          </a:p>
        </p:txBody>
      </p:sp>
    </p:spTree>
    <p:extLst>
      <p:ext uri="{BB962C8B-B14F-4D97-AF65-F5344CB8AC3E}">
        <p14:creationId xmlns:p14="http://schemas.microsoft.com/office/powerpoint/2010/main" val="364712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39</a:t>
            </a:fld>
            <a:endParaRPr lang="en-US"/>
          </a:p>
        </p:txBody>
      </p:sp>
    </p:spTree>
    <p:extLst>
      <p:ext uri="{BB962C8B-B14F-4D97-AF65-F5344CB8AC3E}">
        <p14:creationId xmlns:p14="http://schemas.microsoft.com/office/powerpoint/2010/main" val="15522739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40</a:t>
            </a:fld>
            <a:endParaRPr lang="en-US"/>
          </a:p>
        </p:txBody>
      </p:sp>
    </p:spTree>
    <p:extLst>
      <p:ext uri="{BB962C8B-B14F-4D97-AF65-F5344CB8AC3E}">
        <p14:creationId xmlns:p14="http://schemas.microsoft.com/office/powerpoint/2010/main" val="2290361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41</a:t>
            </a:fld>
            <a:endParaRPr lang="en-US"/>
          </a:p>
        </p:txBody>
      </p:sp>
    </p:spTree>
    <p:extLst>
      <p:ext uri="{BB962C8B-B14F-4D97-AF65-F5344CB8AC3E}">
        <p14:creationId xmlns:p14="http://schemas.microsoft.com/office/powerpoint/2010/main" val="2665471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42</a:t>
            </a:fld>
            <a:endParaRPr lang="en-US"/>
          </a:p>
        </p:txBody>
      </p:sp>
    </p:spTree>
    <p:extLst>
      <p:ext uri="{BB962C8B-B14F-4D97-AF65-F5344CB8AC3E}">
        <p14:creationId xmlns:p14="http://schemas.microsoft.com/office/powerpoint/2010/main" val="1641052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43</a:t>
            </a:fld>
            <a:endParaRPr lang="en-US"/>
          </a:p>
        </p:txBody>
      </p:sp>
    </p:spTree>
    <p:extLst>
      <p:ext uri="{BB962C8B-B14F-4D97-AF65-F5344CB8AC3E}">
        <p14:creationId xmlns:p14="http://schemas.microsoft.com/office/powerpoint/2010/main" val="931915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44</a:t>
            </a:fld>
            <a:endParaRPr lang="en-US"/>
          </a:p>
        </p:txBody>
      </p:sp>
    </p:spTree>
    <p:extLst>
      <p:ext uri="{BB962C8B-B14F-4D97-AF65-F5344CB8AC3E}">
        <p14:creationId xmlns:p14="http://schemas.microsoft.com/office/powerpoint/2010/main" val="3589881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6</a:t>
            </a:fld>
            <a:endParaRPr lang="en-US"/>
          </a:p>
        </p:txBody>
      </p:sp>
    </p:spTree>
    <p:extLst>
      <p:ext uri="{BB962C8B-B14F-4D97-AF65-F5344CB8AC3E}">
        <p14:creationId xmlns:p14="http://schemas.microsoft.com/office/powerpoint/2010/main" val="38261395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45</a:t>
            </a:fld>
            <a:endParaRPr lang="en-US"/>
          </a:p>
        </p:txBody>
      </p:sp>
    </p:spTree>
    <p:extLst>
      <p:ext uri="{BB962C8B-B14F-4D97-AF65-F5344CB8AC3E}">
        <p14:creationId xmlns:p14="http://schemas.microsoft.com/office/powerpoint/2010/main" val="3104326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46</a:t>
            </a:fld>
            <a:endParaRPr lang="en-US"/>
          </a:p>
        </p:txBody>
      </p:sp>
    </p:spTree>
    <p:extLst>
      <p:ext uri="{BB962C8B-B14F-4D97-AF65-F5344CB8AC3E}">
        <p14:creationId xmlns:p14="http://schemas.microsoft.com/office/powerpoint/2010/main" val="41609763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47</a:t>
            </a:fld>
            <a:endParaRPr lang="en-US"/>
          </a:p>
        </p:txBody>
      </p:sp>
    </p:spTree>
    <p:extLst>
      <p:ext uri="{BB962C8B-B14F-4D97-AF65-F5344CB8AC3E}">
        <p14:creationId xmlns:p14="http://schemas.microsoft.com/office/powerpoint/2010/main" val="38614015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000000"/>
                </a:solidFill>
                <a:latin typeface="Calibri" panose="020F0502020204030204" pitchFamily="34" charset="0"/>
              </a:rPr>
              <a:t>Regular check in’s</a:t>
            </a:r>
          </a:p>
          <a:p>
            <a:pPr algn="l"/>
            <a:r>
              <a:rPr lang="en-US" sz="1200" b="0" i="0" u="none" strike="noStrike" baseline="0" dirty="0">
                <a:solidFill>
                  <a:srgbClr val="007FAA"/>
                </a:solidFill>
                <a:latin typeface="NotoSansSymbols"/>
              </a:rPr>
              <a:t>▪ </a:t>
            </a:r>
            <a:r>
              <a:rPr lang="en-US" sz="1200" b="0" i="0" u="none" strike="noStrike" baseline="0" dirty="0">
                <a:solidFill>
                  <a:srgbClr val="000000"/>
                </a:solidFill>
                <a:latin typeface="Calibri" panose="020F0502020204030204" pitchFamily="34" charset="0"/>
              </a:rPr>
              <a:t>Review and update the housing plan periodically, including</a:t>
            </a:r>
          </a:p>
          <a:p>
            <a:pPr algn="l"/>
            <a:r>
              <a:rPr lang="en-US" sz="1200" b="0" i="0" u="none" strike="noStrike" baseline="0" dirty="0">
                <a:solidFill>
                  <a:srgbClr val="000000"/>
                </a:solidFill>
                <a:latin typeface="Calibri" panose="020F0502020204030204" pitchFamily="34" charset="0"/>
              </a:rPr>
              <a:t>based on client changes (e.g. household income, rental</a:t>
            </a:r>
          </a:p>
          <a:p>
            <a:pPr algn="l"/>
            <a:r>
              <a:rPr lang="en-US" sz="1200" b="0" i="0" u="none" strike="noStrike" baseline="0" dirty="0">
                <a:solidFill>
                  <a:srgbClr val="000000"/>
                </a:solidFill>
                <a:latin typeface="Calibri" panose="020F0502020204030204" pitchFamily="34" charset="0"/>
              </a:rPr>
              <a:t>assistance)</a:t>
            </a:r>
          </a:p>
          <a:p>
            <a:pPr algn="l"/>
            <a:r>
              <a:rPr lang="en-US" sz="1200" b="0" i="0" u="none" strike="noStrike" baseline="0" dirty="0">
                <a:solidFill>
                  <a:srgbClr val="007FAA"/>
                </a:solidFill>
                <a:latin typeface="NotoSansSymbols"/>
              </a:rPr>
              <a:t>▪ </a:t>
            </a:r>
            <a:r>
              <a:rPr lang="en-US" sz="1200" b="0" i="0" u="none" strike="noStrike" baseline="0" dirty="0">
                <a:solidFill>
                  <a:srgbClr val="000000"/>
                </a:solidFill>
                <a:latin typeface="Calibri" panose="020F0502020204030204" pitchFamily="34" charset="0"/>
              </a:rPr>
              <a:t>Any case management activities that relate to the housing</a:t>
            </a:r>
          </a:p>
          <a:p>
            <a:pPr algn="l"/>
            <a:r>
              <a:rPr lang="en-US" sz="1200" b="0" i="0" u="none" strike="noStrike" baseline="0" dirty="0">
                <a:solidFill>
                  <a:srgbClr val="000000"/>
                </a:solidFill>
                <a:latin typeface="Calibri" panose="020F0502020204030204" pitchFamily="34" charset="0"/>
              </a:rPr>
              <a:t>plan goals</a:t>
            </a:r>
          </a:p>
          <a:p>
            <a:pPr algn="l"/>
            <a:r>
              <a:rPr lang="en-US" sz="1200" b="0" i="0" u="none" strike="noStrike" baseline="0" dirty="0">
                <a:solidFill>
                  <a:srgbClr val="007FAA"/>
                </a:solidFill>
                <a:latin typeface="NotoSansSymbols"/>
              </a:rPr>
              <a:t>▪ </a:t>
            </a:r>
            <a:r>
              <a:rPr lang="en-US" sz="1200" b="0" i="0" u="none" strike="noStrike" baseline="0" dirty="0">
                <a:solidFill>
                  <a:srgbClr val="000000"/>
                </a:solidFill>
                <a:latin typeface="Calibri" panose="020F0502020204030204" pitchFamily="34" charset="0"/>
              </a:rPr>
              <a:t>Re-evaluate the plan to make sure this is still the path the</a:t>
            </a:r>
          </a:p>
          <a:p>
            <a:pPr algn="l"/>
            <a:r>
              <a:rPr lang="en-US" sz="1200" b="0" i="0" u="none" strike="noStrike" baseline="0" dirty="0">
                <a:solidFill>
                  <a:srgbClr val="000000"/>
                </a:solidFill>
                <a:latin typeface="Calibri" panose="020F0502020204030204" pitchFamily="34" charset="0"/>
              </a:rPr>
              <a:t>client wants to take, and the goals are attainable</a:t>
            </a:r>
          </a:p>
          <a:p>
            <a:pPr algn="l"/>
            <a:r>
              <a:rPr lang="en-US" sz="1200" b="0" i="0" u="none" strike="noStrike" baseline="0" dirty="0">
                <a:solidFill>
                  <a:srgbClr val="007FAA"/>
                </a:solidFill>
                <a:latin typeface="NotoSansSymbols"/>
              </a:rPr>
              <a:t>▪ </a:t>
            </a:r>
            <a:r>
              <a:rPr lang="en-US" sz="1200" b="0" i="0" u="none" strike="noStrike" baseline="0" dirty="0">
                <a:solidFill>
                  <a:srgbClr val="000000"/>
                </a:solidFill>
                <a:latin typeface="Calibri" panose="020F0502020204030204" pitchFamily="34" charset="0"/>
              </a:rPr>
              <a:t>Consider: Have the action steps been completed? Were the</a:t>
            </a:r>
          </a:p>
          <a:p>
            <a:pPr algn="l"/>
            <a:r>
              <a:rPr lang="en-US" sz="1200" b="0" i="0" u="none" strike="noStrike" baseline="0" dirty="0">
                <a:solidFill>
                  <a:srgbClr val="000000"/>
                </a:solidFill>
                <a:latin typeface="Calibri" panose="020F0502020204030204" pitchFamily="34" charset="0"/>
              </a:rPr>
              <a:t>goals accomplished, including any new goals that arose?</a:t>
            </a:r>
          </a:p>
          <a:p>
            <a:pPr algn="l"/>
            <a:endParaRPr lang="en-US" sz="12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48</a:t>
            </a:fld>
            <a:endParaRPr lang="en-US"/>
          </a:p>
        </p:txBody>
      </p:sp>
    </p:spTree>
    <p:extLst>
      <p:ext uri="{BB962C8B-B14F-4D97-AF65-F5344CB8AC3E}">
        <p14:creationId xmlns:p14="http://schemas.microsoft.com/office/powerpoint/2010/main" val="2017421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49</a:t>
            </a:fld>
            <a:endParaRPr lang="en-US"/>
          </a:p>
        </p:txBody>
      </p:sp>
    </p:spTree>
    <p:extLst>
      <p:ext uri="{BB962C8B-B14F-4D97-AF65-F5344CB8AC3E}">
        <p14:creationId xmlns:p14="http://schemas.microsoft.com/office/powerpoint/2010/main" val="781430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50</a:t>
            </a:fld>
            <a:endParaRPr lang="en-US"/>
          </a:p>
        </p:txBody>
      </p:sp>
    </p:spTree>
    <p:extLst>
      <p:ext uri="{BB962C8B-B14F-4D97-AF65-F5344CB8AC3E}">
        <p14:creationId xmlns:p14="http://schemas.microsoft.com/office/powerpoint/2010/main" val="3833653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51</a:t>
            </a:fld>
            <a:endParaRPr lang="en-US"/>
          </a:p>
        </p:txBody>
      </p:sp>
    </p:spTree>
    <p:extLst>
      <p:ext uri="{BB962C8B-B14F-4D97-AF65-F5344CB8AC3E}">
        <p14:creationId xmlns:p14="http://schemas.microsoft.com/office/powerpoint/2010/main" val="36664344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52</a:t>
            </a:fld>
            <a:endParaRPr lang="en-US"/>
          </a:p>
        </p:txBody>
      </p:sp>
    </p:spTree>
    <p:extLst>
      <p:ext uri="{BB962C8B-B14F-4D97-AF65-F5344CB8AC3E}">
        <p14:creationId xmlns:p14="http://schemas.microsoft.com/office/powerpoint/2010/main" val="35770470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53</a:t>
            </a:fld>
            <a:endParaRPr lang="en-US"/>
          </a:p>
        </p:txBody>
      </p:sp>
    </p:spTree>
    <p:extLst>
      <p:ext uri="{BB962C8B-B14F-4D97-AF65-F5344CB8AC3E}">
        <p14:creationId xmlns:p14="http://schemas.microsoft.com/office/powerpoint/2010/main" val="33089181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54</a:t>
            </a:fld>
            <a:endParaRPr lang="en-US"/>
          </a:p>
        </p:txBody>
      </p:sp>
    </p:spTree>
    <p:extLst>
      <p:ext uri="{BB962C8B-B14F-4D97-AF65-F5344CB8AC3E}">
        <p14:creationId xmlns:p14="http://schemas.microsoft.com/office/powerpoint/2010/main" val="1467533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7</a:t>
            </a:fld>
            <a:endParaRPr lang="en-US"/>
          </a:p>
        </p:txBody>
      </p:sp>
    </p:spTree>
    <p:extLst>
      <p:ext uri="{BB962C8B-B14F-4D97-AF65-F5344CB8AC3E}">
        <p14:creationId xmlns:p14="http://schemas.microsoft.com/office/powerpoint/2010/main" val="15264101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55</a:t>
            </a:fld>
            <a:endParaRPr lang="en-US"/>
          </a:p>
        </p:txBody>
      </p:sp>
    </p:spTree>
    <p:extLst>
      <p:ext uri="{BB962C8B-B14F-4D97-AF65-F5344CB8AC3E}">
        <p14:creationId xmlns:p14="http://schemas.microsoft.com/office/powerpoint/2010/main" val="113153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56</a:t>
            </a:fld>
            <a:endParaRPr lang="en-US"/>
          </a:p>
        </p:txBody>
      </p:sp>
    </p:spTree>
    <p:extLst>
      <p:ext uri="{BB962C8B-B14F-4D97-AF65-F5344CB8AC3E}">
        <p14:creationId xmlns:p14="http://schemas.microsoft.com/office/powerpoint/2010/main" val="33736915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57</a:t>
            </a:fld>
            <a:endParaRPr lang="en-US"/>
          </a:p>
        </p:txBody>
      </p:sp>
    </p:spTree>
    <p:extLst>
      <p:ext uri="{BB962C8B-B14F-4D97-AF65-F5344CB8AC3E}">
        <p14:creationId xmlns:p14="http://schemas.microsoft.com/office/powerpoint/2010/main" val="38026197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58</a:t>
            </a:fld>
            <a:endParaRPr lang="en-US"/>
          </a:p>
        </p:txBody>
      </p:sp>
    </p:spTree>
    <p:extLst>
      <p:ext uri="{BB962C8B-B14F-4D97-AF65-F5344CB8AC3E}">
        <p14:creationId xmlns:p14="http://schemas.microsoft.com/office/powerpoint/2010/main" val="192136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399FB-0FE9-F760-AD3B-570665E2CB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18052-41ED-6519-53D7-D2492CB319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6D11FA-59D5-B776-C563-95C6213987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6FCFA2-D2CB-6051-3BA7-BBDD0BE489AF}"/>
              </a:ext>
            </a:extLst>
          </p:cNvPr>
          <p:cNvSpPr>
            <a:spLocks noGrp="1"/>
          </p:cNvSpPr>
          <p:nvPr>
            <p:ph type="sldNum" sz="quarter" idx="5"/>
          </p:nvPr>
        </p:nvSpPr>
        <p:spPr/>
        <p:txBody>
          <a:bodyPr/>
          <a:lstStyle/>
          <a:p>
            <a:fld id="{7468E337-36F7-4357-A64D-42B427A37FFC}" type="slidenum">
              <a:rPr lang="en-US" smtClean="0"/>
              <a:t>59</a:t>
            </a:fld>
            <a:endParaRPr lang="en-US"/>
          </a:p>
        </p:txBody>
      </p:sp>
    </p:spTree>
    <p:extLst>
      <p:ext uri="{BB962C8B-B14F-4D97-AF65-F5344CB8AC3E}">
        <p14:creationId xmlns:p14="http://schemas.microsoft.com/office/powerpoint/2010/main" val="13589773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D045A-168B-75EC-0365-D3B9ABFE2D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26EC0-72F9-6C09-023D-31BAF49452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615B6A-EF8D-674D-8AE7-F16F16BC6E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5C5C5C-B378-CB73-E549-6A792A1D60F3}"/>
              </a:ext>
            </a:extLst>
          </p:cNvPr>
          <p:cNvSpPr>
            <a:spLocks noGrp="1"/>
          </p:cNvSpPr>
          <p:nvPr>
            <p:ph type="sldNum" sz="quarter" idx="5"/>
          </p:nvPr>
        </p:nvSpPr>
        <p:spPr/>
        <p:txBody>
          <a:bodyPr/>
          <a:lstStyle/>
          <a:p>
            <a:fld id="{7468E337-36F7-4357-A64D-42B427A37FFC}" type="slidenum">
              <a:rPr lang="en-US" smtClean="0"/>
              <a:t>60</a:t>
            </a:fld>
            <a:endParaRPr lang="en-US"/>
          </a:p>
        </p:txBody>
      </p:sp>
    </p:spTree>
    <p:extLst>
      <p:ext uri="{BB962C8B-B14F-4D97-AF65-F5344CB8AC3E}">
        <p14:creationId xmlns:p14="http://schemas.microsoft.com/office/powerpoint/2010/main" val="11759232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F3B30-7EBF-0825-FE57-0224075861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A7EA0-C2ED-7383-28EE-4C104AADE2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09C8E9-1542-8932-D9D1-15E105F923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8E3598-EBAA-EC05-3413-24C86471C288}"/>
              </a:ext>
            </a:extLst>
          </p:cNvPr>
          <p:cNvSpPr>
            <a:spLocks noGrp="1"/>
          </p:cNvSpPr>
          <p:nvPr>
            <p:ph type="sldNum" sz="quarter" idx="5"/>
          </p:nvPr>
        </p:nvSpPr>
        <p:spPr/>
        <p:txBody>
          <a:bodyPr/>
          <a:lstStyle/>
          <a:p>
            <a:fld id="{7468E337-36F7-4357-A64D-42B427A37FFC}" type="slidenum">
              <a:rPr lang="en-US" smtClean="0"/>
              <a:t>61</a:t>
            </a:fld>
            <a:endParaRPr lang="en-US"/>
          </a:p>
        </p:txBody>
      </p:sp>
    </p:spTree>
    <p:extLst>
      <p:ext uri="{BB962C8B-B14F-4D97-AF65-F5344CB8AC3E}">
        <p14:creationId xmlns:p14="http://schemas.microsoft.com/office/powerpoint/2010/main" val="199710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10</a:t>
            </a:fld>
            <a:endParaRPr lang="en-US"/>
          </a:p>
        </p:txBody>
      </p:sp>
    </p:spTree>
    <p:extLst>
      <p:ext uri="{BB962C8B-B14F-4D97-AF65-F5344CB8AC3E}">
        <p14:creationId xmlns:p14="http://schemas.microsoft.com/office/powerpoint/2010/main" val="3331867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12</a:t>
            </a:fld>
            <a:endParaRPr lang="en-US"/>
          </a:p>
        </p:txBody>
      </p:sp>
    </p:spTree>
    <p:extLst>
      <p:ext uri="{BB962C8B-B14F-4D97-AF65-F5344CB8AC3E}">
        <p14:creationId xmlns:p14="http://schemas.microsoft.com/office/powerpoint/2010/main" val="181231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13</a:t>
            </a:fld>
            <a:endParaRPr lang="en-US"/>
          </a:p>
        </p:txBody>
      </p:sp>
    </p:spTree>
    <p:extLst>
      <p:ext uri="{BB962C8B-B14F-4D97-AF65-F5344CB8AC3E}">
        <p14:creationId xmlns:p14="http://schemas.microsoft.com/office/powerpoint/2010/main" val="4154013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8E337-36F7-4357-A64D-42B427A37FFC}" type="slidenum">
              <a:rPr lang="en-US" smtClean="0"/>
              <a:t>14</a:t>
            </a:fld>
            <a:endParaRPr lang="en-US"/>
          </a:p>
        </p:txBody>
      </p:sp>
    </p:spTree>
    <p:extLst>
      <p:ext uri="{BB962C8B-B14F-4D97-AF65-F5344CB8AC3E}">
        <p14:creationId xmlns:p14="http://schemas.microsoft.com/office/powerpoint/2010/main" val="370621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CB0E-8F02-5C7F-F17B-CC157D5C30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F07B2F-E3E6-7C8B-BAF7-EC2D6EDB49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B46E52-E2A2-492B-2AF0-AC5FC2B9DF19}"/>
              </a:ext>
            </a:extLst>
          </p:cNvPr>
          <p:cNvSpPr>
            <a:spLocks noGrp="1"/>
          </p:cNvSpPr>
          <p:nvPr>
            <p:ph type="dt" sz="half" idx="10"/>
          </p:nvPr>
        </p:nvSpPr>
        <p:spPr/>
        <p:txBody>
          <a:bodyPr/>
          <a:lstStyle/>
          <a:p>
            <a:fld id="{C762299B-B8DB-4B3C-ADD0-C7A777ED100F}" type="datetimeFigureOut">
              <a:rPr lang="en-US" smtClean="0"/>
              <a:t>12/18/2024</a:t>
            </a:fld>
            <a:endParaRPr lang="en-US"/>
          </a:p>
        </p:txBody>
      </p:sp>
      <p:sp>
        <p:nvSpPr>
          <p:cNvPr id="5" name="Footer Placeholder 4">
            <a:extLst>
              <a:ext uri="{FF2B5EF4-FFF2-40B4-BE49-F238E27FC236}">
                <a16:creationId xmlns:a16="http://schemas.microsoft.com/office/drawing/2014/main" id="{41846AAC-FCE3-98A8-81E9-0E26F649C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F452A-1A22-464A-443C-04FC29CAF496}"/>
              </a:ext>
            </a:extLst>
          </p:cNvPr>
          <p:cNvSpPr>
            <a:spLocks noGrp="1"/>
          </p:cNvSpPr>
          <p:nvPr>
            <p:ph type="sldNum" sz="quarter" idx="12"/>
          </p:nvPr>
        </p:nvSpPr>
        <p:spPr/>
        <p:txBody>
          <a:bodyPr/>
          <a:lstStyle/>
          <a:p>
            <a:fld id="{9179582F-258F-4A98-8DEC-0F5E1C07EE02}" type="slidenum">
              <a:rPr lang="en-US" smtClean="0"/>
              <a:t>‹#›</a:t>
            </a:fld>
            <a:endParaRPr lang="en-US"/>
          </a:p>
        </p:txBody>
      </p:sp>
    </p:spTree>
    <p:extLst>
      <p:ext uri="{BB962C8B-B14F-4D97-AF65-F5344CB8AC3E}">
        <p14:creationId xmlns:p14="http://schemas.microsoft.com/office/powerpoint/2010/main" val="281704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33F6-14FD-F733-1D13-A5BE9C53B1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6989AF-D61E-7FA6-4970-4B253639CE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7F9F8-5E1C-16A8-16B4-F8C80402EA2B}"/>
              </a:ext>
            </a:extLst>
          </p:cNvPr>
          <p:cNvSpPr>
            <a:spLocks noGrp="1"/>
          </p:cNvSpPr>
          <p:nvPr>
            <p:ph type="dt" sz="half" idx="10"/>
          </p:nvPr>
        </p:nvSpPr>
        <p:spPr/>
        <p:txBody>
          <a:bodyPr/>
          <a:lstStyle/>
          <a:p>
            <a:fld id="{C762299B-B8DB-4B3C-ADD0-C7A777ED100F}" type="datetimeFigureOut">
              <a:rPr lang="en-US" smtClean="0"/>
              <a:t>12/18/2024</a:t>
            </a:fld>
            <a:endParaRPr lang="en-US"/>
          </a:p>
        </p:txBody>
      </p:sp>
      <p:sp>
        <p:nvSpPr>
          <p:cNvPr id="5" name="Footer Placeholder 4">
            <a:extLst>
              <a:ext uri="{FF2B5EF4-FFF2-40B4-BE49-F238E27FC236}">
                <a16:creationId xmlns:a16="http://schemas.microsoft.com/office/drawing/2014/main" id="{78AD8B0D-7C9C-2191-CDA8-98C30F1B0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8E575-5754-4757-48A2-13E94FA2DB6B}"/>
              </a:ext>
            </a:extLst>
          </p:cNvPr>
          <p:cNvSpPr>
            <a:spLocks noGrp="1"/>
          </p:cNvSpPr>
          <p:nvPr>
            <p:ph type="sldNum" sz="quarter" idx="12"/>
          </p:nvPr>
        </p:nvSpPr>
        <p:spPr/>
        <p:txBody>
          <a:bodyPr/>
          <a:lstStyle/>
          <a:p>
            <a:fld id="{9179582F-258F-4A98-8DEC-0F5E1C07EE02}" type="slidenum">
              <a:rPr lang="en-US" smtClean="0"/>
              <a:t>‹#›</a:t>
            </a:fld>
            <a:endParaRPr lang="en-US"/>
          </a:p>
        </p:txBody>
      </p:sp>
    </p:spTree>
    <p:extLst>
      <p:ext uri="{BB962C8B-B14F-4D97-AF65-F5344CB8AC3E}">
        <p14:creationId xmlns:p14="http://schemas.microsoft.com/office/powerpoint/2010/main" val="910779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F418D-D8C8-AC29-3636-1540B358FA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1E9B33-EEF1-167B-3DD9-9D1C9BFD5F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B1B38-4E70-0E0E-869E-E2E4B57D3628}"/>
              </a:ext>
            </a:extLst>
          </p:cNvPr>
          <p:cNvSpPr>
            <a:spLocks noGrp="1"/>
          </p:cNvSpPr>
          <p:nvPr>
            <p:ph type="dt" sz="half" idx="10"/>
          </p:nvPr>
        </p:nvSpPr>
        <p:spPr/>
        <p:txBody>
          <a:bodyPr/>
          <a:lstStyle/>
          <a:p>
            <a:fld id="{C762299B-B8DB-4B3C-ADD0-C7A777ED100F}" type="datetimeFigureOut">
              <a:rPr lang="en-US" smtClean="0"/>
              <a:t>12/18/2024</a:t>
            </a:fld>
            <a:endParaRPr lang="en-US"/>
          </a:p>
        </p:txBody>
      </p:sp>
      <p:sp>
        <p:nvSpPr>
          <p:cNvPr id="5" name="Footer Placeholder 4">
            <a:extLst>
              <a:ext uri="{FF2B5EF4-FFF2-40B4-BE49-F238E27FC236}">
                <a16:creationId xmlns:a16="http://schemas.microsoft.com/office/drawing/2014/main" id="{8A2C9E1D-F8D6-5C9A-CF00-5DCA87CCE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866B2-178C-92E7-EA04-716923743C21}"/>
              </a:ext>
            </a:extLst>
          </p:cNvPr>
          <p:cNvSpPr>
            <a:spLocks noGrp="1"/>
          </p:cNvSpPr>
          <p:nvPr>
            <p:ph type="sldNum" sz="quarter" idx="12"/>
          </p:nvPr>
        </p:nvSpPr>
        <p:spPr/>
        <p:txBody>
          <a:bodyPr/>
          <a:lstStyle/>
          <a:p>
            <a:fld id="{9179582F-258F-4A98-8DEC-0F5E1C07EE02}" type="slidenum">
              <a:rPr lang="en-US" smtClean="0"/>
              <a:t>‹#›</a:t>
            </a:fld>
            <a:endParaRPr lang="en-US"/>
          </a:p>
        </p:txBody>
      </p:sp>
    </p:spTree>
    <p:extLst>
      <p:ext uri="{BB962C8B-B14F-4D97-AF65-F5344CB8AC3E}">
        <p14:creationId xmlns:p14="http://schemas.microsoft.com/office/powerpoint/2010/main" val="204514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52A49-D30A-2C10-A6FA-A059D1C286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AFF44A-2361-6EC8-60EF-E8F1B3E7E9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3F429-E029-E1C2-3208-3139F9B3B414}"/>
              </a:ext>
            </a:extLst>
          </p:cNvPr>
          <p:cNvSpPr>
            <a:spLocks noGrp="1"/>
          </p:cNvSpPr>
          <p:nvPr>
            <p:ph type="dt" sz="half" idx="10"/>
          </p:nvPr>
        </p:nvSpPr>
        <p:spPr/>
        <p:txBody>
          <a:bodyPr/>
          <a:lstStyle/>
          <a:p>
            <a:fld id="{C762299B-B8DB-4B3C-ADD0-C7A777ED100F}" type="datetimeFigureOut">
              <a:rPr lang="en-US" smtClean="0"/>
              <a:t>12/18/2024</a:t>
            </a:fld>
            <a:endParaRPr lang="en-US"/>
          </a:p>
        </p:txBody>
      </p:sp>
      <p:sp>
        <p:nvSpPr>
          <p:cNvPr id="5" name="Footer Placeholder 4">
            <a:extLst>
              <a:ext uri="{FF2B5EF4-FFF2-40B4-BE49-F238E27FC236}">
                <a16:creationId xmlns:a16="http://schemas.microsoft.com/office/drawing/2014/main" id="{EE298F54-4110-F82A-4406-787472366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4EDF2-7089-BF13-B093-84626655C0D6}"/>
              </a:ext>
            </a:extLst>
          </p:cNvPr>
          <p:cNvSpPr>
            <a:spLocks noGrp="1"/>
          </p:cNvSpPr>
          <p:nvPr>
            <p:ph type="sldNum" sz="quarter" idx="12"/>
          </p:nvPr>
        </p:nvSpPr>
        <p:spPr/>
        <p:txBody>
          <a:bodyPr/>
          <a:lstStyle/>
          <a:p>
            <a:fld id="{9179582F-258F-4A98-8DEC-0F5E1C07EE02}" type="slidenum">
              <a:rPr lang="en-US" smtClean="0"/>
              <a:t>‹#›</a:t>
            </a:fld>
            <a:endParaRPr lang="en-US"/>
          </a:p>
        </p:txBody>
      </p:sp>
    </p:spTree>
    <p:extLst>
      <p:ext uri="{BB962C8B-B14F-4D97-AF65-F5344CB8AC3E}">
        <p14:creationId xmlns:p14="http://schemas.microsoft.com/office/powerpoint/2010/main" val="109732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F959-DFFE-2D47-9DD9-41EE0594F0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C8DF0F-89D5-C153-4DDC-C559F7E233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846079-4AC4-727E-9A8F-80B45CB0A37B}"/>
              </a:ext>
            </a:extLst>
          </p:cNvPr>
          <p:cNvSpPr>
            <a:spLocks noGrp="1"/>
          </p:cNvSpPr>
          <p:nvPr>
            <p:ph type="dt" sz="half" idx="10"/>
          </p:nvPr>
        </p:nvSpPr>
        <p:spPr/>
        <p:txBody>
          <a:bodyPr/>
          <a:lstStyle/>
          <a:p>
            <a:fld id="{C762299B-B8DB-4B3C-ADD0-C7A777ED100F}" type="datetimeFigureOut">
              <a:rPr lang="en-US" smtClean="0"/>
              <a:t>12/18/2024</a:t>
            </a:fld>
            <a:endParaRPr lang="en-US"/>
          </a:p>
        </p:txBody>
      </p:sp>
      <p:sp>
        <p:nvSpPr>
          <p:cNvPr id="5" name="Footer Placeholder 4">
            <a:extLst>
              <a:ext uri="{FF2B5EF4-FFF2-40B4-BE49-F238E27FC236}">
                <a16:creationId xmlns:a16="http://schemas.microsoft.com/office/drawing/2014/main" id="{5A801626-F2C1-DD87-24A2-C1F6B733F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F3069-C1BA-FC8D-46C4-7BE8AEC9C29C}"/>
              </a:ext>
            </a:extLst>
          </p:cNvPr>
          <p:cNvSpPr>
            <a:spLocks noGrp="1"/>
          </p:cNvSpPr>
          <p:nvPr>
            <p:ph type="sldNum" sz="quarter" idx="12"/>
          </p:nvPr>
        </p:nvSpPr>
        <p:spPr/>
        <p:txBody>
          <a:bodyPr/>
          <a:lstStyle/>
          <a:p>
            <a:fld id="{9179582F-258F-4A98-8DEC-0F5E1C07EE02}" type="slidenum">
              <a:rPr lang="en-US" smtClean="0"/>
              <a:t>‹#›</a:t>
            </a:fld>
            <a:endParaRPr lang="en-US"/>
          </a:p>
        </p:txBody>
      </p:sp>
    </p:spTree>
    <p:extLst>
      <p:ext uri="{BB962C8B-B14F-4D97-AF65-F5344CB8AC3E}">
        <p14:creationId xmlns:p14="http://schemas.microsoft.com/office/powerpoint/2010/main" val="407323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CF24-7615-A455-C168-0DA4F4A66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3A6815-ACD7-1532-BA6E-20AC420CDB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B78283-81B5-342A-AFEC-8550199BE4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CAABD5-BEBC-2386-756D-1A5132B11F28}"/>
              </a:ext>
            </a:extLst>
          </p:cNvPr>
          <p:cNvSpPr>
            <a:spLocks noGrp="1"/>
          </p:cNvSpPr>
          <p:nvPr>
            <p:ph type="dt" sz="half" idx="10"/>
          </p:nvPr>
        </p:nvSpPr>
        <p:spPr/>
        <p:txBody>
          <a:bodyPr/>
          <a:lstStyle/>
          <a:p>
            <a:fld id="{C762299B-B8DB-4B3C-ADD0-C7A777ED100F}" type="datetimeFigureOut">
              <a:rPr lang="en-US" smtClean="0"/>
              <a:t>12/18/2024</a:t>
            </a:fld>
            <a:endParaRPr lang="en-US"/>
          </a:p>
        </p:txBody>
      </p:sp>
      <p:sp>
        <p:nvSpPr>
          <p:cNvPr id="6" name="Footer Placeholder 5">
            <a:extLst>
              <a:ext uri="{FF2B5EF4-FFF2-40B4-BE49-F238E27FC236}">
                <a16:creationId xmlns:a16="http://schemas.microsoft.com/office/drawing/2014/main" id="{01BF4670-F270-F443-3745-F1DCA6C7E2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617BE4-6661-426D-72A7-B935D86343CA}"/>
              </a:ext>
            </a:extLst>
          </p:cNvPr>
          <p:cNvSpPr>
            <a:spLocks noGrp="1"/>
          </p:cNvSpPr>
          <p:nvPr>
            <p:ph type="sldNum" sz="quarter" idx="12"/>
          </p:nvPr>
        </p:nvSpPr>
        <p:spPr/>
        <p:txBody>
          <a:bodyPr/>
          <a:lstStyle/>
          <a:p>
            <a:fld id="{9179582F-258F-4A98-8DEC-0F5E1C07EE02}" type="slidenum">
              <a:rPr lang="en-US" smtClean="0"/>
              <a:t>‹#›</a:t>
            </a:fld>
            <a:endParaRPr lang="en-US"/>
          </a:p>
        </p:txBody>
      </p:sp>
    </p:spTree>
    <p:extLst>
      <p:ext uri="{BB962C8B-B14F-4D97-AF65-F5344CB8AC3E}">
        <p14:creationId xmlns:p14="http://schemas.microsoft.com/office/powerpoint/2010/main" val="229696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270B0-EC8E-56CF-DCFD-9001BECBDF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55542-8645-3481-1356-F65C916430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D9AE44-6051-99CC-DFF3-D5991255A8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FE0C13-B349-6246-8EA3-D577814AA0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F8F9B-FB2B-CC08-8356-1916E0A087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E3B460-136A-1669-F8CF-839518A8C2A9}"/>
              </a:ext>
            </a:extLst>
          </p:cNvPr>
          <p:cNvSpPr>
            <a:spLocks noGrp="1"/>
          </p:cNvSpPr>
          <p:nvPr>
            <p:ph type="dt" sz="half" idx="10"/>
          </p:nvPr>
        </p:nvSpPr>
        <p:spPr/>
        <p:txBody>
          <a:bodyPr/>
          <a:lstStyle/>
          <a:p>
            <a:fld id="{C762299B-B8DB-4B3C-ADD0-C7A777ED100F}" type="datetimeFigureOut">
              <a:rPr lang="en-US" smtClean="0"/>
              <a:t>12/18/2024</a:t>
            </a:fld>
            <a:endParaRPr lang="en-US"/>
          </a:p>
        </p:txBody>
      </p:sp>
      <p:sp>
        <p:nvSpPr>
          <p:cNvPr id="8" name="Footer Placeholder 7">
            <a:extLst>
              <a:ext uri="{FF2B5EF4-FFF2-40B4-BE49-F238E27FC236}">
                <a16:creationId xmlns:a16="http://schemas.microsoft.com/office/drawing/2014/main" id="{3DC0C27F-4E16-481B-4585-74FE1C3D88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4A3C2B-0276-171C-8896-5046E6DAAEEA}"/>
              </a:ext>
            </a:extLst>
          </p:cNvPr>
          <p:cNvSpPr>
            <a:spLocks noGrp="1"/>
          </p:cNvSpPr>
          <p:nvPr>
            <p:ph type="sldNum" sz="quarter" idx="12"/>
          </p:nvPr>
        </p:nvSpPr>
        <p:spPr/>
        <p:txBody>
          <a:bodyPr/>
          <a:lstStyle/>
          <a:p>
            <a:fld id="{9179582F-258F-4A98-8DEC-0F5E1C07EE02}" type="slidenum">
              <a:rPr lang="en-US" smtClean="0"/>
              <a:t>‹#›</a:t>
            </a:fld>
            <a:endParaRPr lang="en-US"/>
          </a:p>
        </p:txBody>
      </p:sp>
    </p:spTree>
    <p:extLst>
      <p:ext uri="{BB962C8B-B14F-4D97-AF65-F5344CB8AC3E}">
        <p14:creationId xmlns:p14="http://schemas.microsoft.com/office/powerpoint/2010/main" val="3803553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C1BED-901A-B621-C580-4E333652B4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561924-E2FC-8F63-4876-3754184BE4FD}"/>
              </a:ext>
            </a:extLst>
          </p:cNvPr>
          <p:cNvSpPr>
            <a:spLocks noGrp="1"/>
          </p:cNvSpPr>
          <p:nvPr>
            <p:ph type="dt" sz="half" idx="10"/>
          </p:nvPr>
        </p:nvSpPr>
        <p:spPr/>
        <p:txBody>
          <a:bodyPr/>
          <a:lstStyle/>
          <a:p>
            <a:fld id="{C762299B-B8DB-4B3C-ADD0-C7A777ED100F}" type="datetimeFigureOut">
              <a:rPr lang="en-US" smtClean="0"/>
              <a:t>12/18/2024</a:t>
            </a:fld>
            <a:endParaRPr lang="en-US"/>
          </a:p>
        </p:txBody>
      </p:sp>
      <p:sp>
        <p:nvSpPr>
          <p:cNvPr id="4" name="Footer Placeholder 3">
            <a:extLst>
              <a:ext uri="{FF2B5EF4-FFF2-40B4-BE49-F238E27FC236}">
                <a16:creationId xmlns:a16="http://schemas.microsoft.com/office/drawing/2014/main" id="{BD755B4F-1DE4-6D5A-2205-65E62329B5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BECB54-1D34-BE32-2D62-5CB70D8F80EC}"/>
              </a:ext>
            </a:extLst>
          </p:cNvPr>
          <p:cNvSpPr>
            <a:spLocks noGrp="1"/>
          </p:cNvSpPr>
          <p:nvPr>
            <p:ph type="sldNum" sz="quarter" idx="12"/>
          </p:nvPr>
        </p:nvSpPr>
        <p:spPr/>
        <p:txBody>
          <a:bodyPr/>
          <a:lstStyle/>
          <a:p>
            <a:fld id="{9179582F-258F-4A98-8DEC-0F5E1C07EE02}" type="slidenum">
              <a:rPr lang="en-US" smtClean="0"/>
              <a:t>‹#›</a:t>
            </a:fld>
            <a:endParaRPr lang="en-US"/>
          </a:p>
        </p:txBody>
      </p:sp>
    </p:spTree>
    <p:extLst>
      <p:ext uri="{BB962C8B-B14F-4D97-AF65-F5344CB8AC3E}">
        <p14:creationId xmlns:p14="http://schemas.microsoft.com/office/powerpoint/2010/main" val="380714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19D637-FCCB-66B3-624B-1C1EA06EC7D5}"/>
              </a:ext>
            </a:extLst>
          </p:cNvPr>
          <p:cNvSpPr>
            <a:spLocks noGrp="1"/>
          </p:cNvSpPr>
          <p:nvPr>
            <p:ph type="dt" sz="half" idx="10"/>
          </p:nvPr>
        </p:nvSpPr>
        <p:spPr/>
        <p:txBody>
          <a:bodyPr/>
          <a:lstStyle/>
          <a:p>
            <a:fld id="{C762299B-B8DB-4B3C-ADD0-C7A777ED100F}" type="datetimeFigureOut">
              <a:rPr lang="en-US" smtClean="0"/>
              <a:t>12/18/2024</a:t>
            </a:fld>
            <a:endParaRPr lang="en-US"/>
          </a:p>
        </p:txBody>
      </p:sp>
      <p:sp>
        <p:nvSpPr>
          <p:cNvPr id="3" name="Footer Placeholder 2">
            <a:extLst>
              <a:ext uri="{FF2B5EF4-FFF2-40B4-BE49-F238E27FC236}">
                <a16:creationId xmlns:a16="http://schemas.microsoft.com/office/drawing/2014/main" id="{EEC2509B-E819-D0A3-B89B-62786E6C22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38F312-2B4E-1ECF-35F3-3653C81B724E}"/>
              </a:ext>
            </a:extLst>
          </p:cNvPr>
          <p:cNvSpPr>
            <a:spLocks noGrp="1"/>
          </p:cNvSpPr>
          <p:nvPr>
            <p:ph type="sldNum" sz="quarter" idx="12"/>
          </p:nvPr>
        </p:nvSpPr>
        <p:spPr/>
        <p:txBody>
          <a:bodyPr/>
          <a:lstStyle/>
          <a:p>
            <a:fld id="{9179582F-258F-4A98-8DEC-0F5E1C07EE02}" type="slidenum">
              <a:rPr lang="en-US" smtClean="0"/>
              <a:t>‹#›</a:t>
            </a:fld>
            <a:endParaRPr lang="en-US"/>
          </a:p>
        </p:txBody>
      </p:sp>
    </p:spTree>
    <p:extLst>
      <p:ext uri="{BB962C8B-B14F-4D97-AF65-F5344CB8AC3E}">
        <p14:creationId xmlns:p14="http://schemas.microsoft.com/office/powerpoint/2010/main" val="144874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2CBA-97AF-092F-ACA0-F1DE22D725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2B5A44-3982-4229-2E9D-374E0CCB31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2AF13-2A0E-EDBF-499B-69D096E5E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1B060-BD81-3153-7AA8-856D14033C45}"/>
              </a:ext>
            </a:extLst>
          </p:cNvPr>
          <p:cNvSpPr>
            <a:spLocks noGrp="1"/>
          </p:cNvSpPr>
          <p:nvPr>
            <p:ph type="dt" sz="half" idx="10"/>
          </p:nvPr>
        </p:nvSpPr>
        <p:spPr/>
        <p:txBody>
          <a:bodyPr/>
          <a:lstStyle/>
          <a:p>
            <a:fld id="{C762299B-B8DB-4B3C-ADD0-C7A777ED100F}" type="datetimeFigureOut">
              <a:rPr lang="en-US" smtClean="0"/>
              <a:t>12/18/2024</a:t>
            </a:fld>
            <a:endParaRPr lang="en-US"/>
          </a:p>
        </p:txBody>
      </p:sp>
      <p:sp>
        <p:nvSpPr>
          <p:cNvPr id="6" name="Footer Placeholder 5">
            <a:extLst>
              <a:ext uri="{FF2B5EF4-FFF2-40B4-BE49-F238E27FC236}">
                <a16:creationId xmlns:a16="http://schemas.microsoft.com/office/drawing/2014/main" id="{C597FE95-BD97-3480-BEC4-D7BB384D8D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9EF2EE-CCC8-85CE-482A-5B9F2E84AA6C}"/>
              </a:ext>
            </a:extLst>
          </p:cNvPr>
          <p:cNvSpPr>
            <a:spLocks noGrp="1"/>
          </p:cNvSpPr>
          <p:nvPr>
            <p:ph type="sldNum" sz="quarter" idx="12"/>
          </p:nvPr>
        </p:nvSpPr>
        <p:spPr/>
        <p:txBody>
          <a:bodyPr/>
          <a:lstStyle/>
          <a:p>
            <a:fld id="{9179582F-258F-4A98-8DEC-0F5E1C07EE02}" type="slidenum">
              <a:rPr lang="en-US" smtClean="0"/>
              <a:t>‹#›</a:t>
            </a:fld>
            <a:endParaRPr lang="en-US"/>
          </a:p>
        </p:txBody>
      </p:sp>
    </p:spTree>
    <p:extLst>
      <p:ext uri="{BB962C8B-B14F-4D97-AF65-F5344CB8AC3E}">
        <p14:creationId xmlns:p14="http://schemas.microsoft.com/office/powerpoint/2010/main" val="210201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2A727-28E5-D830-55AB-10080C3AC7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EBDDC0-C8BA-31D9-A57B-2E37A066F0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ADCA0B-D60D-8F97-2118-9A5CAADD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F20C20-5B3C-BF29-75A0-72480FA577DD}"/>
              </a:ext>
            </a:extLst>
          </p:cNvPr>
          <p:cNvSpPr>
            <a:spLocks noGrp="1"/>
          </p:cNvSpPr>
          <p:nvPr>
            <p:ph type="dt" sz="half" idx="10"/>
          </p:nvPr>
        </p:nvSpPr>
        <p:spPr/>
        <p:txBody>
          <a:bodyPr/>
          <a:lstStyle/>
          <a:p>
            <a:fld id="{C762299B-B8DB-4B3C-ADD0-C7A777ED100F}" type="datetimeFigureOut">
              <a:rPr lang="en-US" smtClean="0"/>
              <a:t>12/18/2024</a:t>
            </a:fld>
            <a:endParaRPr lang="en-US"/>
          </a:p>
        </p:txBody>
      </p:sp>
      <p:sp>
        <p:nvSpPr>
          <p:cNvPr id="6" name="Footer Placeholder 5">
            <a:extLst>
              <a:ext uri="{FF2B5EF4-FFF2-40B4-BE49-F238E27FC236}">
                <a16:creationId xmlns:a16="http://schemas.microsoft.com/office/drawing/2014/main" id="{D5321799-52D1-B7FD-3F27-5A4B849A5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BE06E-77BB-648C-6025-F0B836B43F04}"/>
              </a:ext>
            </a:extLst>
          </p:cNvPr>
          <p:cNvSpPr>
            <a:spLocks noGrp="1"/>
          </p:cNvSpPr>
          <p:nvPr>
            <p:ph type="sldNum" sz="quarter" idx="12"/>
          </p:nvPr>
        </p:nvSpPr>
        <p:spPr/>
        <p:txBody>
          <a:bodyPr/>
          <a:lstStyle/>
          <a:p>
            <a:fld id="{9179582F-258F-4A98-8DEC-0F5E1C07EE02}" type="slidenum">
              <a:rPr lang="en-US" smtClean="0"/>
              <a:t>‹#›</a:t>
            </a:fld>
            <a:endParaRPr lang="en-US"/>
          </a:p>
        </p:txBody>
      </p:sp>
    </p:spTree>
    <p:extLst>
      <p:ext uri="{BB962C8B-B14F-4D97-AF65-F5344CB8AC3E}">
        <p14:creationId xmlns:p14="http://schemas.microsoft.com/office/powerpoint/2010/main" val="4045503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955B17-97CC-BB22-FA1B-9FD3BACF03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B54188-6FB7-EDA3-B943-6A0D82CE4D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052AA-ABBF-F72A-3021-1DD5C4D05F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2299B-B8DB-4B3C-ADD0-C7A777ED100F}" type="datetimeFigureOut">
              <a:rPr lang="en-US" smtClean="0"/>
              <a:t>12/18/2024</a:t>
            </a:fld>
            <a:endParaRPr lang="en-US"/>
          </a:p>
        </p:txBody>
      </p:sp>
      <p:sp>
        <p:nvSpPr>
          <p:cNvPr id="5" name="Footer Placeholder 4">
            <a:extLst>
              <a:ext uri="{FF2B5EF4-FFF2-40B4-BE49-F238E27FC236}">
                <a16:creationId xmlns:a16="http://schemas.microsoft.com/office/drawing/2014/main" id="{9A5E5E67-1BDA-0FD1-ECCC-DA59C8577A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B9FC135-E493-1124-11CD-405C5AB149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79582F-258F-4A98-8DEC-0F5E1C07EE02}" type="slidenum">
              <a:rPr lang="en-US" smtClean="0"/>
              <a:t>‹#›</a:t>
            </a:fld>
            <a:endParaRPr lang="en-US"/>
          </a:p>
        </p:txBody>
      </p:sp>
    </p:spTree>
    <p:extLst>
      <p:ext uri="{BB962C8B-B14F-4D97-AF65-F5344CB8AC3E}">
        <p14:creationId xmlns:p14="http://schemas.microsoft.com/office/powerpoint/2010/main" val="937378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2.svg"/></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02_7290FC17.xml"/><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form.pandadoc.com/?eform=22823174-55b2-4f8f-b9e0-9d4824964667"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youtube.com/watch?v=gIY6hyo7ebk" TargetMode="External"/><Relationship Id="rId5" Type="http://schemas.openxmlformats.org/officeDocument/2006/relationships/hyperlink" Target="https://www.lihomeless.org/coordinated-entry-faq" TargetMode="External"/><Relationship Id="rId4" Type="http://schemas.openxmlformats.org/officeDocument/2006/relationships/hyperlink" Target="https://app.screencastify.com/v3/watch/S7VRU2jaG8C2XZNUSxIU" TargetMode="External"/></Relationships>
</file>

<file path=ppt/slides/_rels/slide33.xml.rels><?xml version="1.0" encoding="UTF-8" standalone="yes"?>
<Relationships xmlns="http://schemas.openxmlformats.org/package/2006/relationships"><Relationship Id="rId3" Type="http://schemas.microsoft.com/office/2018/10/relationships/comments" Target="../comments/modernComment_14F_51FF687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atholiccharities.cc/index.php?option=com_content&amp;view=article&amp;id=21&amp;Itemid=119" TargetMode="External"/><Relationship Id="rId7" Type="http://schemas.openxmlformats.org/officeDocument/2006/relationships/hyperlink" Target="https://oasas.ny.gov/support-services?f%5b0%5d=location_filter_term%3A321&amp;page=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sailservices.org/supported-housing" TargetMode="External"/><Relationship Id="rId5" Type="http://schemas.openxmlformats.org/officeDocument/2006/relationships/hyperlink" Target="https://www.salvationarmyusa.org/usn/rehabilitation/" TargetMode="External"/><Relationship Id="rId4" Type="http://schemas.openxmlformats.org/officeDocument/2006/relationships/hyperlink" Target="https://opiny.org/residential-adults/"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familyfirsthomecompanions.com/long-island-senior-resources/" TargetMode="External"/><Relationship Id="rId3" Type="http://schemas.openxmlformats.org/officeDocument/2006/relationships/hyperlink" Target="https://ocfs.ny.gov/programs/adult-svcs/ftha/map.php" TargetMode="External"/><Relationship Id="rId7" Type="http://schemas.openxmlformats.org/officeDocument/2006/relationships/hyperlink" Target="https://www.unitedwayli.org/safe-home-senior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fsl-li.org/find-help/senior-caregiver-services/" TargetMode="External"/><Relationship Id="rId11" Type="http://schemas.openxmlformats.org/officeDocument/2006/relationships/hyperlink" Target="https://www.licares.org/what-we-do/feed-long-island/s-o-s-supporting-our-seniors/" TargetMode="External"/><Relationship Id="rId5" Type="http://schemas.openxmlformats.org/officeDocument/2006/relationships/hyperlink" Target="https://www.catholiccharities.cc/how-we-can-help/housing" TargetMode="External"/><Relationship Id="rId10" Type="http://schemas.openxmlformats.org/officeDocument/2006/relationships/hyperlink" Target="https://aging.ny.gov/" TargetMode="External"/><Relationship Id="rId4" Type="http://schemas.openxmlformats.org/officeDocument/2006/relationships/hyperlink" Target="https://www.huntingtonny.gov/filestorage/13751/16461/18802/18824/Susidized_Senior_Housing_(Issued_by_Suffolk_County).pdf" TargetMode="External"/><Relationship Id="rId9" Type="http://schemas.openxmlformats.org/officeDocument/2006/relationships/hyperlink" Target="https://suffolkcountyny.gov/aging"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https://www.catholiccharities.cc/how-we-can-help/office-of-persons-with-disabilities" TargetMode="External"/><Relationship Id="rId7"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siloinc.org/" TargetMode="External"/><Relationship Id="rId5" Type="http://schemas.openxmlformats.org/officeDocument/2006/relationships/hyperlink" Target="https://www.longbeachalp.com/medicaid-assisted-living-nassau-county/" TargetMode="External"/><Relationship Id="rId4" Type="http://schemas.openxmlformats.org/officeDocument/2006/relationships/hyperlink" Target="https://suffolkcountyny.gov/portals/3/Docs/Assisted%20Living%20Facilities%206-2019.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unitedwayli.org/housing-opportunities-persons-aids-hopwa" TargetMode="External"/><Relationship Id="rId7"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tsli-hhb.org/programs/" TargetMode="External"/><Relationship Id="rId5" Type="http://schemas.openxmlformats.org/officeDocument/2006/relationships/hyperlink" Target="https://catholiccharities.cc/how-we-can-help/hiv-aids" TargetMode="External"/><Relationship Id="rId4" Type="http://schemas.openxmlformats.org/officeDocument/2006/relationships/hyperlink" Target="https://optionscl.org/housing-related-services/" TargetMode="External"/></Relationships>
</file>

<file path=ppt/slides/_rels/slide3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hyperlink" Target="https://www.spahousingli.org/" TargetMode="External"/><Relationship Id="rId7" Type="http://schemas.openxmlformats.org/officeDocument/2006/relationships/diagramColors" Target="../diagrams/colors1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9.xml.rels><?xml version="1.0" encoding="UTF-8" standalone="yes"?>
<Relationships xmlns="http://schemas.openxmlformats.org/package/2006/relationships"><Relationship Id="rId8" Type="http://schemas.openxmlformats.org/officeDocument/2006/relationships/hyperlink" Target="https://www.va.gov/housing-assistance/" TargetMode="External"/><Relationship Id="rId3" Type="http://schemas.openxmlformats.org/officeDocument/2006/relationships/hyperlink" Target="https://sus.org/our-services/veterans/" TargetMode="External"/><Relationship Id="rId7" Type="http://schemas.openxmlformats.org/officeDocument/2006/relationships/hyperlink" Target="https://veteran.com/new-york-veterans-home-loan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uvbh.org/residential-programs/" TargetMode="External"/><Relationship Id="rId5" Type="http://schemas.openxmlformats.org/officeDocument/2006/relationships/hyperlink" Target="https://www.suffolkcountyny.gov/veterans/Housing" TargetMode="External"/><Relationship Id="rId10" Type="http://schemas.openxmlformats.org/officeDocument/2006/relationships/hyperlink" Target="https://thearborsassistedliving.com/veterans/?utm_source=Google&amp;utm_medium=PPC&amp;utm_campaign=HibuSearch&amp;useYB=1,2,3,4,5,6" TargetMode="External"/><Relationship Id="rId4" Type="http://schemas.openxmlformats.org/officeDocument/2006/relationships/hyperlink" Target="https://eoc-suffolk.com/supportive-services-veteran-families-long-island/" TargetMode="External"/><Relationship Id="rId9" Type="http://schemas.openxmlformats.org/officeDocument/2006/relationships/hyperlink" Target="https://veterans.ny.gov/supportive-housing-hud-vash-progra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hyperlink" Target="https://affordablehousingonline.com/" TargetMode="External"/><Relationship Id="rId7" Type="http://schemas.openxmlformats.org/officeDocument/2006/relationships/hyperlink" Target="https://www.lihp.org/BabylonTBRA.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lihp.org/babylonmtgarrears.html" TargetMode="External"/><Relationship Id="rId5" Type="http://schemas.openxmlformats.org/officeDocument/2006/relationships/hyperlink" Target="https://hcr.ny.gov/find-affordable-housing" TargetMode="External"/><Relationship Id="rId4" Type="http://schemas.openxmlformats.org/officeDocument/2006/relationships/hyperlink" Target="https://www.lihp.org/rentals.html"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hyperlink" Target="https://www.zillow.com/" TargetMode="External"/><Relationship Id="rId7" Type="http://schemas.openxmlformats.org/officeDocument/2006/relationships/hyperlink" Target="https://hotpads.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spareroom.com/rooms-for-rent/new_york?aff=10228&amp;gad_source=1&amp;gclid=EAIaIQobChMIgoq-_N-qigMVXZe5BR0cYioLEAAYASAAEgLnqPD_BwE" TargetMode="External"/><Relationship Id="rId5" Type="http://schemas.openxmlformats.org/officeDocument/2006/relationships/hyperlink" Target="https://www.trulia.com/" TargetMode="External"/><Relationship Id="rId4" Type="http://schemas.openxmlformats.org/officeDocument/2006/relationships/hyperlink" Target="https://www.apartments.com/" TargetMode="Externa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3.xml.rels><?xml version="1.0" encoding="UTF-8" standalone="yes"?>
<Relationships xmlns="http://schemas.openxmlformats.org/package/2006/relationships"><Relationship Id="rId8" Type="http://schemas.openxmlformats.org/officeDocument/2006/relationships/hyperlink" Target="https://www.hempsteadworks.com/" TargetMode="External"/><Relationship Id="rId3" Type="http://schemas.openxmlformats.org/officeDocument/2006/relationships/hyperlink" Target="https://otda.ny.gov/programs/temporary-assistance/" TargetMode="External"/><Relationship Id="rId7" Type="http://schemas.openxmlformats.org/officeDocument/2006/relationships/hyperlink" Target="https://eoc-suffolk.com/family-development/" TargetMode="External"/><Relationship Id="rId12" Type="http://schemas.openxmlformats.org/officeDocument/2006/relationships/hyperlink" Target="https://www.hudexchange.info/resources/housingsearchtool/?housingsearchtoolaction=public:main.landlord-outreach-and-recruitment-resource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eoc-nassau.org/family-development-centers" TargetMode="External"/><Relationship Id="rId11" Type="http://schemas.openxmlformats.org/officeDocument/2006/relationships/hyperlink" Target="https://endhomelessness.org/resource/emergency-shelter/" TargetMode="External"/><Relationship Id="rId5" Type="http://schemas.openxmlformats.org/officeDocument/2006/relationships/hyperlink" Target="https://otda.ny.gov/programs/ssp/" TargetMode="External"/><Relationship Id="rId10" Type="http://schemas.openxmlformats.org/officeDocument/2006/relationships/hyperlink" Target="https://www.health.ny.gov/health_care/medicaid/program/medicaid_health_homes/" TargetMode="External"/><Relationship Id="rId4" Type="http://schemas.openxmlformats.org/officeDocument/2006/relationships/hyperlink" Target="https://www.ssa.gov/apply" TargetMode="External"/><Relationship Id="rId9" Type="http://schemas.openxmlformats.org/officeDocument/2006/relationships/hyperlink" Target="https://brookhaven.dressforsuccess.org/"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9.xml.rels><?xml version="1.0" encoding="UTF-8" standalone="yes"?>
<Relationships xmlns="http://schemas.openxmlformats.org/package/2006/relationships"><Relationship Id="rId8" Type="http://schemas.openxmlformats.org/officeDocument/2006/relationships/hyperlink" Target="https://thesafecenterli.org/" TargetMode="External"/><Relationship Id="rId13" Type="http://schemas.openxmlformats.org/officeDocument/2006/relationships/hyperlink" Target="https://ag.ny.gov/resources/individuals/civil-rights/sealing-your-criminal-record" TargetMode="External"/><Relationship Id="rId18" Type="http://schemas.openxmlformats.org/officeDocument/2006/relationships/hyperlink" Target="https://www.familyfirsthomecompanions.com/long-island-senior-resources/" TargetMode="External"/><Relationship Id="rId3" Type="http://schemas.openxmlformats.org/officeDocument/2006/relationships/hyperlink" Target="https://www.orgcode.com/blog/housing-based-case-management" TargetMode="External"/><Relationship Id="rId21" Type="http://schemas.openxmlformats.org/officeDocument/2006/relationships/hyperlink" Target="https://www.licares.org/what-we-do/feed-long-island/s-o-s-supporting-our-seniors/" TargetMode="External"/><Relationship Id="rId7" Type="http://schemas.openxmlformats.org/officeDocument/2006/relationships/hyperlink" Target="https://ag.ny.gov/sites/default/files/tenants_rights.pdf" TargetMode="External"/><Relationship Id="rId12" Type="http://schemas.openxmlformats.org/officeDocument/2006/relationships/hyperlink" Target="https://www.samhsa.gov/sites/default/files/nc-smart-goals-fact-sheet.pdf" TargetMode="External"/><Relationship Id="rId17" Type="http://schemas.openxmlformats.org/officeDocument/2006/relationships/hyperlink" Target="https://www.unitedwayli.org/safe-home-seniors" TargetMode="External"/><Relationship Id="rId2" Type="http://schemas.openxmlformats.org/officeDocument/2006/relationships/notesSlide" Target="../notesSlides/notesSlide54.xml"/><Relationship Id="rId16" Type="http://schemas.openxmlformats.org/officeDocument/2006/relationships/hyperlink" Target="https://www.catholiccharities.cc/how-we-can-help/housing" TargetMode="External"/><Relationship Id="rId20" Type="http://schemas.openxmlformats.org/officeDocument/2006/relationships/hyperlink" Target="https://aging.ny.gov/" TargetMode="External"/><Relationship Id="rId1" Type="http://schemas.openxmlformats.org/officeDocument/2006/relationships/slideLayout" Target="../slideLayouts/slideLayout2.xml"/><Relationship Id="rId6" Type="http://schemas.openxmlformats.org/officeDocument/2006/relationships/hyperlink" Target="https://www.huduser.gov/portal/periodicals/em/spring-summer-23/highlight2.html" TargetMode="External"/><Relationship Id="rId11" Type="http://schemas.openxmlformats.org/officeDocument/2006/relationships/hyperlink" Target="https://www.crisisprevention.com/blog/general/cpi-s-top-10-de-escalation-tips-revisited/" TargetMode="External"/><Relationship Id="rId5" Type="http://schemas.openxmlformats.org/officeDocument/2006/relationships/hyperlink" Target="https://nhchc.org/wp-content/uploads/2019/08/Pages-from-Organizing_Health_Services_book-1.pdf" TargetMode="External"/><Relationship Id="rId15" Type="http://schemas.openxmlformats.org/officeDocument/2006/relationships/hyperlink" Target="https://www.huntingtonny.gov/filestorage/13751/16461/18802/18824/Susidized_Senior_Housing_(Issued_by_Suffolk_County).pdf" TargetMode="External"/><Relationship Id="rId10" Type="http://schemas.openxmlformats.org/officeDocument/2006/relationships/hyperlink" Target="https://www.catholiccharities.cc/index.php?option=com_content&amp;view=article&amp;id=21&amp;Itemid=119" TargetMode="External"/><Relationship Id="rId19" Type="http://schemas.openxmlformats.org/officeDocument/2006/relationships/hyperlink" Target="https://suffolkcountyny.gov/aging" TargetMode="External"/><Relationship Id="rId4" Type="http://schemas.openxmlformats.org/officeDocument/2006/relationships/hyperlink" Target="https://blog.famcare.net/homeless-case-management-best-practices-you-must-know-about" TargetMode="External"/><Relationship Id="rId9" Type="http://schemas.openxmlformats.org/officeDocument/2006/relationships/hyperlink" Target="https://housingfirst.marinhhs.org/housing-first" TargetMode="External"/><Relationship Id="rId14" Type="http://schemas.openxmlformats.org/officeDocument/2006/relationships/hyperlink" Target="https://eform.pandadoc.com/?eform=22823174-55b2-4f8f-b9e0-9d4824964667" TargetMode="External"/><Relationship Id="rId22" Type="http://schemas.openxmlformats.org/officeDocument/2006/relationships/hyperlink" Target="https://opiny.org/residential-adults/"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8" Type="http://schemas.openxmlformats.org/officeDocument/2006/relationships/hyperlink" Target="https://www.lihp.org/babylonmtgarrears.html" TargetMode="External"/><Relationship Id="rId13" Type="http://schemas.openxmlformats.org/officeDocument/2006/relationships/hyperlink" Target="https://www.eoc-nassau.org/family-development-centers" TargetMode="External"/><Relationship Id="rId18" Type="http://schemas.openxmlformats.org/officeDocument/2006/relationships/hyperlink" Target="https://opiny.org/residential-adults/" TargetMode="External"/><Relationship Id="rId3" Type="http://schemas.openxmlformats.org/officeDocument/2006/relationships/hyperlink" Target="https://veterans.ny.gov/supportive-housing-hud-vash-program" TargetMode="External"/><Relationship Id="rId21" Type="http://schemas.openxmlformats.org/officeDocument/2006/relationships/hyperlink" Target="https://oasas.ny.gov/support-services?f%5b0%5d=location_filter_term%3A321&amp;page=0" TargetMode="External"/><Relationship Id="rId7" Type="http://schemas.openxmlformats.org/officeDocument/2006/relationships/hyperlink" Target="https://hcr.ny.gov/find-affordable-housing" TargetMode="External"/><Relationship Id="rId12" Type="http://schemas.openxmlformats.org/officeDocument/2006/relationships/hyperlink" Target="https://otda.ny.gov/programs/ssp/" TargetMode="External"/><Relationship Id="rId17" Type="http://schemas.openxmlformats.org/officeDocument/2006/relationships/hyperlink" Target="https://www.health.ny.gov/health_care/medicaid/program/medicaid_health_homes/" TargetMode="External"/><Relationship Id="rId2" Type="http://schemas.openxmlformats.org/officeDocument/2006/relationships/notesSlide" Target="../notesSlides/notesSlide55.xml"/><Relationship Id="rId16" Type="http://schemas.openxmlformats.org/officeDocument/2006/relationships/hyperlink" Target="https://brookhaven.dressforsuccess.org/" TargetMode="External"/><Relationship Id="rId20" Type="http://schemas.openxmlformats.org/officeDocument/2006/relationships/hyperlink" Target="https://www.sailservices.org/supported-housing" TargetMode="External"/><Relationship Id="rId1" Type="http://schemas.openxmlformats.org/officeDocument/2006/relationships/slideLayout" Target="../slideLayouts/slideLayout2.xml"/><Relationship Id="rId6" Type="http://schemas.openxmlformats.org/officeDocument/2006/relationships/hyperlink" Target="https://www.lihp.org/rentals.html" TargetMode="External"/><Relationship Id="rId11" Type="http://schemas.openxmlformats.org/officeDocument/2006/relationships/hyperlink" Target="https://www.ssa.gov/apply" TargetMode="External"/><Relationship Id="rId5" Type="http://schemas.openxmlformats.org/officeDocument/2006/relationships/hyperlink" Target="https://affordablehousingonline.com/" TargetMode="External"/><Relationship Id="rId15" Type="http://schemas.openxmlformats.org/officeDocument/2006/relationships/hyperlink" Target="https://www.hempsteadworks.com/" TargetMode="External"/><Relationship Id="rId10" Type="http://schemas.openxmlformats.org/officeDocument/2006/relationships/hyperlink" Target="https://otda.ny.gov/programs/temporary-assistance/" TargetMode="External"/><Relationship Id="rId19" Type="http://schemas.openxmlformats.org/officeDocument/2006/relationships/hyperlink" Target="https://www.salvationarmyusa.org/usn/rehabilitation/" TargetMode="External"/><Relationship Id="rId4" Type="http://schemas.openxmlformats.org/officeDocument/2006/relationships/hyperlink" Target="https://thearborsassistedliving.com/veterans/?utm_source=Google&amp;utm_medium=PPC&amp;utm_campaign=HibuSearch&amp;useYB=1,2,3,4,5,6" TargetMode="External"/><Relationship Id="rId9" Type="http://schemas.openxmlformats.org/officeDocument/2006/relationships/hyperlink" Target="https://www.lihp.org/BabylonTBRA.html" TargetMode="External"/><Relationship Id="rId14" Type="http://schemas.openxmlformats.org/officeDocument/2006/relationships/hyperlink" Target="https://eoc-suffolk.com/family-development/" TargetMode="External"/><Relationship Id="rId22" Type="http://schemas.openxmlformats.org/officeDocument/2006/relationships/hyperlink" Target="https://www.youtube.com/watch?v=nM7tschT3R0"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tsli-hhb.org/programs/" TargetMode="External"/><Relationship Id="rId13" Type="http://schemas.openxmlformats.org/officeDocument/2006/relationships/hyperlink" Target="https://www.suffolkcountyny.gov/veterans/Housing" TargetMode="External"/><Relationship Id="rId3" Type="http://schemas.openxmlformats.org/officeDocument/2006/relationships/hyperlink" Target="https://suffolkcountyny.gov/portals/3/Docs/Assisted%20Living%20Facilities%206-2019.pdf" TargetMode="External"/><Relationship Id="rId7" Type="http://schemas.openxmlformats.org/officeDocument/2006/relationships/hyperlink" Target="https://catholiccharities.cc/how-we-can-help/hiv-aids" TargetMode="External"/><Relationship Id="rId12" Type="http://schemas.openxmlformats.org/officeDocument/2006/relationships/hyperlink" Target="https://eoc-suffolk.com/supportive-services-veteran-families-long-island/" TargetMode="External"/><Relationship Id="rId2" Type="http://schemas.openxmlformats.org/officeDocument/2006/relationships/notesSlide" Target="../notesSlides/notesSlide56.xml"/><Relationship Id="rId16" Type="http://schemas.openxmlformats.org/officeDocument/2006/relationships/hyperlink" Target="https://www.va.gov/housing-assistance/" TargetMode="External"/><Relationship Id="rId1" Type="http://schemas.openxmlformats.org/officeDocument/2006/relationships/slideLayout" Target="../slideLayouts/slideLayout2.xml"/><Relationship Id="rId6" Type="http://schemas.openxmlformats.org/officeDocument/2006/relationships/hyperlink" Target="https://optionscl.org/housing-related-services/" TargetMode="External"/><Relationship Id="rId11" Type="http://schemas.openxmlformats.org/officeDocument/2006/relationships/hyperlink" Target="https://sus.org/our-services/veterans/" TargetMode="External"/><Relationship Id="rId5" Type="http://schemas.openxmlformats.org/officeDocument/2006/relationships/hyperlink" Target="https://www.unitedwayli.org/housing-opportunities-persons-aids-hopwa" TargetMode="External"/><Relationship Id="rId15" Type="http://schemas.openxmlformats.org/officeDocument/2006/relationships/hyperlink" Target="https://veteran.com/new-york-veterans-home-loans/" TargetMode="External"/><Relationship Id="rId10" Type="http://schemas.openxmlformats.org/officeDocument/2006/relationships/hyperlink" Target="https://www.catholiccharities.cc/how-we-can-help/office-of-persons-with-disabilities" TargetMode="External"/><Relationship Id="rId4" Type="http://schemas.openxmlformats.org/officeDocument/2006/relationships/hyperlink" Target="https://www.longbeachalp.com/medicaid-assisted-living-nassau-county/" TargetMode="External"/><Relationship Id="rId9" Type="http://schemas.openxmlformats.org/officeDocument/2006/relationships/hyperlink" Target="https://www.spahousingli.org/" TargetMode="External"/><Relationship Id="rId14" Type="http://schemas.openxmlformats.org/officeDocument/2006/relationships/hyperlink" Target="https://uvbh.org/residential-programs/"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mailto:cgarcia@addressthehomeless.org" TargetMode="External"/><Relationship Id="rId2" Type="http://schemas.openxmlformats.org/officeDocument/2006/relationships/hyperlink" Target="mailto:agoglas@addressthehomeless.org" TargetMode="Externa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hyperlink" Target="mailto:jlabia@addressthehomeles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wallpaperflare.com/search?wallpaper=real+estate&amp;page=2"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257986-8079-DBDA-71BD-1153354144A7}"/>
              </a:ext>
            </a:extLst>
          </p:cNvPr>
          <p:cNvSpPr>
            <a:spLocks noGrp="1"/>
          </p:cNvSpPr>
          <p:nvPr>
            <p:ph type="ctrTitle"/>
          </p:nvPr>
        </p:nvSpPr>
        <p:spPr>
          <a:xfrm>
            <a:off x="325961" y="570577"/>
            <a:ext cx="6309776" cy="2233584"/>
          </a:xfrm>
        </p:spPr>
        <p:txBody>
          <a:bodyPr anchor="t">
            <a:normAutofit fontScale="90000"/>
          </a:bodyPr>
          <a:lstStyle/>
          <a:p>
            <a:pPr algn="l"/>
            <a:r>
              <a:rPr lang="en-US" sz="4400" b="1"/>
              <a:t>Best Practices:</a:t>
            </a:r>
            <a:br>
              <a:rPr lang="en-US" sz="4400" b="1"/>
            </a:br>
            <a:r>
              <a:rPr lang="en-US" sz="4400" b="1"/>
              <a:t>Person-Centered </a:t>
            </a:r>
            <a:br>
              <a:rPr lang="en-US" sz="4400" b="1"/>
            </a:br>
            <a:r>
              <a:rPr lang="en-US" sz="4400" b="1"/>
              <a:t>Housing-Focused </a:t>
            </a:r>
            <a:br>
              <a:rPr lang="en-US" sz="4400" b="1"/>
            </a:br>
            <a:r>
              <a:rPr lang="en-US" sz="4400" b="1"/>
              <a:t>Case Management</a:t>
            </a:r>
          </a:p>
        </p:txBody>
      </p:sp>
      <p:sp>
        <p:nvSpPr>
          <p:cNvPr id="3" name="Subtitle 2">
            <a:extLst>
              <a:ext uri="{FF2B5EF4-FFF2-40B4-BE49-F238E27FC236}">
                <a16:creationId xmlns:a16="http://schemas.microsoft.com/office/drawing/2014/main" id="{B66D09E0-1263-8D07-3139-124C81854D8E}"/>
              </a:ext>
            </a:extLst>
          </p:cNvPr>
          <p:cNvSpPr>
            <a:spLocks noGrp="1"/>
          </p:cNvSpPr>
          <p:nvPr>
            <p:ph type="subTitle" idx="1"/>
          </p:nvPr>
        </p:nvSpPr>
        <p:spPr>
          <a:xfrm>
            <a:off x="497411" y="3642041"/>
            <a:ext cx="6309776" cy="2378078"/>
          </a:xfrm>
        </p:spPr>
        <p:txBody>
          <a:bodyPr anchor="b">
            <a:normAutofit fontScale="92500"/>
          </a:bodyPr>
          <a:lstStyle/>
          <a:p>
            <a:pPr algn="l"/>
            <a:r>
              <a:rPr lang="en-US" sz="2000" b="1">
                <a:latin typeface="Amasis MT Pro" panose="020F0502020204030204" pitchFamily="18" charset="0"/>
              </a:rPr>
              <a:t>Alexis Goglas, MSW- Supervisor of Direct Support</a:t>
            </a:r>
          </a:p>
          <a:p>
            <a:pPr algn="l"/>
            <a:r>
              <a:rPr lang="en-US" sz="2000" b="1">
                <a:latin typeface="Amasis MT Pro" panose="020F0502020204030204" pitchFamily="18" charset="0"/>
              </a:rPr>
              <a:t>Carrie Garcia- CoC Training and Support Manager</a:t>
            </a:r>
          </a:p>
          <a:p>
            <a:pPr algn="l"/>
            <a:r>
              <a:rPr lang="en-US" sz="2000" b="1">
                <a:latin typeface="Amasis MT Pro" panose="020F0502020204030204" pitchFamily="18" charset="0"/>
              </a:rPr>
              <a:t>Jessica Labia, LMSW- Director of Support Programs</a:t>
            </a:r>
          </a:p>
          <a:p>
            <a:pPr algn="l"/>
            <a:endParaRPr lang="en-US" sz="2000" b="1">
              <a:latin typeface="Amasis MT Pro" panose="020F0502020204030204" pitchFamily="18" charset="0"/>
            </a:endParaRPr>
          </a:p>
          <a:p>
            <a:pPr algn="l"/>
            <a:r>
              <a:rPr lang="en-US" sz="2000" b="1">
                <a:latin typeface="Amasis MT Pro" panose="020F0502020204030204" pitchFamily="18" charset="0"/>
              </a:rPr>
              <a:t>Long Island Coalition for the Homeless</a:t>
            </a:r>
          </a:p>
          <a:p>
            <a:pPr algn="l"/>
            <a:r>
              <a:rPr lang="en-US" sz="2000" b="1">
                <a:latin typeface="Amasis MT Pro" panose="020F0502020204030204" pitchFamily="18" charset="0"/>
              </a:rPr>
              <a:t>December 19</a:t>
            </a:r>
            <a:r>
              <a:rPr lang="en-US" sz="2000" b="1" baseline="30000">
                <a:latin typeface="Amasis MT Pro" panose="020F0502020204030204" pitchFamily="18" charset="0"/>
              </a:rPr>
              <a:t>th</a:t>
            </a:r>
            <a:r>
              <a:rPr lang="en-US" sz="2000" b="1">
                <a:latin typeface="Amasis MT Pro" panose="020F0502020204030204" pitchFamily="18" charset="0"/>
              </a:rPr>
              <a:t>, 2024</a:t>
            </a:r>
          </a:p>
        </p:txBody>
      </p:sp>
      <p:sp>
        <p:nvSpPr>
          <p:cNvPr id="46" name="Rectangle 4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en houses with one house standing out with its orange and red color">
            <a:extLst>
              <a:ext uri="{FF2B5EF4-FFF2-40B4-BE49-F238E27FC236}">
                <a16:creationId xmlns:a16="http://schemas.microsoft.com/office/drawing/2014/main" id="{C925478C-8B5A-6229-78F9-CA6CA88ABCF1}"/>
              </a:ext>
            </a:extLst>
          </p:cNvPr>
          <p:cNvPicPr>
            <a:picLocks noChangeAspect="1"/>
          </p:cNvPicPr>
          <p:nvPr/>
        </p:nvPicPr>
        <p:blipFill>
          <a:blip r:embed="rId2"/>
          <a:srcRect l="23670" r="9578" b="-2"/>
          <a:stretch/>
        </p:blipFill>
        <p:spPr>
          <a:xfrm>
            <a:off x="6978637" y="1225809"/>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1645259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0588D-435B-769F-FE74-354C363870EA}"/>
              </a:ext>
            </a:extLst>
          </p:cNvPr>
          <p:cNvSpPr>
            <a:spLocks noGrp="1"/>
          </p:cNvSpPr>
          <p:nvPr>
            <p:ph type="title"/>
          </p:nvPr>
        </p:nvSpPr>
        <p:spPr>
          <a:xfrm>
            <a:off x="948533" y="604635"/>
            <a:ext cx="4937760" cy="1189355"/>
          </a:xfrm>
        </p:spPr>
        <p:txBody>
          <a:bodyPr vert="horz" lIns="91440" tIns="45720" rIns="91440" bIns="45720" rtlCol="0" anchor="ctr">
            <a:normAutofit/>
          </a:bodyPr>
          <a:lstStyle/>
          <a:p>
            <a:r>
              <a:rPr lang="en-US" sz="5200" b="1" kern="1200">
                <a:solidFill>
                  <a:schemeClr val="tx1"/>
                </a:solidFill>
                <a:latin typeface="+mj-lt"/>
                <a:ea typeface="+mj-ea"/>
                <a:cs typeface="+mj-cs"/>
              </a:rPr>
              <a:t>Housing First:	</a:t>
            </a:r>
          </a:p>
        </p:txBody>
      </p:sp>
      <p:graphicFrame>
        <p:nvGraphicFramePr>
          <p:cNvPr id="12" name="Rectangle 1">
            <a:extLst>
              <a:ext uri="{FF2B5EF4-FFF2-40B4-BE49-F238E27FC236}">
                <a16:creationId xmlns:a16="http://schemas.microsoft.com/office/drawing/2014/main" id="{B1422149-EDFE-8E2B-4428-93B275395B25}"/>
              </a:ext>
            </a:extLst>
          </p:cNvPr>
          <p:cNvGraphicFramePr>
            <a:graphicFrameLocks noGrp="1"/>
          </p:cNvGraphicFramePr>
          <p:nvPr>
            <p:ph idx="1"/>
            <p:extLst>
              <p:ext uri="{D42A27DB-BD31-4B8C-83A1-F6EECF244321}">
                <p14:modId xmlns:p14="http://schemas.microsoft.com/office/powerpoint/2010/main" val="3274748332"/>
              </p:ext>
            </p:extLst>
          </p:nvPr>
        </p:nvGraphicFramePr>
        <p:xfrm>
          <a:off x="5886293" y="2004227"/>
          <a:ext cx="5775960" cy="4570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8C5CB14-E54C-D278-3FF3-FEB019067C46}"/>
              </a:ext>
            </a:extLst>
          </p:cNvPr>
          <p:cNvSpPr txBox="1"/>
          <p:nvPr/>
        </p:nvSpPr>
        <p:spPr>
          <a:xfrm>
            <a:off x="210065" y="2200781"/>
            <a:ext cx="5486399" cy="3952883"/>
          </a:xfrm>
          <a:prstGeom prst="rect">
            <a:avLst/>
          </a:prstGeom>
        </p:spPr>
        <p:txBody>
          <a:bodyPr vert="horz" lIns="91440" tIns="45720" rIns="91440" bIns="45720" rtlCol="0">
            <a:normAutofit lnSpcReduction="10000"/>
          </a:bodyPr>
          <a:lstStyle/>
          <a:p>
            <a:pPr marL="285750" indent="-228600">
              <a:lnSpc>
                <a:spcPct val="90000"/>
              </a:lnSpc>
              <a:spcAft>
                <a:spcPts val="600"/>
              </a:spcAft>
              <a:buFont typeface="Arial" panose="020B0604020202020204" pitchFamily="34" charset="0"/>
              <a:buChar char="•"/>
            </a:pPr>
            <a:r>
              <a:rPr lang="en-US" b="0" i="0">
                <a:effectLst/>
              </a:rPr>
              <a:t>“Housing First is a homeless assistance approach that prioritizes providing permanent housing to people experiencing homelessness, thus ending their homelessness and serving as a platform from which they can pursue personal goals and improve their quality of life. This approach is guided by the belief that people need necessities like food and a place to live before attending to anything less critical, such as getting a job, budgeting properly, or attending to substance use issues. Additionally, Housing First is based on the understanding that client choice is valuable in housing selection and supportive service participation, and that exercising that choice is likely to make a client more successful in remaining housed and improving their life.” (The National Alliance to End Homelessness)</a:t>
            </a:r>
            <a:endParaRPr lang="en-US"/>
          </a:p>
        </p:txBody>
      </p:sp>
      <p:pic>
        <p:nvPicPr>
          <p:cNvPr id="6" name="Picture 5">
            <a:extLst>
              <a:ext uri="{FF2B5EF4-FFF2-40B4-BE49-F238E27FC236}">
                <a16:creationId xmlns:a16="http://schemas.microsoft.com/office/drawing/2014/main" id="{7C813E12-5AA6-46F4-158B-171033EE8D78}"/>
              </a:ext>
            </a:extLst>
          </p:cNvPr>
          <p:cNvPicPr>
            <a:picLocks noChangeAspect="1"/>
          </p:cNvPicPr>
          <p:nvPr/>
        </p:nvPicPr>
        <p:blipFill>
          <a:blip r:embed="rId8"/>
          <a:stretch>
            <a:fillRect/>
          </a:stretch>
        </p:blipFill>
        <p:spPr>
          <a:xfrm>
            <a:off x="6096000" y="210236"/>
            <a:ext cx="5896059" cy="1583754"/>
          </a:xfrm>
          <a:prstGeom prst="rect">
            <a:avLst/>
          </a:prstGeom>
        </p:spPr>
      </p:pic>
    </p:spTree>
    <p:extLst>
      <p:ext uri="{BB962C8B-B14F-4D97-AF65-F5344CB8AC3E}">
        <p14:creationId xmlns:p14="http://schemas.microsoft.com/office/powerpoint/2010/main" val="3019384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BDFA6A-E216-34FC-7CF6-01B5D8DFFD43}"/>
              </a:ext>
            </a:extLst>
          </p:cNvPr>
          <p:cNvSpPr>
            <a:spLocks noGrp="1"/>
          </p:cNvSpPr>
          <p:nvPr>
            <p:ph type="title"/>
          </p:nvPr>
        </p:nvSpPr>
        <p:spPr>
          <a:xfrm>
            <a:off x="937260" y="349112"/>
            <a:ext cx="10317479" cy="877729"/>
          </a:xfrm>
        </p:spPr>
        <p:txBody>
          <a:bodyPr anchor="ctr">
            <a:normAutofit/>
          </a:bodyPr>
          <a:lstStyle/>
          <a:p>
            <a:r>
              <a:rPr lang="en-US" sz="4000" b="1">
                <a:solidFill>
                  <a:srgbClr val="FFFFFF"/>
                </a:solidFill>
              </a:rPr>
              <a:t>Best Practices for Promoting Client Autonomy</a:t>
            </a:r>
          </a:p>
        </p:txBody>
      </p:sp>
      <p:graphicFrame>
        <p:nvGraphicFramePr>
          <p:cNvPr id="23" name="Content Placeholder 2">
            <a:extLst>
              <a:ext uri="{FF2B5EF4-FFF2-40B4-BE49-F238E27FC236}">
                <a16:creationId xmlns:a16="http://schemas.microsoft.com/office/drawing/2014/main" id="{C50DC266-2AB9-9E76-824D-52AD65B3863E}"/>
              </a:ext>
            </a:extLst>
          </p:cNvPr>
          <p:cNvGraphicFramePr>
            <a:graphicFrameLocks noGrp="1"/>
          </p:cNvGraphicFramePr>
          <p:nvPr>
            <p:ph idx="1"/>
            <p:extLst>
              <p:ext uri="{D42A27DB-BD31-4B8C-83A1-F6EECF244321}">
                <p14:modId xmlns:p14="http://schemas.microsoft.com/office/powerpoint/2010/main" val="2747335675"/>
              </p:ext>
            </p:extLst>
          </p:nvPr>
        </p:nvGraphicFramePr>
        <p:xfrm>
          <a:off x="91440" y="1744980"/>
          <a:ext cx="12009120" cy="3368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285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77FA7E0-D036-57C6-ADA1-DD5C03142E01}"/>
              </a:ext>
            </a:extLst>
          </p:cNvPr>
          <p:cNvSpPr>
            <a:spLocks noGrp="1"/>
          </p:cNvSpPr>
          <p:nvPr>
            <p:ph type="title"/>
          </p:nvPr>
        </p:nvSpPr>
        <p:spPr>
          <a:xfrm>
            <a:off x="333511" y="708530"/>
            <a:ext cx="3939688" cy="5583126"/>
          </a:xfrm>
        </p:spPr>
        <p:txBody>
          <a:bodyPr>
            <a:normAutofit/>
          </a:bodyPr>
          <a:lstStyle/>
          <a:p>
            <a:pPr algn="r"/>
            <a:r>
              <a:rPr lang="en-US" sz="7400" b="1"/>
              <a:t>Tips for Building Rapport with Clients</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2DAD02C-4C5F-18F0-ED4B-7D32165D850E}"/>
              </a:ext>
            </a:extLst>
          </p:cNvPr>
          <p:cNvGraphicFramePr>
            <a:graphicFrameLocks noGrp="1"/>
          </p:cNvGraphicFramePr>
          <p:nvPr>
            <p:ph idx="1"/>
            <p:extLst>
              <p:ext uri="{D42A27DB-BD31-4B8C-83A1-F6EECF244321}">
                <p14:modId xmlns:p14="http://schemas.microsoft.com/office/powerpoint/2010/main" val="3486438848"/>
              </p:ext>
            </p:extLst>
          </p:nvPr>
        </p:nvGraphicFramePr>
        <p:xfrm>
          <a:off x="5182908" y="642639"/>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478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2C963C1-18A9-61B8-AA3A-34DAECDC8BCD}"/>
              </a:ext>
            </a:extLst>
          </p:cNvPr>
          <p:cNvSpPr>
            <a:spLocks noGrp="1"/>
          </p:cNvSpPr>
          <p:nvPr>
            <p:ph type="title"/>
          </p:nvPr>
        </p:nvSpPr>
        <p:spPr>
          <a:xfrm>
            <a:off x="289159" y="1077021"/>
            <a:ext cx="4248653" cy="5583126"/>
          </a:xfrm>
        </p:spPr>
        <p:txBody>
          <a:bodyPr>
            <a:normAutofit/>
          </a:bodyPr>
          <a:lstStyle/>
          <a:p>
            <a:pPr algn="r"/>
            <a:r>
              <a:rPr lang="en-US" b="1"/>
              <a:t>Effective</a:t>
            </a:r>
            <a:r>
              <a:rPr lang="en-US"/>
              <a:t> </a:t>
            </a:r>
            <a:r>
              <a:rPr lang="en-US" b="1"/>
              <a:t>Communication Strategies </a:t>
            </a:r>
          </a:p>
        </p:txBody>
      </p:sp>
      <p:cxnSp>
        <p:nvCxnSpPr>
          <p:cNvPr id="14" name="Straight Connector 13">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5">
            <a:extLst>
              <a:ext uri="{FF2B5EF4-FFF2-40B4-BE49-F238E27FC236}">
                <a16:creationId xmlns:a16="http://schemas.microsoft.com/office/drawing/2014/main" id="{4C759C14-5AA3-8CEA-9A91-6B67415B06AD}"/>
              </a:ext>
            </a:extLst>
          </p:cNvPr>
          <p:cNvGraphicFramePr>
            <a:graphicFrameLocks noGrp="1"/>
          </p:cNvGraphicFramePr>
          <p:nvPr>
            <p:ph idx="1"/>
            <p:extLst>
              <p:ext uri="{D42A27DB-BD31-4B8C-83A1-F6EECF244321}">
                <p14:modId xmlns:p14="http://schemas.microsoft.com/office/powerpoint/2010/main" val="3039313465"/>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4086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11688B-0A27-4E86-8D55-76F71ADF2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84A868B-654E-447C-8D9C-0F9328308C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4E43F5E5-7E34-4029-B18F-CAED02086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59931FA-11DF-4781-8AAD-FEE88674F7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40F88E6C-5782-452A-8C4F-9D2C2EAC8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3" cy="3141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3B40C367-E948-9F6E-A9DB-F20D6055D584}"/>
              </a:ext>
            </a:extLst>
          </p:cNvPr>
          <p:cNvSpPr>
            <a:spLocks noGrp="1"/>
          </p:cNvSpPr>
          <p:nvPr>
            <p:ph type="title"/>
          </p:nvPr>
        </p:nvSpPr>
        <p:spPr>
          <a:xfrm>
            <a:off x="550864" y="365125"/>
            <a:ext cx="11090274" cy="1325563"/>
          </a:xfrm>
        </p:spPr>
        <p:txBody>
          <a:bodyPr>
            <a:normAutofit/>
          </a:bodyPr>
          <a:lstStyle/>
          <a:p>
            <a:r>
              <a:rPr lang="en-US" sz="4000" b="1"/>
              <a:t>Effective Communication Strategies </a:t>
            </a:r>
          </a:p>
        </p:txBody>
      </p:sp>
      <p:graphicFrame>
        <p:nvGraphicFramePr>
          <p:cNvPr id="5" name="Content Placeholder 2">
            <a:extLst>
              <a:ext uri="{FF2B5EF4-FFF2-40B4-BE49-F238E27FC236}">
                <a16:creationId xmlns:a16="http://schemas.microsoft.com/office/drawing/2014/main" id="{F4DCAA2C-9C4F-F41F-056C-109B842B508F}"/>
              </a:ext>
            </a:extLst>
          </p:cNvPr>
          <p:cNvGraphicFramePr>
            <a:graphicFrameLocks noGrp="1"/>
          </p:cNvGraphicFramePr>
          <p:nvPr>
            <p:ph idx="1"/>
            <p:extLst>
              <p:ext uri="{D42A27DB-BD31-4B8C-83A1-F6EECF244321}">
                <p14:modId xmlns:p14="http://schemas.microsoft.com/office/powerpoint/2010/main" val="4058278072"/>
              </p:ext>
            </p:extLst>
          </p:nvPr>
        </p:nvGraphicFramePr>
        <p:xfrm>
          <a:off x="547688" y="1690688"/>
          <a:ext cx="11093450" cy="4600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0942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AAC4FB-8375-6767-B2B4-BB1AD52B74C7}"/>
              </a:ext>
            </a:extLst>
          </p:cNvPr>
          <p:cNvSpPr>
            <a:spLocks noGrp="1"/>
          </p:cNvSpPr>
          <p:nvPr>
            <p:ph type="title"/>
          </p:nvPr>
        </p:nvSpPr>
        <p:spPr>
          <a:xfrm>
            <a:off x="1371599" y="294538"/>
            <a:ext cx="9895951" cy="1033669"/>
          </a:xfrm>
        </p:spPr>
        <p:txBody>
          <a:bodyPr>
            <a:normAutofit/>
          </a:bodyPr>
          <a:lstStyle/>
          <a:p>
            <a:r>
              <a:rPr lang="en-US" sz="4000" b="1">
                <a:solidFill>
                  <a:srgbClr val="FFFFFF"/>
                </a:solidFill>
              </a:rPr>
              <a:t>Crisis Intervention Strategies</a:t>
            </a:r>
          </a:p>
        </p:txBody>
      </p:sp>
      <p:graphicFrame>
        <p:nvGraphicFramePr>
          <p:cNvPr id="4" name="TextBox 2">
            <a:extLst>
              <a:ext uri="{FF2B5EF4-FFF2-40B4-BE49-F238E27FC236}">
                <a16:creationId xmlns:a16="http://schemas.microsoft.com/office/drawing/2014/main" id="{D6E106C6-537B-EF65-BEEF-85AF7F8618C1}"/>
              </a:ext>
            </a:extLst>
          </p:cNvPr>
          <p:cNvGraphicFramePr/>
          <p:nvPr>
            <p:extLst>
              <p:ext uri="{D42A27DB-BD31-4B8C-83A1-F6EECF244321}">
                <p14:modId xmlns:p14="http://schemas.microsoft.com/office/powerpoint/2010/main" val="699762191"/>
              </p:ext>
            </p:extLst>
          </p:nvPr>
        </p:nvGraphicFramePr>
        <p:xfrm>
          <a:off x="487680" y="1690687"/>
          <a:ext cx="11308080" cy="480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2127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3AC055-D50C-3BD4-E7E6-75A5C17E70F3}"/>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Four Action Steps in Navigating Crises</a:t>
            </a:r>
          </a:p>
        </p:txBody>
      </p:sp>
      <p:graphicFrame>
        <p:nvGraphicFramePr>
          <p:cNvPr id="12" name="Content Placeholder 2">
            <a:extLst>
              <a:ext uri="{FF2B5EF4-FFF2-40B4-BE49-F238E27FC236}">
                <a16:creationId xmlns:a16="http://schemas.microsoft.com/office/drawing/2014/main" id="{B8A2A1CC-4039-59C1-39D9-1A4ECA4B4023}"/>
              </a:ext>
            </a:extLst>
          </p:cNvPr>
          <p:cNvGraphicFramePr>
            <a:graphicFrameLocks noGrp="1"/>
          </p:cNvGraphicFramePr>
          <p:nvPr>
            <p:ph idx="1"/>
            <p:extLst>
              <p:ext uri="{D42A27DB-BD31-4B8C-83A1-F6EECF244321}">
                <p14:modId xmlns:p14="http://schemas.microsoft.com/office/powerpoint/2010/main" val="2178276979"/>
              </p:ext>
            </p:extLst>
          </p:nvPr>
        </p:nvGraphicFramePr>
        <p:xfrm>
          <a:off x="4103167" y="25372"/>
          <a:ext cx="8023480" cy="6883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4031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B38FBA-17CF-E421-878B-A064F77DE20C}"/>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Example </a:t>
            </a:r>
          </a:p>
        </p:txBody>
      </p:sp>
      <p:graphicFrame>
        <p:nvGraphicFramePr>
          <p:cNvPr id="5" name="Content Placeholder 2">
            <a:extLst>
              <a:ext uri="{FF2B5EF4-FFF2-40B4-BE49-F238E27FC236}">
                <a16:creationId xmlns:a16="http://schemas.microsoft.com/office/drawing/2014/main" id="{562AEED9-3245-061C-FF63-C47171F617EE}"/>
              </a:ext>
            </a:extLst>
          </p:cNvPr>
          <p:cNvGraphicFramePr>
            <a:graphicFrameLocks noGrp="1"/>
          </p:cNvGraphicFramePr>
          <p:nvPr>
            <p:ph idx="1"/>
            <p:extLst>
              <p:ext uri="{D42A27DB-BD31-4B8C-83A1-F6EECF244321}">
                <p14:modId xmlns:p14="http://schemas.microsoft.com/office/powerpoint/2010/main" val="256944840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7829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03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7E80FB-906E-C975-2EFB-D0EF02E973B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Reflection</a:t>
            </a:r>
          </a:p>
        </p:txBody>
      </p:sp>
      <p:pic>
        <p:nvPicPr>
          <p:cNvPr id="5" name="Content Placeholder 4">
            <a:extLst>
              <a:ext uri="{FF2B5EF4-FFF2-40B4-BE49-F238E27FC236}">
                <a16:creationId xmlns:a16="http://schemas.microsoft.com/office/drawing/2014/main" id="{8EC3043E-61BB-24A3-ECBC-BECADD4796B7}"/>
              </a:ext>
            </a:extLst>
          </p:cNvPr>
          <p:cNvPicPr>
            <a:picLocks noGrp="1" noChangeAspect="1"/>
          </p:cNvPicPr>
          <p:nvPr>
            <p:ph idx="1"/>
          </p:nvPr>
        </p:nvPicPr>
        <p:blipFill>
          <a:blip r:embed="rId3"/>
          <a:stretch>
            <a:fillRect/>
          </a:stretch>
        </p:blipFill>
        <p:spPr>
          <a:xfrm>
            <a:off x="2938620" y="4648200"/>
            <a:ext cx="3474720" cy="2064873"/>
          </a:xfrm>
          <a:prstGeom prst="rect">
            <a:avLst/>
          </a:prstGeom>
        </p:spPr>
      </p:pic>
      <p:sp>
        <p:nvSpPr>
          <p:cNvPr id="7" name="TextBox 6">
            <a:extLst>
              <a:ext uri="{FF2B5EF4-FFF2-40B4-BE49-F238E27FC236}">
                <a16:creationId xmlns:a16="http://schemas.microsoft.com/office/drawing/2014/main" id="{189ABB45-FE07-F29F-F2E6-5FB8FEE57377}"/>
              </a:ext>
            </a:extLst>
          </p:cNvPr>
          <p:cNvSpPr txBox="1"/>
          <p:nvPr/>
        </p:nvSpPr>
        <p:spPr>
          <a:xfrm>
            <a:off x="6681109" y="5301012"/>
            <a:ext cx="5243122" cy="759247"/>
          </a:xfrm>
          <a:prstGeom prst="rect">
            <a:avLst/>
          </a:prstGeom>
          <a:noFill/>
        </p:spPr>
        <p:txBody>
          <a:bodyPr wrap="square">
            <a:spAutoFit/>
          </a:bodyPr>
          <a:lstStyle/>
          <a:p>
            <a:pPr>
              <a:lnSpc>
                <a:spcPct val="90000"/>
              </a:lnSpc>
              <a:spcAft>
                <a:spcPts val="600"/>
              </a:spcAft>
            </a:pPr>
            <a:r>
              <a:rPr lang="en-US" sz="2400" b="1">
                <a:effectLst/>
              </a:rPr>
              <a:t>How would you react to the previous situation using the 4 action steps? </a:t>
            </a:r>
          </a:p>
        </p:txBody>
      </p:sp>
      <p:sp>
        <p:nvSpPr>
          <p:cNvPr id="9" name="TextBox 8">
            <a:extLst>
              <a:ext uri="{FF2B5EF4-FFF2-40B4-BE49-F238E27FC236}">
                <a16:creationId xmlns:a16="http://schemas.microsoft.com/office/drawing/2014/main" id="{58FB43FB-DD4F-F707-8D55-1C71290750CC}"/>
              </a:ext>
            </a:extLst>
          </p:cNvPr>
          <p:cNvSpPr txBox="1"/>
          <p:nvPr/>
        </p:nvSpPr>
        <p:spPr>
          <a:xfrm>
            <a:off x="2412840" y="312122"/>
            <a:ext cx="4526280" cy="3970318"/>
          </a:xfrm>
          <a:prstGeom prst="rect">
            <a:avLst/>
          </a:prstGeom>
          <a:noFill/>
        </p:spPr>
        <p:txBody>
          <a:bodyPr wrap="square">
            <a:spAutoFit/>
          </a:bodyPr>
          <a:lstStyle/>
          <a:p>
            <a:pPr lvl="1"/>
            <a:r>
              <a:rPr lang="en-US" b="1"/>
              <a:t>Prepare </a:t>
            </a:r>
          </a:p>
          <a:p>
            <a:pPr marL="1200150" lvl="2"/>
            <a:r>
              <a:rPr lang="en-US"/>
              <a:t>Participate in trainings </a:t>
            </a:r>
          </a:p>
          <a:p>
            <a:pPr marL="1200150" lvl="2"/>
            <a:r>
              <a:rPr lang="en-US"/>
              <a:t>Reflect </a:t>
            </a:r>
          </a:p>
          <a:p>
            <a:pPr marL="1200150" lvl="2"/>
            <a:r>
              <a:rPr lang="en-US"/>
              <a:t>Create a crisis response plan </a:t>
            </a:r>
          </a:p>
          <a:p>
            <a:pPr marL="1200150" lvl="2"/>
            <a:r>
              <a:rPr lang="en-US"/>
              <a:t>Use your supervisor as a resource </a:t>
            </a:r>
            <a:endParaRPr lang="en-US" b="1"/>
          </a:p>
          <a:p>
            <a:pPr lvl="1"/>
            <a:r>
              <a:rPr lang="en-US" b="1"/>
              <a:t>Engage</a:t>
            </a:r>
          </a:p>
          <a:p>
            <a:pPr marL="1200150" lvl="2"/>
            <a:r>
              <a:rPr lang="en-US"/>
              <a:t>Evaluate for safety </a:t>
            </a:r>
          </a:p>
          <a:p>
            <a:pPr marL="1200150" lvl="2"/>
            <a:r>
              <a:rPr lang="en-US"/>
              <a:t>Provide time and space</a:t>
            </a:r>
          </a:p>
          <a:p>
            <a:pPr marL="1200150" lvl="2"/>
            <a:r>
              <a:rPr lang="en-US"/>
              <a:t>Remain calm </a:t>
            </a:r>
          </a:p>
          <a:p>
            <a:pPr marL="1200150" lvl="2"/>
            <a:r>
              <a:rPr lang="en-US"/>
              <a:t>Avoid arguments and power struggles </a:t>
            </a:r>
          </a:p>
          <a:p>
            <a:pPr marL="1200150" lvl="2"/>
            <a:r>
              <a:rPr lang="en-US"/>
              <a:t>Minimize new information </a:t>
            </a:r>
          </a:p>
          <a:p>
            <a:pPr marL="1200150" lvl="2"/>
            <a:endParaRPr lang="en-US"/>
          </a:p>
        </p:txBody>
      </p:sp>
      <p:sp>
        <p:nvSpPr>
          <p:cNvPr id="13" name="TextBox 12">
            <a:extLst>
              <a:ext uri="{FF2B5EF4-FFF2-40B4-BE49-F238E27FC236}">
                <a16:creationId xmlns:a16="http://schemas.microsoft.com/office/drawing/2014/main" id="{6B0C4279-20BC-B2E4-F096-84A0BECF39A6}"/>
              </a:ext>
            </a:extLst>
          </p:cNvPr>
          <p:cNvSpPr txBox="1"/>
          <p:nvPr/>
        </p:nvSpPr>
        <p:spPr>
          <a:xfrm>
            <a:off x="6311237" y="470398"/>
            <a:ext cx="5612994" cy="4524315"/>
          </a:xfrm>
          <a:prstGeom prst="rect">
            <a:avLst/>
          </a:prstGeom>
          <a:noFill/>
        </p:spPr>
        <p:txBody>
          <a:bodyPr wrap="square">
            <a:spAutoFit/>
          </a:bodyPr>
          <a:lstStyle/>
          <a:p>
            <a:pPr lvl="1"/>
            <a:r>
              <a:rPr lang="en-US" b="1"/>
              <a:t>Listen </a:t>
            </a:r>
          </a:p>
          <a:p>
            <a:pPr marL="1200150" lvl="2"/>
            <a:r>
              <a:rPr lang="en-US"/>
              <a:t>Provide undivided attention </a:t>
            </a:r>
          </a:p>
          <a:p>
            <a:pPr marL="1200150" lvl="2"/>
            <a:r>
              <a:rPr lang="en-US"/>
              <a:t>Do not interrupt </a:t>
            </a:r>
          </a:p>
          <a:p>
            <a:pPr marL="1200150" lvl="2"/>
            <a:r>
              <a:rPr lang="en-US"/>
              <a:t>Delay problem solving </a:t>
            </a:r>
          </a:p>
          <a:p>
            <a:pPr marL="1200150" lvl="2"/>
            <a:r>
              <a:rPr lang="en-US"/>
              <a:t>Paraphrase</a:t>
            </a:r>
          </a:p>
          <a:p>
            <a:pPr marL="1200150" lvl="2"/>
            <a:r>
              <a:rPr lang="en-US"/>
              <a:t>Validate </a:t>
            </a:r>
          </a:p>
          <a:p>
            <a:pPr marL="1200150" lvl="2"/>
            <a:r>
              <a:rPr lang="en-US"/>
              <a:t>Reserve judgement </a:t>
            </a:r>
            <a:endParaRPr lang="en-US" b="1"/>
          </a:p>
          <a:p>
            <a:pPr lvl="1"/>
            <a:r>
              <a:rPr lang="en-US" b="1"/>
              <a:t>Link </a:t>
            </a:r>
          </a:p>
          <a:p>
            <a:pPr marL="1200150" lvl="2"/>
            <a:r>
              <a:rPr lang="en-US"/>
              <a:t>Gently but firmly re-establish boundaries </a:t>
            </a:r>
          </a:p>
          <a:p>
            <a:pPr marL="1200150" lvl="2"/>
            <a:r>
              <a:rPr lang="en-US"/>
              <a:t>Focus on what you can do </a:t>
            </a:r>
          </a:p>
          <a:p>
            <a:pPr marL="1200150" lvl="2"/>
            <a:r>
              <a:rPr lang="en-US"/>
              <a:t>Offer to bring your supervisor or another specialist </a:t>
            </a:r>
          </a:p>
          <a:p>
            <a:pPr marL="1200150" lvl="2"/>
            <a:r>
              <a:rPr lang="en-US"/>
              <a:t>Explore coping strategies and grounding activities </a:t>
            </a:r>
          </a:p>
          <a:p>
            <a:pPr marL="1200150" lvl="2"/>
            <a:r>
              <a:rPr lang="en-US"/>
              <a:t>Collaborate to establish at least one concrete next step </a:t>
            </a:r>
          </a:p>
        </p:txBody>
      </p:sp>
    </p:spTree>
    <p:extLst>
      <p:ext uri="{BB962C8B-B14F-4D97-AF65-F5344CB8AC3E}">
        <p14:creationId xmlns:p14="http://schemas.microsoft.com/office/powerpoint/2010/main" val="147680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BE5C9-DD1E-18FD-7616-8134EAB17F19}"/>
              </a:ext>
            </a:extLst>
          </p:cNvPr>
          <p:cNvSpPr>
            <a:spLocks noGrp="1"/>
          </p:cNvSpPr>
          <p:nvPr>
            <p:ph type="title"/>
          </p:nvPr>
        </p:nvSpPr>
        <p:spPr>
          <a:xfrm>
            <a:off x="1371597" y="348865"/>
            <a:ext cx="10044023" cy="877729"/>
          </a:xfrm>
        </p:spPr>
        <p:txBody>
          <a:bodyPr anchor="ctr">
            <a:normAutofit/>
          </a:bodyPr>
          <a:lstStyle/>
          <a:p>
            <a:r>
              <a:rPr lang="en-US" sz="3700">
                <a:solidFill>
                  <a:srgbClr val="FFFFFF"/>
                </a:solidFill>
              </a:rPr>
              <a:t>Housing Problem Solving Questions to Keep in Mind</a:t>
            </a:r>
          </a:p>
        </p:txBody>
      </p:sp>
      <p:graphicFrame>
        <p:nvGraphicFramePr>
          <p:cNvPr id="5" name="Content Placeholder 2">
            <a:extLst>
              <a:ext uri="{FF2B5EF4-FFF2-40B4-BE49-F238E27FC236}">
                <a16:creationId xmlns:a16="http://schemas.microsoft.com/office/drawing/2014/main" id="{E20F184E-C630-D81A-377F-BF4F8C386730}"/>
              </a:ext>
            </a:extLst>
          </p:cNvPr>
          <p:cNvGraphicFramePr>
            <a:graphicFrameLocks noGrp="1"/>
          </p:cNvGraphicFramePr>
          <p:nvPr>
            <p:ph idx="1"/>
            <p:extLst>
              <p:ext uri="{D42A27DB-BD31-4B8C-83A1-F6EECF244321}">
                <p14:modId xmlns:p14="http://schemas.microsoft.com/office/powerpoint/2010/main" val="128019767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11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4F46FF8D-2571-4EB3-A861-A49F5FBF9DE8}"/>
                                            </p:graphicEl>
                                          </p:spTgt>
                                        </p:tgtEl>
                                        <p:attrNameLst>
                                          <p:attrName>style.visibility</p:attrName>
                                        </p:attrNameLst>
                                      </p:cBhvr>
                                      <p:to>
                                        <p:strVal val="visible"/>
                                      </p:to>
                                    </p:set>
                                    <p:anim calcmode="lin" valueType="num">
                                      <p:cBhvr additive="base">
                                        <p:cTn id="7" dur="500" fill="hold"/>
                                        <p:tgtEl>
                                          <p:spTgt spid="5">
                                            <p:graphicEl>
                                              <a:dgm id="{4F46FF8D-2571-4EB3-A861-A49F5FBF9DE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4F46FF8D-2571-4EB3-A861-A49F5FBF9DE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C3EFC200-5C11-43CA-8B0F-8FF3A83C63FB}"/>
                                            </p:graphicEl>
                                          </p:spTgt>
                                        </p:tgtEl>
                                        <p:attrNameLst>
                                          <p:attrName>style.visibility</p:attrName>
                                        </p:attrNameLst>
                                      </p:cBhvr>
                                      <p:to>
                                        <p:strVal val="visible"/>
                                      </p:to>
                                    </p:set>
                                    <p:anim calcmode="lin" valueType="num">
                                      <p:cBhvr additive="base">
                                        <p:cTn id="13" dur="500" fill="hold"/>
                                        <p:tgtEl>
                                          <p:spTgt spid="5">
                                            <p:graphicEl>
                                              <a:dgm id="{C3EFC200-5C11-43CA-8B0F-8FF3A83C63F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C3EFC200-5C11-43CA-8B0F-8FF3A83C63FB}"/>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graphicEl>
                                              <a:dgm id="{D68D3711-4EDC-4D27-9C1D-4BBA9D022586}"/>
                                            </p:graphicEl>
                                          </p:spTgt>
                                        </p:tgtEl>
                                        <p:attrNameLst>
                                          <p:attrName>style.visibility</p:attrName>
                                        </p:attrNameLst>
                                      </p:cBhvr>
                                      <p:to>
                                        <p:strVal val="visible"/>
                                      </p:to>
                                    </p:set>
                                    <p:anim calcmode="lin" valueType="num">
                                      <p:cBhvr additive="base">
                                        <p:cTn id="17" dur="500" fill="hold"/>
                                        <p:tgtEl>
                                          <p:spTgt spid="5">
                                            <p:graphicEl>
                                              <a:dgm id="{D68D3711-4EDC-4D27-9C1D-4BBA9D02258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D68D3711-4EDC-4D27-9C1D-4BBA9D022586}"/>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graphicEl>
                                              <a:dgm id="{AFE74372-7373-4AAC-8087-D8AAB515125D}"/>
                                            </p:graphicEl>
                                          </p:spTgt>
                                        </p:tgtEl>
                                        <p:attrNameLst>
                                          <p:attrName>style.visibility</p:attrName>
                                        </p:attrNameLst>
                                      </p:cBhvr>
                                      <p:to>
                                        <p:strVal val="visible"/>
                                      </p:to>
                                    </p:set>
                                    <p:anim calcmode="lin" valueType="num">
                                      <p:cBhvr additive="base">
                                        <p:cTn id="23" dur="500" fill="hold"/>
                                        <p:tgtEl>
                                          <p:spTgt spid="5">
                                            <p:graphicEl>
                                              <a:dgm id="{AFE74372-7373-4AAC-8087-D8AAB515125D}"/>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AFE74372-7373-4AAC-8087-D8AAB515125D}"/>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graphicEl>
                                              <a:dgm id="{100BD3CA-F1E9-4CAF-B1B5-65F22A634881}"/>
                                            </p:graphicEl>
                                          </p:spTgt>
                                        </p:tgtEl>
                                        <p:attrNameLst>
                                          <p:attrName>style.visibility</p:attrName>
                                        </p:attrNameLst>
                                      </p:cBhvr>
                                      <p:to>
                                        <p:strVal val="visible"/>
                                      </p:to>
                                    </p:set>
                                    <p:anim calcmode="lin" valueType="num">
                                      <p:cBhvr additive="base">
                                        <p:cTn id="27" dur="500" fill="hold"/>
                                        <p:tgtEl>
                                          <p:spTgt spid="5">
                                            <p:graphicEl>
                                              <a:dgm id="{100BD3CA-F1E9-4CAF-B1B5-65F22A634881}"/>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100BD3CA-F1E9-4CAF-B1B5-65F22A634881}"/>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graphicEl>
                                              <a:dgm id="{45C7B281-F37D-485D-B0E2-3A50CCF65402}"/>
                                            </p:graphicEl>
                                          </p:spTgt>
                                        </p:tgtEl>
                                        <p:attrNameLst>
                                          <p:attrName>style.visibility</p:attrName>
                                        </p:attrNameLst>
                                      </p:cBhvr>
                                      <p:to>
                                        <p:strVal val="visible"/>
                                      </p:to>
                                    </p:set>
                                    <p:anim calcmode="lin" valueType="num">
                                      <p:cBhvr additive="base">
                                        <p:cTn id="33" dur="500" fill="hold"/>
                                        <p:tgtEl>
                                          <p:spTgt spid="5">
                                            <p:graphicEl>
                                              <a:dgm id="{45C7B281-F37D-485D-B0E2-3A50CCF65402}"/>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graphicEl>
                                              <a:dgm id="{45C7B281-F37D-485D-B0E2-3A50CCF65402}"/>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graphicEl>
                                              <a:dgm id="{22EEA47B-B624-40C6-BE90-6B7D521F588F}"/>
                                            </p:graphicEl>
                                          </p:spTgt>
                                        </p:tgtEl>
                                        <p:attrNameLst>
                                          <p:attrName>style.visibility</p:attrName>
                                        </p:attrNameLst>
                                      </p:cBhvr>
                                      <p:to>
                                        <p:strVal val="visible"/>
                                      </p:to>
                                    </p:set>
                                    <p:anim calcmode="lin" valueType="num">
                                      <p:cBhvr additive="base">
                                        <p:cTn id="37" dur="500" fill="hold"/>
                                        <p:tgtEl>
                                          <p:spTgt spid="5">
                                            <p:graphicEl>
                                              <a:dgm id="{22EEA47B-B624-40C6-BE90-6B7D521F588F}"/>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22EEA47B-B624-40C6-BE90-6B7D521F588F}"/>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graphicEl>
                                              <a:dgm id="{87700E46-FECA-41A9-B105-58E30877416B}"/>
                                            </p:graphicEl>
                                          </p:spTgt>
                                        </p:tgtEl>
                                        <p:attrNameLst>
                                          <p:attrName>style.visibility</p:attrName>
                                        </p:attrNameLst>
                                      </p:cBhvr>
                                      <p:to>
                                        <p:strVal val="visible"/>
                                      </p:to>
                                    </p:set>
                                    <p:anim calcmode="lin" valueType="num">
                                      <p:cBhvr additive="base">
                                        <p:cTn id="43" dur="500" fill="hold"/>
                                        <p:tgtEl>
                                          <p:spTgt spid="5">
                                            <p:graphicEl>
                                              <a:dgm id="{87700E46-FECA-41A9-B105-58E30877416B}"/>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87700E46-FECA-41A9-B105-58E30877416B}"/>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graphicEl>
                                              <a:dgm id="{7E870DC0-E214-4BFE-BB06-5D8C795F1A45}"/>
                                            </p:graphicEl>
                                          </p:spTgt>
                                        </p:tgtEl>
                                        <p:attrNameLst>
                                          <p:attrName>style.visibility</p:attrName>
                                        </p:attrNameLst>
                                      </p:cBhvr>
                                      <p:to>
                                        <p:strVal val="visible"/>
                                      </p:to>
                                    </p:set>
                                    <p:anim calcmode="lin" valueType="num">
                                      <p:cBhvr additive="base">
                                        <p:cTn id="47" dur="500" fill="hold"/>
                                        <p:tgtEl>
                                          <p:spTgt spid="5">
                                            <p:graphicEl>
                                              <a:dgm id="{7E870DC0-E214-4BFE-BB06-5D8C795F1A45}"/>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graphicEl>
                                              <a:dgm id="{7E870DC0-E214-4BFE-BB06-5D8C795F1A45}"/>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graphicEl>
                                              <a:dgm id="{79857175-11D8-4753-854E-B9DE4503DC40}"/>
                                            </p:graphicEl>
                                          </p:spTgt>
                                        </p:tgtEl>
                                        <p:attrNameLst>
                                          <p:attrName>style.visibility</p:attrName>
                                        </p:attrNameLst>
                                      </p:cBhvr>
                                      <p:to>
                                        <p:strVal val="visible"/>
                                      </p:to>
                                    </p:set>
                                    <p:anim calcmode="lin" valueType="num">
                                      <p:cBhvr additive="base">
                                        <p:cTn id="53" dur="500" fill="hold"/>
                                        <p:tgtEl>
                                          <p:spTgt spid="5">
                                            <p:graphicEl>
                                              <a:dgm id="{79857175-11D8-4753-854E-B9DE4503DC40}"/>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79857175-11D8-4753-854E-B9DE4503DC40}"/>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graphicEl>
                                              <a:dgm id="{E695AE8F-B336-4948-8AFF-A92B0057A913}"/>
                                            </p:graphicEl>
                                          </p:spTgt>
                                        </p:tgtEl>
                                        <p:attrNameLst>
                                          <p:attrName>style.visibility</p:attrName>
                                        </p:attrNameLst>
                                      </p:cBhvr>
                                      <p:to>
                                        <p:strVal val="visible"/>
                                      </p:to>
                                    </p:set>
                                    <p:anim calcmode="lin" valueType="num">
                                      <p:cBhvr additive="base">
                                        <p:cTn id="57" dur="500" fill="hold"/>
                                        <p:tgtEl>
                                          <p:spTgt spid="5">
                                            <p:graphicEl>
                                              <a:dgm id="{E695AE8F-B336-4948-8AFF-A92B0057A913}"/>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E695AE8F-B336-4948-8AFF-A92B0057A91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2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454816-CBEC-60C8-FF96-374C6FF22AD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Pre-test</a:t>
            </a:r>
          </a:p>
        </p:txBody>
      </p:sp>
      <p:sp>
        <p:nvSpPr>
          <p:cNvPr id="3" name="Content Placeholder 2">
            <a:extLst>
              <a:ext uri="{FF2B5EF4-FFF2-40B4-BE49-F238E27FC236}">
                <a16:creationId xmlns:a16="http://schemas.microsoft.com/office/drawing/2014/main" id="{901701BA-D7E9-8810-9BFB-DAF1DEB986EA}"/>
              </a:ext>
            </a:extLst>
          </p:cNvPr>
          <p:cNvSpPr>
            <a:spLocks noGrp="1"/>
          </p:cNvSpPr>
          <p:nvPr>
            <p:ph idx="1"/>
          </p:nvPr>
        </p:nvSpPr>
        <p:spPr>
          <a:xfrm>
            <a:off x="4581727" y="649480"/>
            <a:ext cx="3025303" cy="5546047"/>
          </a:xfrm>
        </p:spPr>
        <p:txBody>
          <a:bodyPr anchor="ctr">
            <a:normAutofit/>
          </a:bodyPr>
          <a:lstStyle/>
          <a:p>
            <a:r>
              <a:rPr lang="en-US" sz="3200"/>
              <a:t>Please take 2 minutes to complete the Pre-test!</a:t>
            </a:r>
          </a:p>
          <a:p>
            <a:pPr marL="0" indent="0">
              <a:buNone/>
            </a:pPr>
            <a:endParaRPr lang="en-US" sz="3200"/>
          </a:p>
        </p:txBody>
      </p:sp>
      <p:pic>
        <p:nvPicPr>
          <p:cNvPr id="5" name="Picture 4" descr="Pencil and answer-sheet">
            <a:extLst>
              <a:ext uri="{FF2B5EF4-FFF2-40B4-BE49-F238E27FC236}">
                <a16:creationId xmlns:a16="http://schemas.microsoft.com/office/drawing/2014/main" id="{CA516732-D20A-5442-8863-984B122325B5}"/>
              </a:ext>
            </a:extLst>
          </p:cNvPr>
          <p:cNvPicPr>
            <a:picLocks noChangeAspect="1"/>
          </p:cNvPicPr>
          <p:nvPr/>
        </p:nvPicPr>
        <p:blipFill>
          <a:blip r:embed="rId2"/>
          <a:srcRect l="49500" r="-1" b="-2"/>
          <a:stretch/>
        </p:blipFill>
        <p:spPr>
          <a:xfrm>
            <a:off x="8109502" y="1403303"/>
            <a:ext cx="3615776" cy="4063273"/>
          </a:xfrm>
          <a:prstGeom prst="rect">
            <a:avLst/>
          </a:prstGeom>
        </p:spPr>
      </p:pic>
    </p:spTree>
    <p:extLst>
      <p:ext uri="{BB962C8B-B14F-4D97-AF65-F5344CB8AC3E}">
        <p14:creationId xmlns:p14="http://schemas.microsoft.com/office/powerpoint/2010/main" val="819955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3D49D3-5F8E-F2F2-42BE-3B6C8937505E}"/>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Housing Problem Solving</a:t>
            </a:r>
          </a:p>
        </p:txBody>
      </p:sp>
      <p:sp>
        <p:nvSpPr>
          <p:cNvPr id="3" name="Content Placeholder 2">
            <a:extLst>
              <a:ext uri="{FF2B5EF4-FFF2-40B4-BE49-F238E27FC236}">
                <a16:creationId xmlns:a16="http://schemas.microsoft.com/office/drawing/2014/main" id="{F2804A05-38C1-DB86-F49C-FF6B458D31E4}"/>
              </a:ext>
            </a:extLst>
          </p:cNvPr>
          <p:cNvSpPr>
            <a:spLocks noGrp="1"/>
          </p:cNvSpPr>
          <p:nvPr>
            <p:ph idx="1"/>
          </p:nvPr>
        </p:nvSpPr>
        <p:spPr>
          <a:xfrm>
            <a:off x="6503158" y="649481"/>
            <a:ext cx="4862447" cy="3991968"/>
          </a:xfrm>
        </p:spPr>
        <p:txBody>
          <a:bodyPr anchor="ctr">
            <a:normAutofit/>
          </a:bodyPr>
          <a:lstStyle/>
          <a:p>
            <a:r>
              <a:rPr lang="en-US" sz="2000" b="1"/>
              <a:t>Situation</a:t>
            </a:r>
            <a:r>
              <a:rPr lang="en-US" sz="2000"/>
              <a:t>: Stevie comes into your office visibly stressed. They shared that they were recently kicked out of their apartment after falling behind on rent. They had been working for a food delivery company, but when they could no longer afford their car payments, they lost their car. Without their car, Stevie lost their only source of income. Now, they don’t know where to go and, feeling out of options, they have decided to stay at a local shelter for the night.</a:t>
            </a:r>
          </a:p>
        </p:txBody>
      </p:sp>
      <p:sp>
        <p:nvSpPr>
          <p:cNvPr id="4" name="TextBox 3">
            <a:extLst>
              <a:ext uri="{FF2B5EF4-FFF2-40B4-BE49-F238E27FC236}">
                <a16:creationId xmlns:a16="http://schemas.microsoft.com/office/drawing/2014/main" id="{42217EFE-C62A-F62E-F29A-B9E208D92B3D}"/>
              </a:ext>
            </a:extLst>
          </p:cNvPr>
          <p:cNvSpPr txBox="1"/>
          <p:nvPr/>
        </p:nvSpPr>
        <p:spPr>
          <a:xfrm>
            <a:off x="6442611" y="4514125"/>
            <a:ext cx="4862447" cy="646331"/>
          </a:xfrm>
          <a:prstGeom prst="rect">
            <a:avLst/>
          </a:prstGeom>
          <a:noFill/>
        </p:spPr>
        <p:txBody>
          <a:bodyPr wrap="square" rtlCol="0">
            <a:spAutoFit/>
          </a:bodyPr>
          <a:lstStyle/>
          <a:p>
            <a:pPr marL="742950" lvl="1" indent="-285750">
              <a:buFont typeface="Arial" panose="020B0604020202020204" pitchFamily="34" charset="0"/>
              <a:buChar char="•"/>
            </a:pPr>
            <a:r>
              <a:rPr lang="en-US" sz="1800"/>
              <a:t>How would you approach the initial conversation with Stevie?</a:t>
            </a:r>
          </a:p>
        </p:txBody>
      </p:sp>
      <p:sp>
        <p:nvSpPr>
          <p:cNvPr id="5" name="TextBox 4">
            <a:extLst>
              <a:ext uri="{FF2B5EF4-FFF2-40B4-BE49-F238E27FC236}">
                <a16:creationId xmlns:a16="http://schemas.microsoft.com/office/drawing/2014/main" id="{CC02997C-2E01-CCA7-293D-AADC47CA0A5D}"/>
              </a:ext>
            </a:extLst>
          </p:cNvPr>
          <p:cNvSpPr txBox="1"/>
          <p:nvPr/>
        </p:nvSpPr>
        <p:spPr>
          <a:xfrm>
            <a:off x="6442610" y="5290930"/>
            <a:ext cx="4862447" cy="923330"/>
          </a:xfrm>
          <a:prstGeom prst="rect">
            <a:avLst/>
          </a:prstGeom>
          <a:noFill/>
        </p:spPr>
        <p:txBody>
          <a:bodyPr wrap="square" rtlCol="0">
            <a:spAutoFit/>
          </a:bodyPr>
          <a:lstStyle/>
          <a:p>
            <a:pPr marL="742950" lvl="1" indent="-285750">
              <a:buFont typeface="Arial" panose="020B0604020202020204" pitchFamily="34" charset="0"/>
              <a:buChar char="•"/>
            </a:pPr>
            <a:r>
              <a:rPr lang="en-US" sz="1800"/>
              <a:t>What are some questions you might ask when you start housing problem solving?</a:t>
            </a:r>
          </a:p>
        </p:txBody>
      </p:sp>
    </p:spTree>
    <p:extLst>
      <p:ext uri="{BB962C8B-B14F-4D97-AF65-F5344CB8AC3E}">
        <p14:creationId xmlns:p14="http://schemas.microsoft.com/office/powerpoint/2010/main" val="38544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7FF1F7-D998-BEE8-616D-8DC5E2EF125C}"/>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Conversation with Stevie</a:t>
            </a:r>
          </a:p>
        </p:txBody>
      </p:sp>
      <p:sp>
        <p:nvSpPr>
          <p:cNvPr id="3" name="Content Placeholder 2">
            <a:extLst>
              <a:ext uri="{FF2B5EF4-FFF2-40B4-BE49-F238E27FC236}">
                <a16:creationId xmlns:a16="http://schemas.microsoft.com/office/drawing/2014/main" id="{4247E2FA-3D36-9793-EE32-6F42729BF8EB}"/>
              </a:ext>
            </a:extLst>
          </p:cNvPr>
          <p:cNvSpPr>
            <a:spLocks noGrp="1"/>
          </p:cNvSpPr>
          <p:nvPr>
            <p:ph idx="1"/>
          </p:nvPr>
        </p:nvSpPr>
        <p:spPr>
          <a:xfrm>
            <a:off x="137160" y="1767840"/>
            <a:ext cx="12054839" cy="5090160"/>
          </a:xfrm>
        </p:spPr>
        <p:txBody>
          <a:bodyPr anchor="ctr">
            <a:normAutofit/>
          </a:bodyPr>
          <a:lstStyle/>
          <a:p>
            <a:pPr marL="0" marR="0">
              <a:spcAft>
                <a:spcPts val="800"/>
              </a:spcAft>
            </a:pPr>
            <a:r>
              <a:rPr lang="en-US" sz="1600" b="1" kern="100">
                <a:effectLst/>
                <a:latin typeface="Aptos" panose="020B0004020202020204" pitchFamily="34" charset="0"/>
                <a:ea typeface="Aptos" panose="020B0004020202020204" pitchFamily="34" charset="0"/>
                <a:cs typeface="Times New Roman" panose="02020603050405020304" pitchFamily="18" charset="0"/>
              </a:rPr>
              <a:t>Case Manager (CM)</a:t>
            </a:r>
            <a:r>
              <a:rPr lang="en-US" sz="1600" kern="100">
                <a:effectLst/>
                <a:latin typeface="Aptos" panose="020B0004020202020204" pitchFamily="34" charset="0"/>
                <a:ea typeface="Aptos" panose="020B0004020202020204" pitchFamily="34" charset="0"/>
                <a:cs typeface="Times New Roman" panose="02020603050405020304" pitchFamily="18" charset="0"/>
              </a:rPr>
              <a:t>:</a:t>
            </a:r>
            <a:br>
              <a:rPr lang="en-US" sz="1600" kern="100">
                <a:effectLst/>
                <a:latin typeface="Aptos" panose="020B0004020202020204" pitchFamily="34" charset="0"/>
                <a:ea typeface="Aptos" panose="020B0004020202020204" pitchFamily="34" charset="0"/>
                <a:cs typeface="Times New Roman" panose="02020603050405020304" pitchFamily="18" charset="0"/>
              </a:rPr>
            </a:br>
            <a:r>
              <a:rPr lang="en-US" sz="1600" kern="100">
                <a:effectLst/>
                <a:latin typeface="Aptos" panose="020B0004020202020204" pitchFamily="34" charset="0"/>
                <a:ea typeface="Aptos" panose="020B0004020202020204" pitchFamily="34" charset="0"/>
                <a:cs typeface="Times New Roman" panose="02020603050405020304" pitchFamily="18" charset="0"/>
              </a:rPr>
              <a:t>"Hi </a:t>
            </a:r>
            <a:r>
              <a:rPr lang="en-US" sz="1600" kern="100">
                <a:latin typeface="Aptos" panose="020B0004020202020204" pitchFamily="34" charset="0"/>
                <a:ea typeface="Aptos" panose="020B0004020202020204" pitchFamily="34" charset="0"/>
                <a:cs typeface="Times New Roman" panose="02020603050405020304" pitchFamily="18" charset="0"/>
              </a:rPr>
              <a:t>Stevie</a:t>
            </a:r>
            <a:r>
              <a:rPr lang="en-US" sz="1600" kern="100">
                <a:effectLst/>
                <a:latin typeface="Aptos" panose="020B0004020202020204" pitchFamily="34" charset="0"/>
                <a:ea typeface="Aptos" panose="020B0004020202020204" pitchFamily="34" charset="0"/>
                <a:cs typeface="Times New Roman" panose="02020603050405020304" pitchFamily="18" charset="0"/>
              </a:rPr>
              <a:t>, thanks for sharing your situation with me. I can hear that you’ve been going through a tough time. Losing your apartment and your car, along with your income, must feel overwhelming. Let's see what we can do to help you get back on track. I’d like to start by talking about what we can do to secure housing for you right now and look into ways to help with income recovery. Does that sound okay?"</a:t>
            </a:r>
          </a:p>
          <a:p>
            <a:pPr marL="0" marR="0">
              <a:spcAft>
                <a:spcPts val="800"/>
              </a:spcAft>
            </a:pPr>
            <a:r>
              <a:rPr lang="en-US" sz="1600" b="1" kern="100">
                <a:latin typeface="Aptos" panose="020B0004020202020204" pitchFamily="34" charset="0"/>
                <a:ea typeface="Aptos" panose="020B0004020202020204" pitchFamily="34" charset="0"/>
                <a:cs typeface="Times New Roman" panose="02020603050405020304" pitchFamily="18" charset="0"/>
              </a:rPr>
              <a:t>Stevie</a:t>
            </a:r>
            <a:r>
              <a:rPr lang="en-US" sz="1600" kern="100">
                <a:effectLst/>
                <a:latin typeface="Aptos" panose="020B0004020202020204" pitchFamily="34" charset="0"/>
                <a:ea typeface="Aptos" panose="020B0004020202020204" pitchFamily="34" charset="0"/>
                <a:cs typeface="Times New Roman" panose="02020603050405020304" pitchFamily="18" charset="0"/>
              </a:rPr>
              <a:t>:</a:t>
            </a:r>
            <a:br>
              <a:rPr lang="en-US" sz="1600" kern="100">
                <a:effectLst/>
                <a:latin typeface="Aptos" panose="020B0004020202020204" pitchFamily="34" charset="0"/>
                <a:ea typeface="Aptos" panose="020B0004020202020204" pitchFamily="34" charset="0"/>
                <a:cs typeface="Times New Roman" panose="02020603050405020304" pitchFamily="18" charset="0"/>
              </a:rPr>
            </a:br>
            <a:r>
              <a:rPr lang="en-US" sz="1600" kern="100">
                <a:effectLst/>
                <a:latin typeface="Aptos" panose="020B0004020202020204" pitchFamily="34" charset="0"/>
                <a:ea typeface="Aptos" panose="020B0004020202020204" pitchFamily="34" charset="0"/>
                <a:cs typeface="Times New Roman" panose="02020603050405020304" pitchFamily="18" charset="0"/>
              </a:rPr>
              <a:t>"Yeah, that sounds good. I honestly don’t know where else to go. I found the shelter, but I’m not sure what my next steps are."</a:t>
            </a:r>
          </a:p>
          <a:p>
            <a:pPr marL="0" marR="0">
              <a:spcAft>
                <a:spcPts val="800"/>
              </a:spcAft>
            </a:pPr>
            <a:r>
              <a:rPr lang="en-US" sz="1600" b="1" kern="100">
                <a:effectLst/>
                <a:latin typeface="Aptos" panose="020B0004020202020204" pitchFamily="34" charset="0"/>
                <a:ea typeface="Aptos" panose="020B0004020202020204" pitchFamily="34" charset="0"/>
                <a:cs typeface="Times New Roman" panose="02020603050405020304" pitchFamily="18" charset="0"/>
              </a:rPr>
              <a:t>CM</a:t>
            </a:r>
            <a:r>
              <a:rPr lang="en-US" sz="1600" kern="100">
                <a:effectLst/>
                <a:latin typeface="Aptos" panose="020B0004020202020204" pitchFamily="34" charset="0"/>
                <a:ea typeface="Aptos" panose="020B0004020202020204" pitchFamily="34" charset="0"/>
                <a:cs typeface="Times New Roman" panose="02020603050405020304" pitchFamily="18" charset="0"/>
              </a:rPr>
              <a:t>:</a:t>
            </a:r>
            <a:br>
              <a:rPr lang="en-US" sz="1600" kern="100">
                <a:effectLst/>
                <a:latin typeface="Aptos" panose="020B0004020202020204" pitchFamily="34" charset="0"/>
                <a:ea typeface="Aptos" panose="020B0004020202020204" pitchFamily="34" charset="0"/>
                <a:cs typeface="Times New Roman" panose="02020603050405020304" pitchFamily="18" charset="0"/>
              </a:rPr>
            </a:br>
            <a:r>
              <a:rPr lang="en-US" sz="1600" kern="100">
                <a:effectLst/>
                <a:latin typeface="Aptos" panose="020B0004020202020204" pitchFamily="34" charset="0"/>
                <a:ea typeface="Aptos" panose="020B0004020202020204" pitchFamily="34" charset="0"/>
                <a:cs typeface="Times New Roman" panose="02020603050405020304" pitchFamily="18" charset="0"/>
              </a:rPr>
              <a:t>"You're in the right place. Let’s break this down into manageable steps. First, we’ll look at your housing options. I can help you apply for emergency housing through the Department of Social Services. Second, we’ll talk about </a:t>
            </a:r>
            <a:r>
              <a:rPr lang="en-US" sz="1600" kern="100">
                <a:latin typeface="Aptos" panose="020B0004020202020204" pitchFamily="34" charset="0"/>
                <a:ea typeface="Aptos" panose="020B0004020202020204" pitchFamily="34" charset="0"/>
                <a:cs typeface="Times New Roman" panose="02020603050405020304" pitchFamily="18" charset="0"/>
              </a:rPr>
              <a:t>what housing program you may be eligible to apply for and talk </a:t>
            </a:r>
            <a:r>
              <a:rPr lang="en-US" sz="1600" kern="100">
                <a:effectLst/>
                <a:latin typeface="Aptos" panose="020B0004020202020204" pitchFamily="34" charset="0"/>
                <a:ea typeface="Aptos" panose="020B0004020202020204" pitchFamily="34" charset="0"/>
                <a:cs typeface="Times New Roman" panose="02020603050405020304" pitchFamily="18" charset="0"/>
              </a:rPr>
              <a:t>about how to help you find income again. There may be some local resources or job training programs that can assist. Would it be helpful if I helped you contact the shelter to make sure they have space for you tonight, and we can also get the ball rolling on housing and income support?"</a:t>
            </a:r>
          </a:p>
          <a:p>
            <a:pPr marL="0" marR="0">
              <a:spcAft>
                <a:spcPts val="800"/>
              </a:spcAft>
            </a:pPr>
            <a:r>
              <a:rPr lang="en-US" sz="1600" b="1" kern="100">
                <a:latin typeface="Aptos" panose="020B0004020202020204" pitchFamily="34" charset="0"/>
                <a:ea typeface="Aptos" panose="020B0004020202020204" pitchFamily="34" charset="0"/>
                <a:cs typeface="Times New Roman" panose="02020603050405020304" pitchFamily="18" charset="0"/>
              </a:rPr>
              <a:t>Stevie</a:t>
            </a:r>
            <a:r>
              <a:rPr lang="en-US" sz="1600" kern="100">
                <a:effectLst/>
                <a:latin typeface="Aptos" panose="020B0004020202020204" pitchFamily="34" charset="0"/>
                <a:ea typeface="Aptos" panose="020B0004020202020204" pitchFamily="34" charset="0"/>
                <a:cs typeface="Times New Roman" panose="02020603050405020304" pitchFamily="18" charset="0"/>
              </a:rPr>
              <a:t>:</a:t>
            </a:r>
            <a:br>
              <a:rPr lang="en-US" sz="1600" kern="100">
                <a:effectLst/>
                <a:latin typeface="Aptos" panose="020B0004020202020204" pitchFamily="34" charset="0"/>
                <a:ea typeface="Aptos" panose="020B0004020202020204" pitchFamily="34" charset="0"/>
                <a:cs typeface="Times New Roman" panose="02020603050405020304" pitchFamily="18" charset="0"/>
              </a:rPr>
            </a:br>
            <a:r>
              <a:rPr lang="en-US" sz="1600" kern="100">
                <a:effectLst/>
                <a:latin typeface="Aptos" panose="020B0004020202020204" pitchFamily="34" charset="0"/>
                <a:ea typeface="Aptos" panose="020B0004020202020204" pitchFamily="34" charset="0"/>
                <a:cs typeface="Times New Roman" panose="02020603050405020304" pitchFamily="18" charset="0"/>
              </a:rPr>
              <a:t>"That would be great. I didn’t know where to start."</a:t>
            </a:r>
          </a:p>
          <a:p>
            <a:pPr marL="0" marR="0">
              <a:spcAft>
                <a:spcPts val="800"/>
              </a:spcAft>
            </a:pPr>
            <a:r>
              <a:rPr lang="en-US" sz="1600" b="1" kern="100">
                <a:effectLst/>
                <a:latin typeface="Aptos" panose="020B0004020202020204" pitchFamily="34" charset="0"/>
                <a:ea typeface="Aptos" panose="020B0004020202020204" pitchFamily="34" charset="0"/>
                <a:cs typeface="Times New Roman" panose="02020603050405020304" pitchFamily="18" charset="0"/>
              </a:rPr>
              <a:t>CM</a:t>
            </a:r>
            <a:r>
              <a:rPr lang="en-US" sz="1600" kern="100">
                <a:effectLst/>
                <a:latin typeface="Aptos" panose="020B0004020202020204" pitchFamily="34" charset="0"/>
                <a:ea typeface="Aptos" panose="020B0004020202020204" pitchFamily="34" charset="0"/>
                <a:cs typeface="Times New Roman" panose="02020603050405020304" pitchFamily="18" charset="0"/>
              </a:rPr>
              <a:t>:</a:t>
            </a:r>
            <a:br>
              <a:rPr lang="en-US" sz="1600" kern="100">
                <a:effectLst/>
                <a:latin typeface="Aptos" panose="020B0004020202020204" pitchFamily="34" charset="0"/>
                <a:ea typeface="Aptos" panose="020B0004020202020204" pitchFamily="34" charset="0"/>
                <a:cs typeface="Times New Roman" panose="02020603050405020304" pitchFamily="18" charset="0"/>
              </a:rPr>
            </a:br>
            <a:r>
              <a:rPr lang="en-US" sz="1600" kern="100">
                <a:effectLst/>
                <a:latin typeface="Aptos" panose="020B0004020202020204" pitchFamily="34" charset="0"/>
                <a:ea typeface="Aptos" panose="020B0004020202020204" pitchFamily="34" charset="0"/>
                <a:cs typeface="Times New Roman" panose="02020603050405020304" pitchFamily="18" charset="0"/>
              </a:rPr>
              <a:t>"Perfect. Let's take it one step at a time. We’ll start with finding stable housing options and then work on getting your income back on track. I’ll help you with everything you need."</a:t>
            </a:r>
          </a:p>
          <a:p>
            <a:endParaRPr lang="en-US" sz="1600"/>
          </a:p>
        </p:txBody>
      </p:sp>
    </p:spTree>
    <p:extLst>
      <p:ext uri="{BB962C8B-B14F-4D97-AF65-F5344CB8AC3E}">
        <p14:creationId xmlns:p14="http://schemas.microsoft.com/office/powerpoint/2010/main" val="1261485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867A99-2462-109E-24CC-AD0A14843062}"/>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Checklist: Housing-Focused Activities</a:t>
            </a:r>
          </a:p>
        </p:txBody>
      </p:sp>
      <p:sp>
        <p:nvSpPr>
          <p:cNvPr id="3" name="Content Placeholder 2">
            <a:extLst>
              <a:ext uri="{FF2B5EF4-FFF2-40B4-BE49-F238E27FC236}">
                <a16:creationId xmlns:a16="http://schemas.microsoft.com/office/drawing/2014/main" id="{1C9C4A4D-F556-D5B0-F57C-E24CE85E5194}"/>
              </a:ext>
            </a:extLst>
          </p:cNvPr>
          <p:cNvSpPr>
            <a:spLocks noGrp="1"/>
          </p:cNvSpPr>
          <p:nvPr>
            <p:ph idx="1"/>
          </p:nvPr>
        </p:nvSpPr>
        <p:spPr>
          <a:xfrm>
            <a:off x="1371599" y="2318197"/>
            <a:ext cx="9724031" cy="3683358"/>
          </a:xfrm>
        </p:spPr>
        <p:txBody>
          <a:bodyPr anchor="ctr">
            <a:normAutofit/>
          </a:bodyPr>
          <a:lstStyle/>
          <a:p>
            <a:r>
              <a:rPr lang="en-US" sz="1700" b="1" i="0" u="none" strike="noStrike" baseline="0">
                <a:latin typeface="Arial-BoldMT"/>
              </a:rPr>
              <a:t>Case management activities that can help people exit plan. Explore all of these with every client simultaneously, continuously and repeatedly.</a:t>
            </a:r>
          </a:p>
          <a:p>
            <a:r>
              <a:rPr lang="en-US" sz="1700" b="0" i="0" u="none" strike="noStrike" baseline="0">
                <a:latin typeface="NotoSansSymbols"/>
              </a:rPr>
              <a:t>❑ </a:t>
            </a:r>
            <a:r>
              <a:rPr lang="en-US" sz="1700" b="0" i="0" u="none" strike="noStrike" baseline="0">
                <a:latin typeface="Calibri" panose="020F0502020204030204" pitchFamily="34" charset="0"/>
              </a:rPr>
              <a:t>Housing problem-solving (reuniting with friends, family, relocating)</a:t>
            </a:r>
          </a:p>
          <a:p>
            <a:r>
              <a:rPr lang="en-US" sz="1700" b="0" i="0" u="none" strike="noStrike" baseline="0">
                <a:latin typeface="NotoSansSymbols"/>
              </a:rPr>
              <a:t>❑ </a:t>
            </a:r>
            <a:r>
              <a:rPr lang="en-US" sz="1700" b="0" i="0" u="none" strike="noStrike" baseline="0">
                <a:latin typeface="Calibri" panose="020F0502020204030204" pitchFamily="34" charset="0"/>
              </a:rPr>
              <a:t>Explore service settings</a:t>
            </a:r>
          </a:p>
          <a:p>
            <a:r>
              <a:rPr lang="en-US" sz="1700" b="0" i="0" u="none" strike="noStrike" baseline="0">
                <a:latin typeface="NotoSansSymbols"/>
              </a:rPr>
              <a:t>❑ </a:t>
            </a:r>
            <a:r>
              <a:rPr lang="en-US" sz="1700" b="0" i="0" u="none" strike="noStrike" baseline="0">
                <a:latin typeface="Calibri" panose="020F0502020204030204" pitchFamily="34" charset="0"/>
              </a:rPr>
              <a:t>Apply to subsidized housing</a:t>
            </a:r>
          </a:p>
          <a:p>
            <a:r>
              <a:rPr lang="en-US" sz="1700" b="0" i="0" u="none" strike="noStrike" baseline="0">
                <a:latin typeface="NotoSansSymbols"/>
              </a:rPr>
              <a:t>❑ </a:t>
            </a:r>
            <a:r>
              <a:rPr lang="en-US" sz="1700" b="0" i="0" u="none" strike="noStrike" baseline="0">
                <a:latin typeface="Calibri" panose="020F0502020204030204" pitchFamily="34" charset="0"/>
              </a:rPr>
              <a:t>Refer </a:t>
            </a:r>
            <a:r>
              <a:rPr lang="en-US" sz="1700" b="1" i="0" u="none" strike="noStrike" baseline="0">
                <a:latin typeface="Calibri-Bold"/>
              </a:rPr>
              <a:t>priority populations </a:t>
            </a:r>
            <a:r>
              <a:rPr lang="en-US" sz="1700" b="0" i="0" u="none" strike="noStrike" baseline="0">
                <a:latin typeface="Calibri" panose="020F0502020204030204" pitchFamily="34" charset="0"/>
              </a:rPr>
              <a:t>to Coordinated Entry</a:t>
            </a:r>
          </a:p>
          <a:p>
            <a:r>
              <a:rPr lang="en-US" sz="1700" b="0" i="0" u="none" strike="noStrike" baseline="0">
                <a:latin typeface="NotoSansSymbols"/>
              </a:rPr>
              <a:t>❑ </a:t>
            </a:r>
            <a:r>
              <a:rPr lang="en-US" sz="1700" b="0" i="0" u="none" strike="noStrike" baseline="0">
                <a:latin typeface="Calibri" panose="020F0502020204030204" pitchFamily="34" charset="0"/>
              </a:rPr>
              <a:t>Consider shared housing or private market housing</a:t>
            </a:r>
          </a:p>
          <a:p>
            <a:r>
              <a:rPr lang="en-US" sz="1700" b="0" i="0" u="none" strike="noStrike" baseline="0">
                <a:latin typeface="NotoSansSymbols"/>
              </a:rPr>
              <a:t>❑ </a:t>
            </a:r>
            <a:r>
              <a:rPr lang="en-US" sz="1700" b="0" i="0" u="none" strike="noStrike" baseline="0">
                <a:latin typeface="Calibri" panose="020F0502020204030204" pitchFamily="34" charset="0"/>
              </a:rPr>
              <a:t>Maximize income and benefits</a:t>
            </a:r>
          </a:p>
          <a:p>
            <a:r>
              <a:rPr lang="en-US" sz="1700" b="0" i="0" u="none" strike="noStrike" baseline="0">
                <a:latin typeface="NotoSansSymbols"/>
              </a:rPr>
              <a:t>❑ </a:t>
            </a:r>
            <a:r>
              <a:rPr lang="en-US" sz="1700" b="0" i="0" u="none" strike="noStrike" baseline="0">
                <a:latin typeface="Calibri" panose="020F0502020204030204" pitchFamily="34" charset="0"/>
              </a:rPr>
              <a:t>Obtain </a:t>
            </a:r>
            <a:r>
              <a:rPr lang="en-US" sz="1700">
                <a:latin typeface="Calibri" panose="020F0502020204030204" pitchFamily="34" charset="0"/>
              </a:rPr>
              <a:t>important</a:t>
            </a:r>
            <a:r>
              <a:rPr lang="en-US" sz="1700" b="0" i="0" u="none" strike="noStrike" baseline="0">
                <a:latin typeface="Calibri" panose="020F0502020204030204" pitchFamily="34" charset="0"/>
              </a:rPr>
              <a:t> documents</a:t>
            </a:r>
          </a:p>
          <a:p>
            <a:r>
              <a:rPr lang="en-US" sz="1700" b="0" i="0" u="none" strike="noStrike" baseline="0">
                <a:latin typeface="NotoSansSymbols"/>
              </a:rPr>
              <a:t>❑ </a:t>
            </a:r>
            <a:r>
              <a:rPr lang="en-US" sz="1700" b="0" i="0" u="none" strike="noStrike" baseline="0">
                <a:latin typeface="Calibri" panose="020F0502020204030204" pitchFamily="34" charset="0"/>
              </a:rPr>
              <a:t>Overcome tenant screening barriers (references, expungement, etc.)</a:t>
            </a:r>
            <a:endParaRPr lang="en-US" sz="1700" b="1"/>
          </a:p>
        </p:txBody>
      </p:sp>
    </p:spTree>
    <p:extLst>
      <p:ext uri="{BB962C8B-B14F-4D97-AF65-F5344CB8AC3E}">
        <p14:creationId xmlns:p14="http://schemas.microsoft.com/office/powerpoint/2010/main" val="237476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9F3F0D-E06B-08C8-757D-A78002F5FFB6}"/>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C066589-9CAD-C131-808A-D13153C93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0E3ED3-6E4C-C14E-43CB-CBC730CE3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E3CA1FE-23DC-CD85-8F6E-D47565987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B363086-6DE8-13E9-CE8A-D792570D2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01C700B-50BA-2138-0338-F486E4DA1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B72911-FF03-E999-4C3F-BD1CD66FFCBB}"/>
              </a:ext>
            </a:extLst>
          </p:cNvPr>
          <p:cNvSpPr>
            <a:spLocks noGrp="1"/>
          </p:cNvSpPr>
          <p:nvPr>
            <p:ph type="title"/>
          </p:nvPr>
        </p:nvSpPr>
        <p:spPr>
          <a:xfrm>
            <a:off x="8786877" y="2512699"/>
            <a:ext cx="3176523" cy="1642970"/>
          </a:xfrm>
        </p:spPr>
        <p:txBody>
          <a:bodyPr vert="horz" lIns="91440" tIns="45720" rIns="91440" bIns="45720" rtlCol="0" anchor="b">
            <a:normAutofit fontScale="90000"/>
          </a:bodyPr>
          <a:lstStyle/>
          <a:p>
            <a:r>
              <a:rPr lang="en-US" sz="4000" b="1" kern="1200">
                <a:solidFill>
                  <a:schemeClr val="bg1"/>
                </a:solidFill>
                <a:latin typeface="+mj-lt"/>
                <a:ea typeface="+mj-ea"/>
                <a:cs typeface="+mj-cs"/>
              </a:rPr>
              <a:t>Understanding Housing Preferences</a:t>
            </a:r>
          </a:p>
        </p:txBody>
      </p:sp>
      <p:sp>
        <p:nvSpPr>
          <p:cNvPr id="4" name="Content Placeholder 2">
            <a:extLst>
              <a:ext uri="{FF2B5EF4-FFF2-40B4-BE49-F238E27FC236}">
                <a16:creationId xmlns:a16="http://schemas.microsoft.com/office/drawing/2014/main" id="{6030E5F4-CDCB-57CA-57FD-BB3D2E5825A9}"/>
              </a:ext>
            </a:extLst>
          </p:cNvPr>
          <p:cNvSpPr txBox="1">
            <a:spLocks/>
          </p:cNvSpPr>
          <p:nvPr/>
        </p:nvSpPr>
        <p:spPr>
          <a:xfrm>
            <a:off x="109565" y="193487"/>
            <a:ext cx="7826357" cy="1243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kern="100">
                <a:latin typeface="Aptos" panose="020B0004020202020204" pitchFamily="34" charset="0"/>
                <a:ea typeface="Aptos" panose="020B0004020202020204" pitchFamily="34" charset="0"/>
                <a:cs typeface="Times New Roman" panose="02020603050405020304" pitchFamily="18" charset="0"/>
              </a:rPr>
              <a:t>Learning a participant’s housing preferences allows us to understand their needs, desires, and priorities. This leads to greater satisfaction, housing stability and improved quality of life (NAEH, 2022).</a:t>
            </a:r>
          </a:p>
        </p:txBody>
      </p:sp>
      <p:grpSp>
        <p:nvGrpSpPr>
          <p:cNvPr id="5" name="Group 4">
            <a:extLst>
              <a:ext uri="{FF2B5EF4-FFF2-40B4-BE49-F238E27FC236}">
                <a16:creationId xmlns:a16="http://schemas.microsoft.com/office/drawing/2014/main" id="{3D4A765A-91B6-ED58-2A25-26A1F48E5037}"/>
              </a:ext>
            </a:extLst>
          </p:cNvPr>
          <p:cNvGrpSpPr/>
          <p:nvPr/>
        </p:nvGrpSpPr>
        <p:grpSpPr>
          <a:xfrm>
            <a:off x="3527198" y="2404788"/>
            <a:ext cx="4216131" cy="2704384"/>
            <a:chOff x="0" y="1341339"/>
            <a:chExt cx="7735330" cy="760774"/>
          </a:xfrm>
        </p:grpSpPr>
        <p:sp>
          <p:nvSpPr>
            <p:cNvPr id="6" name="Rectangle: Rounded Corners 5">
              <a:extLst>
                <a:ext uri="{FF2B5EF4-FFF2-40B4-BE49-F238E27FC236}">
                  <a16:creationId xmlns:a16="http://schemas.microsoft.com/office/drawing/2014/main" id="{242FEB7A-B8DB-A950-547A-56D2DD39D0C3}"/>
                </a:ext>
              </a:extLst>
            </p:cNvPr>
            <p:cNvSpPr/>
            <p:nvPr/>
          </p:nvSpPr>
          <p:spPr>
            <a:xfrm>
              <a:off x="0" y="1457790"/>
              <a:ext cx="7735330" cy="439188"/>
            </a:xfrm>
            <a:prstGeom prst="roundRect">
              <a:avLst/>
            </a:prstGeom>
          </p:spPr>
          <p:style>
            <a:lnRef idx="0">
              <a:schemeClr val="lt1">
                <a:hueOff val="0"/>
                <a:satOff val="0"/>
                <a:lumOff val="0"/>
                <a:alphaOff val="0"/>
              </a:schemeClr>
            </a:lnRef>
            <a:fillRef idx="3">
              <a:schemeClr val="accent5">
                <a:hueOff val="-2700478"/>
                <a:satOff val="-184"/>
                <a:lumOff val="436"/>
                <a:alphaOff val="0"/>
              </a:schemeClr>
            </a:fillRef>
            <a:effectRef idx="3">
              <a:schemeClr val="accent5">
                <a:hueOff val="-2700478"/>
                <a:satOff val="-184"/>
                <a:lumOff val="436"/>
                <a:alphaOff val="0"/>
              </a:schemeClr>
            </a:effectRef>
            <a:fontRef idx="minor">
              <a:schemeClr val="lt1"/>
            </a:fontRef>
          </p:style>
          <p:txBody>
            <a:bodyPr/>
            <a:lstStyle/>
            <a:p>
              <a:endParaRPr lang="en-US" sz="2000"/>
            </a:p>
          </p:txBody>
        </p:sp>
        <p:sp>
          <p:nvSpPr>
            <p:cNvPr id="7" name="Rectangle: Rounded Corners 4">
              <a:extLst>
                <a:ext uri="{FF2B5EF4-FFF2-40B4-BE49-F238E27FC236}">
                  <a16:creationId xmlns:a16="http://schemas.microsoft.com/office/drawing/2014/main" id="{9C75F754-3B4D-273E-BF80-0ECF3EB2BE77}"/>
                </a:ext>
              </a:extLst>
            </p:cNvPr>
            <p:cNvSpPr txBox="1"/>
            <p:nvPr/>
          </p:nvSpPr>
          <p:spPr>
            <a:xfrm>
              <a:off x="21438" y="1341339"/>
              <a:ext cx="7692451" cy="7607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200" b="1" u="sng" kern="1200"/>
                <a:t>Location Preferences:</a:t>
              </a:r>
            </a:p>
            <a:p>
              <a:pPr marL="171450" lvl="0" indent="-171450" algn="l" defTabSz="488950">
                <a:lnSpc>
                  <a:spcPct val="90000"/>
                </a:lnSpc>
                <a:spcBef>
                  <a:spcPct val="0"/>
                </a:spcBef>
                <a:spcAft>
                  <a:spcPct val="35000"/>
                </a:spcAft>
                <a:buFont typeface="Arial" panose="020B0604020202020204" pitchFamily="34" charset="0"/>
                <a:buChar char="•"/>
              </a:pPr>
              <a:r>
                <a:rPr lang="en-US" sz="1200"/>
                <a:t>Towns household is and isn’t comfortable living in</a:t>
              </a:r>
            </a:p>
            <a:p>
              <a:pPr marL="171450" lvl="0" indent="-171450" algn="l" defTabSz="488950">
                <a:lnSpc>
                  <a:spcPct val="90000"/>
                </a:lnSpc>
                <a:spcBef>
                  <a:spcPct val="0"/>
                </a:spcBef>
                <a:spcAft>
                  <a:spcPct val="35000"/>
                </a:spcAft>
                <a:buFont typeface="Arial" panose="020B0604020202020204" pitchFamily="34" charset="0"/>
                <a:buChar char="•"/>
              </a:pPr>
              <a:r>
                <a:rPr lang="en-US" sz="1200"/>
                <a:t>Willingness to relocate to a different town, county, or even state</a:t>
              </a:r>
            </a:p>
            <a:p>
              <a:pPr marL="171450" lvl="0" indent="-171450" algn="l" defTabSz="488950">
                <a:lnSpc>
                  <a:spcPct val="90000"/>
                </a:lnSpc>
                <a:spcBef>
                  <a:spcPct val="0"/>
                </a:spcBef>
                <a:spcAft>
                  <a:spcPct val="35000"/>
                </a:spcAft>
                <a:buFont typeface="Arial" panose="020B0604020202020204" pitchFamily="34" charset="0"/>
                <a:buChar char="•"/>
              </a:pPr>
              <a:r>
                <a:rPr lang="en-US" sz="1200"/>
                <a:t>Need to be near medical supports</a:t>
              </a:r>
            </a:p>
            <a:p>
              <a:pPr marL="171450" lvl="0" indent="-171450" algn="l" defTabSz="488950">
                <a:lnSpc>
                  <a:spcPct val="90000"/>
                </a:lnSpc>
                <a:spcBef>
                  <a:spcPct val="0"/>
                </a:spcBef>
                <a:spcAft>
                  <a:spcPct val="35000"/>
                </a:spcAft>
                <a:buFont typeface="Arial" panose="020B0604020202020204" pitchFamily="34" charset="0"/>
                <a:buChar char="•"/>
              </a:pPr>
              <a:r>
                <a:rPr lang="en-US" sz="1200"/>
                <a:t>Accessibility to public transportation</a:t>
              </a:r>
            </a:p>
            <a:p>
              <a:pPr marL="171450" lvl="0" indent="-171450" algn="l" defTabSz="488950">
                <a:lnSpc>
                  <a:spcPct val="90000"/>
                </a:lnSpc>
                <a:spcBef>
                  <a:spcPct val="0"/>
                </a:spcBef>
                <a:spcAft>
                  <a:spcPct val="35000"/>
                </a:spcAft>
                <a:buFont typeface="Arial" panose="020B0604020202020204" pitchFamily="34" charset="0"/>
                <a:buChar char="•"/>
              </a:pPr>
              <a:endParaRPr lang="en-US" sz="1200" kern="1200"/>
            </a:p>
          </p:txBody>
        </p:sp>
      </p:grpSp>
      <p:grpSp>
        <p:nvGrpSpPr>
          <p:cNvPr id="8" name="Group 7">
            <a:extLst>
              <a:ext uri="{FF2B5EF4-FFF2-40B4-BE49-F238E27FC236}">
                <a16:creationId xmlns:a16="http://schemas.microsoft.com/office/drawing/2014/main" id="{F3A6C34F-6258-EE85-F566-4FBF70D6558F}"/>
              </a:ext>
            </a:extLst>
          </p:cNvPr>
          <p:cNvGrpSpPr/>
          <p:nvPr/>
        </p:nvGrpSpPr>
        <p:grpSpPr>
          <a:xfrm>
            <a:off x="223944" y="1875743"/>
            <a:ext cx="5223910" cy="573173"/>
            <a:chOff x="0" y="199909"/>
            <a:chExt cx="7735331" cy="449785"/>
          </a:xfrm>
        </p:grpSpPr>
        <p:sp>
          <p:nvSpPr>
            <p:cNvPr id="9" name="Rectangle: Rounded Corners 8">
              <a:extLst>
                <a:ext uri="{FF2B5EF4-FFF2-40B4-BE49-F238E27FC236}">
                  <a16:creationId xmlns:a16="http://schemas.microsoft.com/office/drawing/2014/main" id="{AB21868F-9EF9-18AC-90AF-3047FB352630}"/>
                </a:ext>
              </a:extLst>
            </p:cNvPr>
            <p:cNvSpPr/>
            <p:nvPr/>
          </p:nvSpPr>
          <p:spPr>
            <a:xfrm>
              <a:off x="0" y="199909"/>
              <a:ext cx="7735330" cy="439188"/>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a:lstStyle/>
            <a:p>
              <a:endParaRPr lang="en-US"/>
            </a:p>
          </p:txBody>
        </p:sp>
        <p:sp>
          <p:nvSpPr>
            <p:cNvPr id="11" name="Rectangle: Rounded Corners 4">
              <a:extLst>
                <a:ext uri="{FF2B5EF4-FFF2-40B4-BE49-F238E27FC236}">
                  <a16:creationId xmlns:a16="http://schemas.microsoft.com/office/drawing/2014/main" id="{CC6F5F5E-8907-DDF0-0BAA-749EEB823018}"/>
                </a:ext>
              </a:extLst>
            </p:cNvPr>
            <p:cNvSpPr txBox="1"/>
            <p:nvPr/>
          </p:nvSpPr>
          <p:spPr>
            <a:xfrm>
              <a:off x="170876" y="253384"/>
              <a:ext cx="7564455" cy="3963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200" b="1" kern="1200"/>
                <a:t>What will the household composition be once in permanent housing?</a:t>
              </a:r>
            </a:p>
          </p:txBody>
        </p:sp>
      </p:grpSp>
      <p:grpSp>
        <p:nvGrpSpPr>
          <p:cNvPr id="12" name="Group 11">
            <a:extLst>
              <a:ext uri="{FF2B5EF4-FFF2-40B4-BE49-F238E27FC236}">
                <a16:creationId xmlns:a16="http://schemas.microsoft.com/office/drawing/2014/main" id="{337D510B-293E-701A-4AE7-7E741688E6C1}"/>
              </a:ext>
            </a:extLst>
          </p:cNvPr>
          <p:cNvGrpSpPr/>
          <p:nvPr/>
        </p:nvGrpSpPr>
        <p:grpSpPr>
          <a:xfrm>
            <a:off x="93340" y="3888771"/>
            <a:ext cx="3328833" cy="1415587"/>
            <a:chOff x="-40714" y="3184237"/>
            <a:chExt cx="7821250" cy="439188"/>
          </a:xfrm>
        </p:grpSpPr>
        <p:sp>
          <p:nvSpPr>
            <p:cNvPr id="13" name="Rectangle: Rounded Corners 12">
              <a:extLst>
                <a:ext uri="{FF2B5EF4-FFF2-40B4-BE49-F238E27FC236}">
                  <a16:creationId xmlns:a16="http://schemas.microsoft.com/office/drawing/2014/main" id="{C05A8F73-4BEC-31A6-88A5-7D0C76711A66}"/>
                </a:ext>
              </a:extLst>
            </p:cNvPr>
            <p:cNvSpPr/>
            <p:nvPr/>
          </p:nvSpPr>
          <p:spPr>
            <a:xfrm>
              <a:off x="-40714" y="3184237"/>
              <a:ext cx="7735330" cy="439188"/>
            </a:xfrm>
            <a:prstGeom prst="roundRect">
              <a:avLst/>
            </a:prstGeom>
          </p:spPr>
          <p:style>
            <a:lnRef idx="0">
              <a:schemeClr val="lt1">
                <a:hueOff val="0"/>
                <a:satOff val="0"/>
                <a:lumOff val="0"/>
                <a:alphaOff val="0"/>
              </a:schemeClr>
            </a:lnRef>
            <a:fillRef idx="3">
              <a:schemeClr val="accent5">
                <a:hueOff val="-8101434"/>
                <a:satOff val="-551"/>
                <a:lumOff val="1307"/>
                <a:alphaOff val="0"/>
              </a:schemeClr>
            </a:fillRef>
            <a:effectRef idx="3">
              <a:schemeClr val="accent5">
                <a:hueOff val="-8101434"/>
                <a:satOff val="-551"/>
                <a:lumOff val="1307"/>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14E65BB8-B9A5-46F3-4342-86461B373D60}"/>
                </a:ext>
              </a:extLst>
            </p:cNvPr>
            <p:cNvSpPr txBox="1"/>
            <p:nvPr/>
          </p:nvSpPr>
          <p:spPr>
            <a:xfrm>
              <a:off x="88084" y="3186133"/>
              <a:ext cx="7692452" cy="3502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endParaRPr lang="en-US" sz="1100" b="1"/>
            </a:p>
            <a:p>
              <a:pPr marL="0" lvl="0" indent="0" algn="l" defTabSz="488950">
                <a:lnSpc>
                  <a:spcPct val="90000"/>
                </a:lnSpc>
                <a:spcBef>
                  <a:spcPct val="0"/>
                </a:spcBef>
                <a:spcAft>
                  <a:spcPct val="35000"/>
                </a:spcAft>
                <a:buNone/>
              </a:pPr>
              <a:r>
                <a:rPr lang="en-US" sz="1100" b="1" u="sng"/>
                <a:t>Accommodations Needed:</a:t>
              </a:r>
            </a:p>
            <a:p>
              <a:pPr marL="171450" lvl="0" indent="-171450" algn="l" defTabSz="488950">
                <a:lnSpc>
                  <a:spcPct val="90000"/>
                </a:lnSpc>
                <a:spcBef>
                  <a:spcPct val="0"/>
                </a:spcBef>
                <a:spcAft>
                  <a:spcPct val="35000"/>
                </a:spcAft>
                <a:buFont typeface="Arial" panose="020B0604020202020204" pitchFamily="34" charset="0"/>
                <a:buChar char="•"/>
              </a:pPr>
              <a:r>
                <a:rPr lang="en-US" sz="1100" b="1"/>
                <a:t>Wheelchair or handicap accessible </a:t>
              </a:r>
            </a:p>
            <a:p>
              <a:pPr marL="171450" lvl="0" indent="-171450" algn="l" defTabSz="488950">
                <a:lnSpc>
                  <a:spcPct val="90000"/>
                </a:lnSpc>
                <a:spcBef>
                  <a:spcPct val="0"/>
                </a:spcBef>
                <a:spcAft>
                  <a:spcPct val="35000"/>
                </a:spcAft>
                <a:buFont typeface="Arial" panose="020B0604020202020204" pitchFamily="34" charset="0"/>
                <a:buChar char="•"/>
              </a:pPr>
              <a:r>
                <a:rPr lang="en-US" sz="1100" b="1"/>
                <a:t>Space for medical bed or equipment</a:t>
              </a:r>
            </a:p>
            <a:p>
              <a:pPr marL="171450" lvl="0" indent="-171450" algn="l" defTabSz="488950">
                <a:lnSpc>
                  <a:spcPct val="90000"/>
                </a:lnSpc>
                <a:spcBef>
                  <a:spcPct val="0"/>
                </a:spcBef>
                <a:spcAft>
                  <a:spcPct val="35000"/>
                </a:spcAft>
                <a:buFont typeface="Arial" panose="020B0604020202020204" pitchFamily="34" charset="0"/>
                <a:buChar char="•"/>
              </a:pPr>
              <a:r>
                <a:rPr lang="en-US" sz="1100" b="1"/>
                <a:t>Are pets allowed?</a:t>
              </a:r>
            </a:p>
            <a:p>
              <a:pPr marL="171450" lvl="0" indent="-171450" algn="l" defTabSz="488950">
                <a:lnSpc>
                  <a:spcPct val="90000"/>
                </a:lnSpc>
                <a:spcBef>
                  <a:spcPct val="0"/>
                </a:spcBef>
                <a:spcAft>
                  <a:spcPct val="35000"/>
                </a:spcAft>
                <a:buFont typeface="Arial" panose="020B0604020202020204" pitchFamily="34" charset="0"/>
                <a:buChar char="•"/>
              </a:pPr>
              <a:r>
                <a:rPr lang="en-US" sz="1100" b="1"/>
                <a:t>Are support services needed?</a:t>
              </a:r>
            </a:p>
          </p:txBody>
        </p:sp>
      </p:grpSp>
      <p:grpSp>
        <p:nvGrpSpPr>
          <p:cNvPr id="21" name="Group 20">
            <a:extLst>
              <a:ext uri="{FF2B5EF4-FFF2-40B4-BE49-F238E27FC236}">
                <a16:creationId xmlns:a16="http://schemas.microsoft.com/office/drawing/2014/main" id="{C8DDED99-1E5E-4C87-10A3-25C229D3B776}"/>
              </a:ext>
            </a:extLst>
          </p:cNvPr>
          <p:cNvGrpSpPr/>
          <p:nvPr/>
        </p:nvGrpSpPr>
        <p:grpSpPr>
          <a:xfrm>
            <a:off x="2661966" y="5499545"/>
            <a:ext cx="5232767" cy="970054"/>
            <a:chOff x="0" y="4588208"/>
            <a:chExt cx="7944768" cy="439188"/>
          </a:xfrm>
        </p:grpSpPr>
        <p:sp>
          <p:nvSpPr>
            <p:cNvPr id="22" name="Rectangle: Rounded Corners 21">
              <a:extLst>
                <a:ext uri="{FF2B5EF4-FFF2-40B4-BE49-F238E27FC236}">
                  <a16:creationId xmlns:a16="http://schemas.microsoft.com/office/drawing/2014/main" id="{F473E09E-D6DC-6F96-6CB2-D15123483E62}"/>
                </a:ext>
              </a:extLst>
            </p:cNvPr>
            <p:cNvSpPr/>
            <p:nvPr/>
          </p:nvSpPr>
          <p:spPr>
            <a:xfrm>
              <a:off x="0" y="4588208"/>
              <a:ext cx="7735330" cy="439188"/>
            </a:xfrm>
            <a:prstGeom prst="roundRect">
              <a:avLst/>
            </a:prstGeom>
          </p:spPr>
          <p:style>
            <a:lnRef idx="0">
              <a:schemeClr val="lt1">
                <a:hueOff val="0"/>
                <a:satOff val="0"/>
                <a:lumOff val="0"/>
                <a:alphaOff val="0"/>
              </a:schemeClr>
            </a:lnRef>
            <a:fillRef idx="3">
              <a:schemeClr val="accent5">
                <a:hueOff val="-12152150"/>
                <a:satOff val="-826"/>
                <a:lumOff val="1961"/>
                <a:alphaOff val="0"/>
              </a:schemeClr>
            </a:fillRef>
            <a:effectRef idx="3">
              <a:schemeClr val="accent5">
                <a:hueOff val="-12152150"/>
                <a:satOff val="-826"/>
                <a:lumOff val="1961"/>
                <a:alphaOff val="0"/>
              </a:schemeClr>
            </a:effectRef>
            <a:fontRef idx="minor">
              <a:schemeClr val="lt1"/>
            </a:fontRef>
          </p:style>
          <p:txBody>
            <a:bodyPr/>
            <a:lstStyle/>
            <a:p>
              <a:endParaRPr lang="en-US"/>
            </a:p>
          </p:txBody>
        </p:sp>
        <p:sp>
          <p:nvSpPr>
            <p:cNvPr id="23" name="Rectangle: Rounded Corners 4">
              <a:extLst>
                <a:ext uri="{FF2B5EF4-FFF2-40B4-BE49-F238E27FC236}">
                  <a16:creationId xmlns:a16="http://schemas.microsoft.com/office/drawing/2014/main" id="{8F28C4DA-655D-06B5-CAB7-72F6D151CDF5}"/>
                </a:ext>
              </a:extLst>
            </p:cNvPr>
            <p:cNvSpPr txBox="1"/>
            <p:nvPr/>
          </p:nvSpPr>
          <p:spPr>
            <a:xfrm>
              <a:off x="252316" y="4620444"/>
              <a:ext cx="7692452" cy="3994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u="sng" kern="1200"/>
                <a:t>Contribution of Rent:</a:t>
              </a:r>
            </a:p>
            <a:p>
              <a:pPr marL="171450" lvl="0" indent="-171450" algn="l" defTabSz="488950">
                <a:lnSpc>
                  <a:spcPct val="90000"/>
                </a:lnSpc>
                <a:spcBef>
                  <a:spcPct val="0"/>
                </a:spcBef>
                <a:spcAft>
                  <a:spcPct val="35000"/>
                </a:spcAft>
                <a:buFont typeface="Arial" panose="020B0604020202020204" pitchFamily="34" charset="0"/>
                <a:buChar char="•"/>
              </a:pPr>
              <a:r>
                <a:rPr lang="en-US" sz="1100"/>
                <a:t>Is household able to pay at least 30% of their income towards rent?</a:t>
              </a:r>
            </a:p>
            <a:p>
              <a:pPr marL="171450" lvl="0" indent="-171450" algn="l" defTabSz="488950">
                <a:lnSpc>
                  <a:spcPct val="90000"/>
                </a:lnSpc>
                <a:spcBef>
                  <a:spcPct val="0"/>
                </a:spcBef>
                <a:spcAft>
                  <a:spcPct val="35000"/>
                </a:spcAft>
                <a:buFont typeface="Arial" panose="020B0604020202020204" pitchFamily="34" charset="0"/>
                <a:buChar char="•"/>
              </a:pPr>
              <a:r>
                <a:rPr lang="en-US" sz="1100" kern="1200"/>
                <a:t>Can household afford more than 30%?</a:t>
              </a:r>
            </a:p>
            <a:p>
              <a:pPr marL="171450" lvl="0" indent="-171450" algn="l" defTabSz="488950">
                <a:lnSpc>
                  <a:spcPct val="90000"/>
                </a:lnSpc>
                <a:spcBef>
                  <a:spcPct val="0"/>
                </a:spcBef>
                <a:spcAft>
                  <a:spcPct val="35000"/>
                </a:spcAft>
                <a:buFont typeface="Arial" panose="020B0604020202020204" pitchFamily="34" charset="0"/>
                <a:buChar char="•"/>
              </a:pPr>
              <a:r>
                <a:rPr lang="en-US" sz="1100"/>
                <a:t>If household is not able to pay 30%, what can they afford to contribute?</a:t>
              </a:r>
              <a:endParaRPr lang="en-US" sz="1100" kern="1200"/>
            </a:p>
          </p:txBody>
        </p:sp>
      </p:grpSp>
    </p:spTree>
    <p:extLst>
      <p:ext uri="{BB962C8B-B14F-4D97-AF65-F5344CB8AC3E}">
        <p14:creationId xmlns:p14="http://schemas.microsoft.com/office/powerpoint/2010/main" val="371401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Rectangle 4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22C53F-EA03-A458-A24F-A8AE0137505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Identifying Barriers to Housing &amp; Overcoming Them</a:t>
            </a:r>
          </a:p>
        </p:txBody>
      </p:sp>
      <p:sp>
        <p:nvSpPr>
          <p:cNvPr id="3" name="Content Placeholder 2">
            <a:extLst>
              <a:ext uri="{FF2B5EF4-FFF2-40B4-BE49-F238E27FC236}">
                <a16:creationId xmlns:a16="http://schemas.microsoft.com/office/drawing/2014/main" id="{E0AD2EAD-25FE-10B6-1AE7-7346A104D36D}"/>
              </a:ext>
            </a:extLst>
          </p:cNvPr>
          <p:cNvSpPr>
            <a:spLocks noGrp="1"/>
          </p:cNvSpPr>
          <p:nvPr>
            <p:ph idx="1"/>
          </p:nvPr>
        </p:nvSpPr>
        <p:spPr>
          <a:xfrm>
            <a:off x="4281048" y="327988"/>
            <a:ext cx="3629904" cy="6202023"/>
          </a:xfrm>
        </p:spPr>
        <p:txBody>
          <a:bodyPr anchor="ctr">
            <a:normAutofit/>
          </a:bodyPr>
          <a:lstStyle/>
          <a:p>
            <a:r>
              <a:rPr lang="en-US" sz="2000"/>
              <a:t>There are many barriers that a household may face in accessing permanent housing. Including, but not limited to:</a:t>
            </a:r>
          </a:p>
          <a:p>
            <a:pPr lvl="1"/>
            <a:r>
              <a:rPr lang="en-US" sz="2000"/>
              <a:t>Credit score</a:t>
            </a:r>
          </a:p>
          <a:p>
            <a:pPr lvl="1"/>
            <a:r>
              <a:rPr lang="en-US" sz="2000"/>
              <a:t>Health problems</a:t>
            </a:r>
          </a:p>
          <a:p>
            <a:pPr lvl="1"/>
            <a:r>
              <a:rPr lang="en-US" sz="2000"/>
              <a:t>Financial challenges</a:t>
            </a:r>
          </a:p>
          <a:p>
            <a:pPr lvl="1"/>
            <a:r>
              <a:rPr lang="en-US" sz="2000"/>
              <a:t>Criminal history</a:t>
            </a:r>
          </a:p>
          <a:p>
            <a:pPr lvl="1"/>
            <a:r>
              <a:rPr lang="en-US" sz="2000"/>
              <a:t>Previous housing history (eviction)</a:t>
            </a:r>
          </a:p>
          <a:p>
            <a:pPr lvl="1"/>
            <a:r>
              <a:rPr lang="en-US" sz="2000"/>
              <a:t>Limited access to transportation</a:t>
            </a:r>
          </a:p>
          <a:p>
            <a:pPr lvl="1"/>
            <a:r>
              <a:rPr lang="en-US" sz="2000"/>
              <a:t>Difficulty budgeting</a:t>
            </a:r>
          </a:p>
        </p:txBody>
      </p:sp>
      <p:pic>
        <p:nvPicPr>
          <p:cNvPr id="20" name="Picture 19" descr="3D rendering of a red roof amidst white houses">
            <a:extLst>
              <a:ext uri="{FF2B5EF4-FFF2-40B4-BE49-F238E27FC236}">
                <a16:creationId xmlns:a16="http://schemas.microsoft.com/office/drawing/2014/main" id="{D963CD24-97DD-A659-495E-663BA5F2561A}"/>
              </a:ext>
            </a:extLst>
          </p:cNvPr>
          <p:cNvPicPr>
            <a:picLocks noChangeAspect="1"/>
          </p:cNvPicPr>
          <p:nvPr/>
        </p:nvPicPr>
        <p:blipFill>
          <a:blip r:embed="rId3"/>
          <a:srcRect l="33342" r="33173"/>
          <a:stretch/>
        </p:blipFill>
        <p:spPr>
          <a:xfrm>
            <a:off x="8109502" y="10"/>
            <a:ext cx="4082498" cy="6857990"/>
          </a:xfrm>
          <a:prstGeom prst="rect">
            <a:avLst/>
          </a:prstGeom>
        </p:spPr>
      </p:pic>
    </p:spTree>
    <p:extLst>
      <p:ext uri="{BB962C8B-B14F-4D97-AF65-F5344CB8AC3E}">
        <p14:creationId xmlns:p14="http://schemas.microsoft.com/office/powerpoint/2010/main" val="4127581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611AD0-D0E6-3DE2-210C-7D47D7BB9822}"/>
              </a:ext>
            </a:extLst>
          </p:cNvPr>
          <p:cNvSpPr>
            <a:spLocks noGrp="1"/>
          </p:cNvSpPr>
          <p:nvPr>
            <p:ph type="title"/>
          </p:nvPr>
        </p:nvSpPr>
        <p:spPr>
          <a:xfrm>
            <a:off x="411280" y="235539"/>
            <a:ext cx="6218120" cy="1479643"/>
          </a:xfrm>
        </p:spPr>
        <p:txBody>
          <a:bodyPr vert="horz" lIns="91440" tIns="45720" rIns="91440" bIns="45720" rtlCol="0" anchor="ctr">
            <a:normAutofit/>
          </a:bodyPr>
          <a:lstStyle/>
          <a:p>
            <a:r>
              <a:rPr lang="en-US" sz="3700" b="1"/>
              <a:t>Developing Individualized Housing/Service Plans</a:t>
            </a:r>
          </a:p>
        </p:txBody>
      </p:sp>
      <p:sp>
        <p:nvSpPr>
          <p:cNvPr id="3" name="TextBox 2">
            <a:extLst>
              <a:ext uri="{FF2B5EF4-FFF2-40B4-BE49-F238E27FC236}">
                <a16:creationId xmlns:a16="http://schemas.microsoft.com/office/drawing/2014/main" id="{BAB0D529-1C4F-8E0B-56BB-EE21C3EECCDF}"/>
              </a:ext>
            </a:extLst>
          </p:cNvPr>
          <p:cNvSpPr txBox="1"/>
          <p:nvPr/>
        </p:nvSpPr>
        <p:spPr>
          <a:xfrm>
            <a:off x="121920" y="1699451"/>
            <a:ext cx="6507480" cy="166755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1"/>
              <a:t>Components of an individualized service plan </a:t>
            </a:r>
          </a:p>
          <a:p>
            <a:pPr marL="342900" indent="-228600">
              <a:lnSpc>
                <a:spcPct val="90000"/>
              </a:lnSpc>
              <a:spcAft>
                <a:spcPts val="600"/>
              </a:spcAft>
              <a:buFont typeface="Arial" panose="020B0604020202020204" pitchFamily="34" charset="0"/>
              <a:buChar char="•"/>
            </a:pPr>
            <a:r>
              <a:rPr lang="en-US"/>
              <a:t>Housing Stability </a:t>
            </a:r>
          </a:p>
          <a:p>
            <a:pPr marL="342900" indent="-228600">
              <a:lnSpc>
                <a:spcPct val="90000"/>
              </a:lnSpc>
              <a:spcAft>
                <a:spcPts val="600"/>
              </a:spcAft>
              <a:buFont typeface="Arial" panose="020B0604020202020204" pitchFamily="34" charset="0"/>
              <a:buChar char="•"/>
            </a:pPr>
            <a:r>
              <a:rPr lang="en-US"/>
              <a:t>Health and Wellness </a:t>
            </a:r>
          </a:p>
          <a:p>
            <a:pPr marL="342900" indent="-228600">
              <a:lnSpc>
                <a:spcPct val="90000"/>
              </a:lnSpc>
              <a:spcAft>
                <a:spcPts val="600"/>
              </a:spcAft>
              <a:buFont typeface="Arial" panose="020B0604020202020204" pitchFamily="34" charset="0"/>
              <a:buChar char="•"/>
            </a:pPr>
            <a:r>
              <a:rPr lang="en-US"/>
              <a:t>Employment and Financial Stability </a:t>
            </a:r>
          </a:p>
          <a:p>
            <a:pPr marL="114300">
              <a:lnSpc>
                <a:spcPct val="90000"/>
              </a:lnSpc>
              <a:spcAft>
                <a:spcPts val="600"/>
              </a:spcAft>
            </a:pPr>
            <a:endParaRPr lang="en-US"/>
          </a:p>
        </p:txBody>
      </p:sp>
      <p:graphicFrame>
        <p:nvGraphicFramePr>
          <p:cNvPr id="9" name="Diagram 8">
            <a:extLst>
              <a:ext uri="{FF2B5EF4-FFF2-40B4-BE49-F238E27FC236}">
                <a16:creationId xmlns:a16="http://schemas.microsoft.com/office/drawing/2014/main" id="{1FD497DE-F97F-51B5-D979-B8576C6A970C}"/>
              </a:ext>
            </a:extLst>
          </p:cNvPr>
          <p:cNvGraphicFramePr/>
          <p:nvPr>
            <p:extLst>
              <p:ext uri="{D42A27DB-BD31-4B8C-83A1-F6EECF244321}">
                <p14:modId xmlns:p14="http://schemas.microsoft.com/office/powerpoint/2010/main" val="3468025069"/>
              </p:ext>
            </p:extLst>
          </p:nvPr>
        </p:nvGraphicFramePr>
        <p:xfrm>
          <a:off x="8316021" y="-10886"/>
          <a:ext cx="3875979" cy="5265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2BA9E727-5C4A-50D6-5260-A1E469D07E1A}"/>
              </a:ext>
            </a:extLst>
          </p:cNvPr>
          <p:cNvSpPr txBox="1"/>
          <p:nvPr/>
        </p:nvSpPr>
        <p:spPr>
          <a:xfrm>
            <a:off x="796803" y="3100391"/>
            <a:ext cx="5447071" cy="646331"/>
          </a:xfrm>
          <a:prstGeom prst="rect">
            <a:avLst/>
          </a:prstGeom>
          <a:noFill/>
        </p:spPr>
        <p:txBody>
          <a:bodyPr wrap="square" rtlCol="0">
            <a:spAutoFit/>
          </a:bodyPr>
          <a:lstStyle/>
          <a:p>
            <a:pPr algn="ctr"/>
            <a:r>
              <a:rPr lang="en-US" b="1"/>
              <a:t>Targeted Goals</a:t>
            </a:r>
          </a:p>
          <a:p>
            <a:endParaRPr lang="en-US"/>
          </a:p>
        </p:txBody>
      </p:sp>
      <p:sp>
        <p:nvSpPr>
          <p:cNvPr id="6" name="TextBox 5">
            <a:extLst>
              <a:ext uri="{FF2B5EF4-FFF2-40B4-BE49-F238E27FC236}">
                <a16:creationId xmlns:a16="http://schemas.microsoft.com/office/drawing/2014/main" id="{EECD9B39-4475-ABCA-0030-12C3E5F82E48}"/>
              </a:ext>
            </a:extLst>
          </p:cNvPr>
          <p:cNvSpPr txBox="1"/>
          <p:nvPr/>
        </p:nvSpPr>
        <p:spPr>
          <a:xfrm>
            <a:off x="-34024" y="3513145"/>
            <a:ext cx="2507226" cy="1200329"/>
          </a:xfrm>
          <a:prstGeom prst="rect">
            <a:avLst/>
          </a:prstGeom>
          <a:noFill/>
        </p:spPr>
        <p:txBody>
          <a:bodyPr wrap="square" rtlCol="0">
            <a:spAutoFit/>
          </a:bodyPr>
          <a:lstStyle/>
          <a:p>
            <a:pPr algn="ctr"/>
            <a:r>
              <a:rPr lang="en-US" u="sng"/>
              <a:t>Housing Stability </a:t>
            </a:r>
          </a:p>
          <a:p>
            <a:pPr marL="285750" indent="-285750">
              <a:buFont typeface="Arial" panose="020B0604020202020204" pitchFamily="34" charset="0"/>
              <a:buChar char="•"/>
            </a:pPr>
            <a:r>
              <a:rPr lang="en-US"/>
              <a:t>Rebuild Housing History </a:t>
            </a:r>
          </a:p>
          <a:p>
            <a:pPr marL="285750" indent="-285750">
              <a:buFont typeface="Arial" panose="020B0604020202020204" pitchFamily="34" charset="0"/>
              <a:buChar char="•"/>
            </a:pPr>
            <a:r>
              <a:rPr lang="en-US"/>
              <a:t>Permanent Housing </a:t>
            </a:r>
          </a:p>
        </p:txBody>
      </p:sp>
      <p:sp>
        <p:nvSpPr>
          <p:cNvPr id="7" name="TextBox 6">
            <a:extLst>
              <a:ext uri="{FF2B5EF4-FFF2-40B4-BE49-F238E27FC236}">
                <a16:creationId xmlns:a16="http://schemas.microsoft.com/office/drawing/2014/main" id="{53B47813-202C-D47E-75E6-34EF44A9EB91}"/>
              </a:ext>
            </a:extLst>
          </p:cNvPr>
          <p:cNvSpPr txBox="1"/>
          <p:nvPr/>
        </p:nvSpPr>
        <p:spPr>
          <a:xfrm>
            <a:off x="4236373" y="3490999"/>
            <a:ext cx="2507226" cy="1200329"/>
          </a:xfrm>
          <a:prstGeom prst="rect">
            <a:avLst/>
          </a:prstGeom>
          <a:noFill/>
        </p:spPr>
        <p:txBody>
          <a:bodyPr wrap="square" rtlCol="0">
            <a:spAutoFit/>
          </a:bodyPr>
          <a:lstStyle/>
          <a:p>
            <a:pPr algn="ctr"/>
            <a:r>
              <a:rPr lang="en-US" u="sng"/>
              <a:t>Health and Wellness</a:t>
            </a:r>
          </a:p>
          <a:p>
            <a:pPr marL="285750" indent="-285750">
              <a:buFont typeface="Arial" panose="020B0604020202020204" pitchFamily="34" charset="0"/>
              <a:buChar char="•"/>
            </a:pPr>
            <a:r>
              <a:rPr lang="en-US"/>
              <a:t>Maintain Sobriety </a:t>
            </a:r>
          </a:p>
          <a:p>
            <a:pPr marL="285750" indent="-285750">
              <a:buFont typeface="Arial" panose="020B0604020202020204" pitchFamily="34" charset="0"/>
              <a:buChar char="•"/>
            </a:pPr>
            <a:r>
              <a:rPr lang="en-US"/>
              <a:t>Mental Health </a:t>
            </a:r>
          </a:p>
          <a:p>
            <a:pPr marL="285750" indent="-285750">
              <a:buFont typeface="Arial" panose="020B0604020202020204" pitchFamily="34" charset="0"/>
              <a:buChar char="•"/>
            </a:pPr>
            <a:r>
              <a:rPr lang="en-US"/>
              <a:t>Family Reunification </a:t>
            </a:r>
            <a:r>
              <a:rPr lang="en-US" u="sng"/>
              <a:t> </a:t>
            </a:r>
          </a:p>
        </p:txBody>
      </p:sp>
      <p:sp>
        <p:nvSpPr>
          <p:cNvPr id="8" name="TextBox 7">
            <a:extLst>
              <a:ext uri="{FF2B5EF4-FFF2-40B4-BE49-F238E27FC236}">
                <a16:creationId xmlns:a16="http://schemas.microsoft.com/office/drawing/2014/main" id="{40CD2B70-C370-FBA2-499E-ECBD0BB2C0C3}"/>
              </a:ext>
            </a:extLst>
          </p:cNvPr>
          <p:cNvSpPr txBox="1"/>
          <p:nvPr/>
        </p:nvSpPr>
        <p:spPr>
          <a:xfrm>
            <a:off x="1686622" y="4837471"/>
            <a:ext cx="3667432" cy="1754326"/>
          </a:xfrm>
          <a:prstGeom prst="rect">
            <a:avLst/>
          </a:prstGeom>
          <a:noFill/>
        </p:spPr>
        <p:txBody>
          <a:bodyPr wrap="square" rtlCol="0">
            <a:spAutoFit/>
          </a:bodyPr>
          <a:lstStyle/>
          <a:p>
            <a:pPr algn="ctr"/>
            <a:r>
              <a:rPr lang="en-US" u="sng"/>
              <a:t>Employment and Financial Stability</a:t>
            </a:r>
          </a:p>
          <a:p>
            <a:pPr marL="285750" indent="-285750">
              <a:buFont typeface="Arial" panose="020B0604020202020204" pitchFamily="34" charset="0"/>
              <a:buChar char="•"/>
            </a:pPr>
            <a:r>
              <a:rPr lang="en-US"/>
              <a:t>Obtain Employment </a:t>
            </a:r>
          </a:p>
          <a:p>
            <a:pPr marL="285750" indent="-285750">
              <a:buFont typeface="Arial" panose="020B0604020202020204" pitchFamily="34" charset="0"/>
              <a:buChar char="•"/>
            </a:pPr>
            <a:r>
              <a:rPr lang="en-US"/>
              <a:t>Maintain Employment for Minimum of 6 Months </a:t>
            </a:r>
          </a:p>
          <a:p>
            <a:pPr marL="285750" indent="-285750">
              <a:buFont typeface="Arial" panose="020B0604020202020204" pitchFamily="34" charset="0"/>
              <a:buChar char="•"/>
            </a:pPr>
            <a:r>
              <a:rPr lang="en-US"/>
              <a:t>Repair Credit History </a:t>
            </a:r>
          </a:p>
          <a:p>
            <a:pPr marL="285750" indent="-285750">
              <a:buFont typeface="Arial" panose="020B0604020202020204" pitchFamily="34" charset="0"/>
              <a:buChar char="•"/>
            </a:pPr>
            <a:r>
              <a:rPr lang="en-US"/>
              <a:t>Financial Stability  </a:t>
            </a:r>
          </a:p>
        </p:txBody>
      </p:sp>
    </p:spTree>
    <p:extLst>
      <p:ext uri="{BB962C8B-B14F-4D97-AF65-F5344CB8AC3E}">
        <p14:creationId xmlns:p14="http://schemas.microsoft.com/office/powerpoint/2010/main" val="3648203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76A724-F8EB-F45C-15B1-4DC185F08754}"/>
              </a:ext>
            </a:extLst>
          </p:cNvPr>
          <p:cNvSpPr>
            <a:spLocks noGrp="1"/>
          </p:cNvSpPr>
          <p:nvPr>
            <p:ph type="title"/>
          </p:nvPr>
        </p:nvSpPr>
        <p:spPr>
          <a:xfrm>
            <a:off x="258812" y="649480"/>
            <a:ext cx="3520191" cy="3387497"/>
          </a:xfrm>
        </p:spPr>
        <p:txBody>
          <a:bodyPr anchor="b">
            <a:normAutofit/>
          </a:bodyPr>
          <a:lstStyle/>
          <a:p>
            <a:pPr algn="r"/>
            <a:r>
              <a:rPr lang="en-US" sz="4000">
                <a:solidFill>
                  <a:srgbClr val="FFFFFF"/>
                </a:solidFill>
              </a:rPr>
              <a:t>Goal Setting &amp; SMART GOALS</a:t>
            </a:r>
          </a:p>
        </p:txBody>
      </p:sp>
      <p:graphicFrame>
        <p:nvGraphicFramePr>
          <p:cNvPr id="4" name="TextBox 14">
            <a:extLst>
              <a:ext uri="{FF2B5EF4-FFF2-40B4-BE49-F238E27FC236}">
                <a16:creationId xmlns:a16="http://schemas.microsoft.com/office/drawing/2014/main" id="{C6C98246-8153-695E-7E05-45D6A0EF9F17}"/>
              </a:ext>
            </a:extLst>
          </p:cNvPr>
          <p:cNvGraphicFramePr/>
          <p:nvPr>
            <p:extLst>
              <p:ext uri="{D42A27DB-BD31-4B8C-83A1-F6EECF244321}">
                <p14:modId xmlns:p14="http://schemas.microsoft.com/office/powerpoint/2010/main" val="1541734901"/>
              </p:ext>
            </p:extLst>
          </p:nvPr>
        </p:nvGraphicFramePr>
        <p:xfrm>
          <a:off x="4553734" y="327546"/>
          <a:ext cx="7379454" cy="6237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0D7412D-246D-512B-1E63-855F26C70521}"/>
              </a:ext>
            </a:extLst>
          </p:cNvPr>
          <p:cNvSpPr txBox="1"/>
          <p:nvPr/>
        </p:nvSpPr>
        <p:spPr>
          <a:xfrm>
            <a:off x="4136571" y="6433732"/>
            <a:ext cx="7663544" cy="369332"/>
          </a:xfrm>
          <a:prstGeom prst="rect">
            <a:avLst/>
          </a:prstGeom>
          <a:noFill/>
        </p:spPr>
        <p:txBody>
          <a:bodyPr wrap="square">
            <a:spAutoFit/>
          </a:bodyPr>
          <a:lstStyle/>
          <a:p>
            <a:pPr>
              <a:spcAft>
                <a:spcPts val="600"/>
              </a:spcAft>
            </a:pPr>
            <a:r>
              <a:rPr lang="en-US" i="1"/>
              <a:t>https://www.samhsa.gov/sites/default/files/nc-smart-goals-fact-sheet.pdf</a:t>
            </a:r>
          </a:p>
        </p:txBody>
      </p:sp>
    </p:spTree>
    <p:extLst>
      <p:ext uri="{BB962C8B-B14F-4D97-AF65-F5344CB8AC3E}">
        <p14:creationId xmlns:p14="http://schemas.microsoft.com/office/powerpoint/2010/main" val="3046130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7FE86D-5F21-ADDA-0E1F-634F14DDA850}"/>
              </a:ext>
            </a:extLst>
          </p:cNvPr>
          <p:cNvSpPr>
            <a:spLocks noGrp="1"/>
          </p:cNvSpPr>
          <p:nvPr>
            <p:ph type="title"/>
          </p:nvPr>
        </p:nvSpPr>
        <p:spPr>
          <a:xfrm>
            <a:off x="5596501" y="489508"/>
            <a:ext cx="5754896" cy="1667569"/>
          </a:xfrm>
        </p:spPr>
        <p:txBody>
          <a:bodyPr anchor="b">
            <a:normAutofit/>
          </a:bodyPr>
          <a:lstStyle/>
          <a:p>
            <a:r>
              <a:rPr lang="en-US" sz="4000" b="1"/>
              <a:t>Question </a:t>
            </a:r>
          </a:p>
        </p:txBody>
      </p:sp>
      <p:pic>
        <p:nvPicPr>
          <p:cNvPr id="29" name="Graphic 28" descr="Blog">
            <a:extLst>
              <a:ext uri="{FF2B5EF4-FFF2-40B4-BE49-F238E27FC236}">
                <a16:creationId xmlns:a16="http://schemas.microsoft.com/office/drawing/2014/main" id="{CCA4CD4C-13A5-C91D-014C-37F4590E84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8130" y="1275070"/>
            <a:ext cx="3876165" cy="3876165"/>
          </a:xfrm>
          <a:prstGeom prst="rect">
            <a:avLst/>
          </a:prstGeom>
        </p:spPr>
      </p:pic>
      <p:sp>
        <p:nvSpPr>
          <p:cNvPr id="3" name="Content Placeholder 2">
            <a:extLst>
              <a:ext uri="{FF2B5EF4-FFF2-40B4-BE49-F238E27FC236}">
                <a16:creationId xmlns:a16="http://schemas.microsoft.com/office/drawing/2014/main" id="{BBBF10F1-0B0D-EA2B-0B9F-805820F9EC97}"/>
              </a:ext>
            </a:extLst>
          </p:cNvPr>
          <p:cNvSpPr>
            <a:spLocks noGrp="1"/>
          </p:cNvSpPr>
          <p:nvPr>
            <p:ph idx="1"/>
          </p:nvPr>
        </p:nvSpPr>
        <p:spPr>
          <a:xfrm>
            <a:off x="5596502" y="2405894"/>
            <a:ext cx="5754896" cy="3197464"/>
          </a:xfrm>
        </p:spPr>
        <p:txBody>
          <a:bodyPr anchor="t">
            <a:normAutofit/>
          </a:bodyPr>
          <a:lstStyle/>
          <a:p>
            <a:r>
              <a:rPr lang="en-US" sz="2000"/>
              <a:t>What is an example of a SMART goal that you have worked on with a client regarding their housing plan. </a:t>
            </a:r>
          </a:p>
        </p:txBody>
      </p:sp>
      <p:sp>
        <p:nvSpPr>
          <p:cNvPr id="36" name="Rectangle 35">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4745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876FF5-303C-D899-A2E7-B1BD1137962F}"/>
            </a:ext>
          </a:extLst>
        </p:cNvPr>
        <p:cNvGrpSpPr/>
        <p:nvPr/>
      </p:nvGrpSpPr>
      <p:grpSpPr>
        <a:xfrm>
          <a:off x="0" y="0"/>
          <a:ext cx="0" cy="0"/>
          <a:chOff x="0" y="0"/>
          <a:chExt cx="0" cy="0"/>
        </a:xfrm>
      </p:grpSpPr>
      <p:pic>
        <p:nvPicPr>
          <p:cNvPr id="15" name="Picture 14" descr="Immigration stamps">
            <a:extLst>
              <a:ext uri="{FF2B5EF4-FFF2-40B4-BE49-F238E27FC236}">
                <a16:creationId xmlns:a16="http://schemas.microsoft.com/office/drawing/2014/main" id="{1D4F94C2-72D8-9B36-6326-F77EA6E675F0}"/>
              </a:ext>
            </a:extLst>
          </p:cNvPr>
          <p:cNvPicPr>
            <a:picLocks noChangeAspect="1"/>
          </p:cNvPicPr>
          <p:nvPr/>
        </p:nvPicPr>
        <p:blipFill>
          <a:blip r:embed="rId3"/>
          <a:srcRect t="15361" b="25359"/>
          <a:stretch/>
        </p:blipFill>
        <p:spPr>
          <a:xfrm>
            <a:off x="0" y="-26632"/>
            <a:ext cx="8355205" cy="6884632"/>
          </a:xfrm>
          <a:prstGeom prst="rect">
            <a:avLst/>
          </a:prstGeom>
        </p:spPr>
      </p:pic>
      <p:sp useBgFill="1">
        <p:nvSpPr>
          <p:cNvPr id="19" name="Rectangle 18">
            <a:extLst>
              <a:ext uri="{FF2B5EF4-FFF2-40B4-BE49-F238E27FC236}">
                <a16:creationId xmlns:a16="http://schemas.microsoft.com/office/drawing/2014/main" id="{8870DEF6-46A2-D4F8-8BE6-91165D93E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5459" y="1861609"/>
            <a:ext cx="4520555" cy="315754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79F103-0D93-7D38-9A1F-5F21172DD596}"/>
              </a:ext>
            </a:extLst>
          </p:cNvPr>
          <p:cNvSpPr>
            <a:spLocks noGrp="1"/>
          </p:cNvSpPr>
          <p:nvPr>
            <p:ph type="title"/>
          </p:nvPr>
        </p:nvSpPr>
        <p:spPr>
          <a:xfrm>
            <a:off x="2349233" y="2596169"/>
            <a:ext cx="4218958" cy="1413730"/>
          </a:xfrm>
        </p:spPr>
        <p:txBody>
          <a:bodyPr vert="horz" lIns="91440" tIns="45720" rIns="91440" bIns="45720" rtlCol="0" anchor="t">
            <a:normAutofit/>
          </a:bodyPr>
          <a:lstStyle/>
          <a:p>
            <a:br>
              <a:rPr lang="en-US" sz="3200" b="1" kern="1200">
                <a:solidFill>
                  <a:schemeClr val="tx1"/>
                </a:solidFill>
                <a:latin typeface="+mj-lt"/>
                <a:ea typeface="+mj-ea"/>
                <a:cs typeface="+mj-cs"/>
              </a:rPr>
            </a:br>
            <a:r>
              <a:rPr lang="en-US" sz="3200" b="1"/>
              <a:t>Important</a:t>
            </a:r>
            <a:r>
              <a:rPr lang="en-US" sz="3200" b="1" kern="1200">
                <a:solidFill>
                  <a:schemeClr val="tx1"/>
                </a:solidFill>
                <a:latin typeface="+mj-lt"/>
                <a:ea typeface="+mj-ea"/>
                <a:cs typeface="+mj-cs"/>
              </a:rPr>
              <a:t> Documents</a:t>
            </a:r>
          </a:p>
        </p:txBody>
      </p:sp>
      <p:sp>
        <p:nvSpPr>
          <p:cNvPr id="7" name="TextBox 6">
            <a:extLst>
              <a:ext uri="{FF2B5EF4-FFF2-40B4-BE49-F238E27FC236}">
                <a16:creationId xmlns:a16="http://schemas.microsoft.com/office/drawing/2014/main" id="{D532AF34-2CD4-EB36-9006-AD61FB4562BB}"/>
              </a:ext>
            </a:extLst>
          </p:cNvPr>
          <p:cNvSpPr txBox="1"/>
          <p:nvPr/>
        </p:nvSpPr>
        <p:spPr>
          <a:xfrm>
            <a:off x="2349232" y="4009905"/>
            <a:ext cx="3719970" cy="808276"/>
          </a:xfrm>
          <a:prstGeom prst="rect">
            <a:avLst/>
          </a:prstGeom>
          <a:scene3d>
            <a:camera prst="orthographicFront">
              <a:rot lat="0" lon="0" rev="0"/>
            </a:camera>
            <a:lightRig rig="contrasting" dir="t">
              <a:rot lat="0" lon="0" rev="1500000"/>
            </a:lightRig>
          </a:scene3d>
        </p:spPr>
        <p:txBody>
          <a:bodyPr vert="horz" lIns="91440" tIns="45720" rIns="91440" bIns="45720" rtlCol="0" anchor="ctr">
            <a:normAutofit fontScale="25000" lnSpcReduction="20000"/>
          </a:bodyPr>
          <a:lstStyle/>
          <a:p>
            <a:pPr>
              <a:lnSpc>
                <a:spcPct val="90000"/>
              </a:lnSpc>
              <a:spcBef>
                <a:spcPts val="1000"/>
              </a:spcBef>
            </a:pPr>
            <a:r>
              <a:rPr lang="en-US" sz="500" b="1" i="1" u="none" strike="noStrike" kern="1200" baseline="0">
                <a:solidFill>
                  <a:schemeClr val="tx1"/>
                </a:solidFill>
                <a:latin typeface="+mn-lt"/>
                <a:ea typeface="+mn-ea"/>
                <a:cs typeface="+mn-cs"/>
              </a:rPr>
              <a:t>(b) Proof of Birth</a:t>
            </a:r>
            <a:r>
              <a:rPr lang="en-US" sz="500" b="0" i="1" u="none" strike="noStrike" kern="1200" baseline="0">
                <a:solidFill>
                  <a:schemeClr val="tx1"/>
                </a:solidFill>
                <a:latin typeface="+mn-lt"/>
                <a:ea typeface="+mn-ea"/>
                <a:cs typeface="+mn-cs"/>
              </a:rPr>
              <a:t>. One of the following proof-of-birth</a:t>
            </a:r>
          </a:p>
          <a:p>
            <a:pPr>
              <a:lnSpc>
                <a:spcPct val="90000"/>
              </a:lnSpc>
              <a:spcBef>
                <a:spcPts val="1000"/>
              </a:spcBef>
            </a:pPr>
            <a:r>
              <a:rPr lang="en-US" sz="500" b="0" i="1" u="none" strike="noStrike" kern="1200" baseline="0">
                <a:solidFill>
                  <a:schemeClr val="tx1"/>
                </a:solidFill>
                <a:latin typeface="+mn-lt"/>
                <a:ea typeface="+mn-ea"/>
                <a:cs typeface="+mn-cs"/>
              </a:rPr>
              <a:t>documents (shown in order of preference) for all</a:t>
            </a:r>
          </a:p>
          <a:p>
            <a:pPr>
              <a:lnSpc>
                <a:spcPct val="90000"/>
              </a:lnSpc>
              <a:spcBef>
                <a:spcPts val="1000"/>
              </a:spcBef>
            </a:pPr>
            <a:r>
              <a:rPr lang="en-US" sz="500" b="0" i="1" u="none" strike="noStrike" kern="1200" baseline="0">
                <a:solidFill>
                  <a:schemeClr val="tx1"/>
                </a:solidFill>
                <a:latin typeface="+mn-lt"/>
                <a:ea typeface="+mn-ea"/>
                <a:cs typeface="+mn-cs"/>
              </a:rPr>
              <a:t>Applicant Family members:</a:t>
            </a:r>
          </a:p>
          <a:p>
            <a:pPr>
              <a:lnSpc>
                <a:spcPct val="90000"/>
              </a:lnSpc>
              <a:spcBef>
                <a:spcPts val="1000"/>
              </a:spcBef>
            </a:pPr>
            <a:r>
              <a:rPr lang="en-US" sz="500" b="0" i="1" u="none" strike="noStrike" kern="1200" baseline="0">
                <a:solidFill>
                  <a:schemeClr val="tx1"/>
                </a:solidFill>
                <a:latin typeface="+mn-lt"/>
                <a:ea typeface="+mn-ea"/>
                <a:cs typeface="+mn-cs"/>
              </a:rPr>
              <a:t>(1) Original and copies of Birth certificates;</a:t>
            </a:r>
          </a:p>
          <a:p>
            <a:pPr>
              <a:lnSpc>
                <a:spcPct val="90000"/>
              </a:lnSpc>
              <a:spcBef>
                <a:spcPts val="1000"/>
              </a:spcBef>
            </a:pPr>
            <a:r>
              <a:rPr lang="en-US" sz="500" b="0" i="1" u="none" strike="noStrike" kern="1200" baseline="0">
                <a:solidFill>
                  <a:schemeClr val="tx1"/>
                </a:solidFill>
                <a:latin typeface="+mn-lt"/>
                <a:ea typeface="+mn-ea"/>
                <a:cs typeface="+mn-cs"/>
              </a:rPr>
              <a:t>(2) Passports;</a:t>
            </a:r>
          </a:p>
          <a:p>
            <a:pPr>
              <a:lnSpc>
                <a:spcPct val="90000"/>
              </a:lnSpc>
              <a:spcBef>
                <a:spcPts val="1000"/>
              </a:spcBef>
            </a:pPr>
            <a:r>
              <a:rPr lang="en-US" sz="500" b="0" i="1" u="none" strike="noStrike" kern="1200" baseline="0">
                <a:solidFill>
                  <a:schemeClr val="tx1"/>
                </a:solidFill>
                <a:latin typeface="+mn-lt"/>
                <a:ea typeface="+mn-ea"/>
                <a:cs typeface="+mn-cs"/>
              </a:rPr>
              <a:t>(3) Original INS documents for eligible Non-Citizens;</a:t>
            </a:r>
          </a:p>
          <a:p>
            <a:pPr>
              <a:lnSpc>
                <a:spcPct val="90000"/>
              </a:lnSpc>
              <a:spcBef>
                <a:spcPts val="1000"/>
              </a:spcBef>
            </a:pPr>
            <a:r>
              <a:rPr lang="en-US" sz="500" b="0" i="1" u="none" strike="noStrike" kern="1200" baseline="0">
                <a:solidFill>
                  <a:schemeClr val="tx1"/>
                </a:solidFill>
                <a:latin typeface="+mn-lt"/>
                <a:ea typeface="+mn-ea"/>
                <a:cs typeface="+mn-cs"/>
              </a:rPr>
              <a:t>(4) Other records deemed appropriate by PHA (DDG214, </a:t>
            </a:r>
            <a:r>
              <a:rPr lang="en-US" sz="500" b="1" i="1" u="none" strike="noStrike" kern="1200" baseline="0">
                <a:solidFill>
                  <a:schemeClr val="tx1"/>
                </a:solidFill>
                <a:latin typeface="+mn-lt"/>
                <a:ea typeface="+mn-ea"/>
                <a:cs typeface="+mn-cs"/>
              </a:rPr>
              <a:t>Statement from Social Security Administration</a:t>
            </a:r>
            <a:r>
              <a:rPr lang="en-US" sz="500" b="0" i="1" u="none" strike="noStrike" kern="1200" baseline="0">
                <a:solidFill>
                  <a:schemeClr val="tx1"/>
                </a:solidFill>
                <a:latin typeface="+mn-lt"/>
                <a:ea typeface="+mn-ea"/>
                <a:cs typeface="+mn-cs"/>
              </a:rPr>
              <a:t>, Original Baptismal Records); or</a:t>
            </a:r>
          </a:p>
          <a:p>
            <a:pPr>
              <a:lnSpc>
                <a:spcPct val="90000"/>
              </a:lnSpc>
              <a:spcBef>
                <a:spcPts val="1000"/>
              </a:spcBef>
            </a:pPr>
            <a:r>
              <a:rPr lang="en-US" sz="500" b="0" i="1" u="none" strike="noStrike" kern="1200" baseline="0">
                <a:solidFill>
                  <a:schemeClr val="tx1"/>
                </a:solidFill>
                <a:latin typeface="+mn-lt"/>
                <a:ea typeface="+mn-ea"/>
                <a:cs typeface="+mn-cs"/>
              </a:rPr>
              <a:t>(5) A medical letter documenting pregnancy as well as anticipated date of birth will be required for all unborn children listed on the application.</a:t>
            </a:r>
            <a:endParaRPr lang="en-US" sz="500" kern="1200">
              <a:solidFill>
                <a:schemeClr val="tx1"/>
              </a:solidFill>
              <a:latin typeface="+mn-lt"/>
              <a:ea typeface="+mn-ea"/>
              <a:cs typeface="+mn-cs"/>
            </a:endParaRPr>
          </a:p>
        </p:txBody>
      </p:sp>
      <p:cxnSp>
        <p:nvCxnSpPr>
          <p:cNvPr id="21" name="Straight Connector 20">
            <a:extLst>
              <a:ext uri="{FF2B5EF4-FFF2-40B4-BE49-F238E27FC236}">
                <a16:creationId xmlns:a16="http://schemas.microsoft.com/office/drawing/2014/main" id="{8748256A-88AC-4254-406B-0E8EE2CC2B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6711" y="2327785"/>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E7F5888-7231-D13F-4F03-0744357F0D42}"/>
              </a:ext>
            </a:extLst>
          </p:cNvPr>
          <p:cNvSpPr txBox="1"/>
          <p:nvPr/>
        </p:nvSpPr>
        <p:spPr>
          <a:xfrm>
            <a:off x="268629" y="465308"/>
            <a:ext cx="4369109" cy="2062103"/>
          </a:xfrm>
          <a:prstGeom prst="rect">
            <a:avLst/>
          </a:prstGeom>
          <a:solidFill>
            <a:schemeClr val="tx2">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spcAft>
                <a:spcPts val="600"/>
              </a:spcAft>
            </a:pPr>
            <a:r>
              <a:rPr lang="en-US" b="1" i="1" u="none" strike="noStrike" baseline="0">
                <a:solidFill>
                  <a:srgbClr val="000000"/>
                </a:solidFill>
                <a:latin typeface="Calibri-BoldItalic"/>
              </a:rPr>
              <a:t>(a) Photo Identification for the Head of Household</a:t>
            </a:r>
          </a:p>
          <a:p>
            <a:pPr algn="l">
              <a:spcAft>
                <a:spcPts val="600"/>
              </a:spcAft>
            </a:pPr>
            <a:r>
              <a:rPr lang="en-US" b="1" i="1" u="none" strike="noStrike" baseline="0">
                <a:solidFill>
                  <a:srgbClr val="000000"/>
                </a:solidFill>
                <a:latin typeface="Calibri-BoldItalic"/>
              </a:rPr>
              <a:t>and the Co-Head of Household.</a:t>
            </a:r>
          </a:p>
          <a:p>
            <a:pPr algn="l">
              <a:spcAft>
                <a:spcPts val="600"/>
              </a:spcAft>
            </a:pPr>
            <a:r>
              <a:rPr lang="en-US" b="0" i="1" u="none" strike="noStrike" baseline="0">
                <a:solidFill>
                  <a:srgbClr val="000000"/>
                </a:solidFill>
                <a:latin typeface="Calibri-Italic"/>
              </a:rPr>
              <a:t>(1) Driver’s License;</a:t>
            </a:r>
          </a:p>
          <a:p>
            <a:pPr algn="l">
              <a:spcAft>
                <a:spcPts val="600"/>
              </a:spcAft>
            </a:pPr>
            <a:r>
              <a:rPr lang="en-US" b="0" i="1" u="none" strike="noStrike" baseline="0">
                <a:solidFill>
                  <a:srgbClr val="000000"/>
                </a:solidFill>
                <a:latin typeface="Calibri-Italic"/>
              </a:rPr>
              <a:t>(2) Registry of Motor Vehicles picture ID;</a:t>
            </a:r>
          </a:p>
          <a:p>
            <a:pPr algn="l">
              <a:spcAft>
                <a:spcPts val="600"/>
              </a:spcAft>
            </a:pPr>
            <a:r>
              <a:rPr lang="en-US" b="0" i="1" u="none" strike="noStrike" baseline="0">
                <a:solidFill>
                  <a:srgbClr val="000000"/>
                </a:solidFill>
                <a:latin typeface="Calibri-Italic"/>
              </a:rPr>
              <a:t>(3) Passport;</a:t>
            </a:r>
          </a:p>
        </p:txBody>
      </p:sp>
      <p:sp>
        <p:nvSpPr>
          <p:cNvPr id="9" name="TextBox 8">
            <a:extLst>
              <a:ext uri="{FF2B5EF4-FFF2-40B4-BE49-F238E27FC236}">
                <a16:creationId xmlns:a16="http://schemas.microsoft.com/office/drawing/2014/main" id="{E3B85751-D444-EDBC-37C7-AABEBF41459C}"/>
              </a:ext>
            </a:extLst>
          </p:cNvPr>
          <p:cNvSpPr txBox="1"/>
          <p:nvPr/>
        </p:nvSpPr>
        <p:spPr>
          <a:xfrm>
            <a:off x="268629" y="3872390"/>
            <a:ext cx="6003471" cy="2739211"/>
          </a:xfrm>
          <a:prstGeom prst="rect">
            <a:avLst/>
          </a:prstGeom>
          <a:solidFill>
            <a:schemeClr val="tx2">
              <a:lumMod val="25000"/>
              <a:lumOff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spcAft>
                <a:spcPts val="600"/>
              </a:spcAft>
            </a:pPr>
            <a:r>
              <a:rPr lang="en-US" sz="1800" b="1" i="1" u="none" strike="noStrike" baseline="0">
                <a:solidFill>
                  <a:srgbClr val="000000"/>
                </a:solidFill>
                <a:latin typeface="Calibri-BoldItalic"/>
              </a:rPr>
              <a:t>(c) Proof of Relationships. </a:t>
            </a:r>
            <a:r>
              <a:rPr lang="en-US" sz="1800" b="0" i="1" u="none" strike="noStrike" baseline="0">
                <a:solidFill>
                  <a:srgbClr val="000000"/>
                </a:solidFill>
                <a:latin typeface="Calibri-Italic"/>
              </a:rPr>
              <a:t>One of the following proof-of-relationship documents for all Minor children or situations involving the care of adults under guardianship:</a:t>
            </a:r>
          </a:p>
          <a:p>
            <a:pPr algn="l">
              <a:spcAft>
                <a:spcPts val="600"/>
              </a:spcAft>
            </a:pPr>
            <a:r>
              <a:rPr lang="en-US" sz="2000" b="0" i="0" u="none" strike="noStrike" baseline="0">
                <a:solidFill>
                  <a:srgbClr val="007FAA"/>
                </a:solidFill>
                <a:latin typeface="NotoSansSymbols"/>
              </a:rPr>
              <a:t>▪ </a:t>
            </a:r>
            <a:r>
              <a:rPr lang="en-US" sz="1800" b="0" i="1" u="none" strike="noStrike" baseline="0">
                <a:solidFill>
                  <a:srgbClr val="000000"/>
                </a:solidFill>
                <a:latin typeface="Calibri-Italic"/>
              </a:rPr>
              <a:t>(1) Birth certificates;</a:t>
            </a:r>
          </a:p>
          <a:p>
            <a:pPr algn="l">
              <a:spcAft>
                <a:spcPts val="600"/>
              </a:spcAft>
            </a:pPr>
            <a:r>
              <a:rPr lang="en-US" sz="2000" b="0" i="0" u="none" strike="noStrike" baseline="0">
                <a:solidFill>
                  <a:srgbClr val="007FAA"/>
                </a:solidFill>
                <a:latin typeface="NotoSansSymbols"/>
              </a:rPr>
              <a:t>▪ </a:t>
            </a:r>
            <a:r>
              <a:rPr lang="en-US" sz="1800" b="0" i="1" u="none" strike="noStrike" baseline="0">
                <a:solidFill>
                  <a:srgbClr val="000000"/>
                </a:solidFill>
                <a:latin typeface="Calibri-Italic"/>
              </a:rPr>
              <a:t>(2) Court records of adoption;</a:t>
            </a:r>
          </a:p>
          <a:p>
            <a:pPr algn="l">
              <a:spcAft>
                <a:spcPts val="600"/>
              </a:spcAft>
            </a:pPr>
            <a:r>
              <a:rPr lang="en-US" sz="2000" b="0" i="0" u="none" strike="noStrike" baseline="0">
                <a:solidFill>
                  <a:srgbClr val="007FAA"/>
                </a:solidFill>
                <a:latin typeface="NotoSansSymbols"/>
              </a:rPr>
              <a:t>▪ </a:t>
            </a:r>
            <a:r>
              <a:rPr lang="en-US" sz="1800" b="0" i="1" u="none" strike="noStrike" baseline="0">
                <a:solidFill>
                  <a:srgbClr val="000000"/>
                </a:solidFill>
                <a:latin typeface="Calibri-Italic"/>
              </a:rPr>
              <a:t>(3) Court records of guardianship; or</a:t>
            </a:r>
          </a:p>
          <a:p>
            <a:pPr algn="l">
              <a:spcAft>
                <a:spcPts val="600"/>
              </a:spcAft>
            </a:pPr>
            <a:r>
              <a:rPr lang="en-US" sz="2000" b="0" i="0" u="none" strike="noStrike" baseline="0">
                <a:solidFill>
                  <a:srgbClr val="007FAA"/>
                </a:solidFill>
                <a:latin typeface="NotoSansSymbols"/>
              </a:rPr>
              <a:t>▪ </a:t>
            </a:r>
            <a:r>
              <a:rPr lang="en-US" sz="1800" b="0" i="1" u="none" strike="noStrike" baseline="0">
                <a:solidFill>
                  <a:srgbClr val="000000"/>
                </a:solidFill>
                <a:latin typeface="Calibri-Italic"/>
              </a:rPr>
              <a:t>(4) Other written documentation such as written designation from the Minor Child’s parent.</a:t>
            </a:r>
            <a:endParaRPr lang="en-US"/>
          </a:p>
        </p:txBody>
      </p:sp>
      <p:sp>
        <p:nvSpPr>
          <p:cNvPr id="13" name="TextBox 12">
            <a:extLst>
              <a:ext uri="{FF2B5EF4-FFF2-40B4-BE49-F238E27FC236}">
                <a16:creationId xmlns:a16="http://schemas.microsoft.com/office/drawing/2014/main" id="{514CF0BF-B52D-7C19-C9D3-FF4AD701FFB5}"/>
              </a:ext>
            </a:extLst>
          </p:cNvPr>
          <p:cNvSpPr txBox="1"/>
          <p:nvPr/>
        </p:nvSpPr>
        <p:spPr>
          <a:xfrm>
            <a:off x="6742105" y="3056151"/>
            <a:ext cx="5319266" cy="3600986"/>
          </a:xfrm>
          <a:prstGeom prst="rect">
            <a:avLst/>
          </a:prstGeom>
          <a:solidFill>
            <a:schemeClr val="tx2">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spcAft>
                <a:spcPts val="600"/>
              </a:spcAft>
            </a:pPr>
            <a:r>
              <a:rPr lang="en-US" sz="1600" b="1" i="1" u="none" strike="noStrike" baseline="0">
                <a:solidFill>
                  <a:srgbClr val="000000"/>
                </a:solidFill>
                <a:latin typeface="Calibri-BoldItalic"/>
              </a:rPr>
              <a:t>d) Social Security Numbers</a:t>
            </a:r>
            <a:r>
              <a:rPr lang="en-US" sz="1600" b="0" i="1" u="none" strike="noStrike" baseline="0">
                <a:solidFill>
                  <a:srgbClr val="000000"/>
                </a:solidFill>
                <a:latin typeface="Calibri-Italic"/>
              </a:rPr>
              <a:t>. One of the following</a:t>
            </a:r>
          </a:p>
          <a:p>
            <a:pPr algn="l">
              <a:spcAft>
                <a:spcPts val="600"/>
              </a:spcAft>
            </a:pPr>
            <a:r>
              <a:rPr lang="en-US" sz="1600" b="0" i="1" u="none" strike="noStrike" baseline="0">
                <a:solidFill>
                  <a:srgbClr val="000000"/>
                </a:solidFill>
                <a:latin typeface="Calibri-Italic"/>
              </a:rPr>
              <a:t>documents may be accepted to verify Social Security</a:t>
            </a:r>
          </a:p>
          <a:p>
            <a:pPr algn="l">
              <a:spcAft>
                <a:spcPts val="600"/>
              </a:spcAft>
            </a:pPr>
            <a:r>
              <a:rPr lang="en-US" sz="1600" b="0" i="1" u="none" strike="noStrike" baseline="0">
                <a:solidFill>
                  <a:srgbClr val="000000"/>
                </a:solidFill>
                <a:latin typeface="Calibri-Italic"/>
              </a:rPr>
              <a:t>Numbers (SSN):</a:t>
            </a:r>
          </a:p>
          <a:p>
            <a:pPr algn="l">
              <a:spcAft>
                <a:spcPts val="600"/>
              </a:spcAft>
            </a:pPr>
            <a:r>
              <a:rPr lang="en-US" sz="1600" b="0" i="1" u="none" strike="noStrike" baseline="0">
                <a:solidFill>
                  <a:srgbClr val="000000"/>
                </a:solidFill>
                <a:latin typeface="Calibri-Italic"/>
              </a:rPr>
              <a:t>(1) Original Social Security Card;</a:t>
            </a:r>
          </a:p>
          <a:p>
            <a:pPr algn="l">
              <a:spcAft>
                <a:spcPts val="600"/>
              </a:spcAft>
            </a:pPr>
            <a:r>
              <a:rPr lang="en-US" sz="1600" b="0" i="1" u="none" strike="noStrike" baseline="0">
                <a:solidFill>
                  <a:srgbClr val="000000"/>
                </a:solidFill>
                <a:latin typeface="Calibri-Italic"/>
              </a:rPr>
              <a:t>(2) Original Report from the Social Security</a:t>
            </a:r>
          </a:p>
          <a:p>
            <a:pPr algn="l">
              <a:spcAft>
                <a:spcPts val="600"/>
              </a:spcAft>
            </a:pPr>
            <a:r>
              <a:rPr lang="en-US" sz="1600" b="0" i="1" u="none" strike="noStrike" baseline="0">
                <a:solidFill>
                  <a:srgbClr val="000000"/>
                </a:solidFill>
                <a:latin typeface="Calibri-Italic"/>
              </a:rPr>
              <a:t>Administration documenting the</a:t>
            </a:r>
          </a:p>
          <a:p>
            <a:pPr algn="l">
              <a:spcAft>
                <a:spcPts val="600"/>
              </a:spcAft>
            </a:pPr>
            <a:r>
              <a:rPr lang="en-US" sz="1600" b="0" i="1" u="none" strike="noStrike" baseline="0">
                <a:solidFill>
                  <a:srgbClr val="000000"/>
                </a:solidFill>
                <a:latin typeface="Calibri-Italic"/>
              </a:rPr>
              <a:t>availability/non-assignment of a SSN ; or</a:t>
            </a:r>
          </a:p>
          <a:p>
            <a:pPr algn="l">
              <a:spcAft>
                <a:spcPts val="600"/>
              </a:spcAft>
            </a:pPr>
            <a:r>
              <a:rPr lang="en-US" sz="1600" b="0" i="1" u="none" strike="noStrike" baseline="0">
                <a:solidFill>
                  <a:srgbClr val="000000"/>
                </a:solidFill>
                <a:latin typeface="Calibri-Italic"/>
              </a:rPr>
              <a:t>(3) </a:t>
            </a:r>
            <a:r>
              <a:rPr lang="en-US" sz="1600" b="1" i="1" u="none" strike="noStrike" baseline="0">
                <a:solidFill>
                  <a:srgbClr val="C10000"/>
                </a:solidFill>
                <a:latin typeface="Calibri-BoldItalic"/>
              </a:rPr>
              <a:t>A written statement from the Social Security</a:t>
            </a:r>
          </a:p>
          <a:p>
            <a:pPr algn="l">
              <a:spcAft>
                <a:spcPts val="600"/>
              </a:spcAft>
            </a:pPr>
            <a:r>
              <a:rPr lang="en-US" sz="1600" b="1" i="1" u="none" strike="noStrike" baseline="0">
                <a:solidFill>
                  <a:srgbClr val="C10000"/>
                </a:solidFill>
                <a:latin typeface="Calibri-BoldItalic"/>
              </a:rPr>
              <a:t>Administration documenting the assigned SSN.</a:t>
            </a:r>
          </a:p>
          <a:p>
            <a:pPr algn="l">
              <a:spcAft>
                <a:spcPts val="600"/>
              </a:spcAft>
            </a:pPr>
            <a:r>
              <a:rPr lang="en-US" sz="1600" b="0" i="1" u="none" strike="noStrike" baseline="0">
                <a:solidFill>
                  <a:srgbClr val="000000"/>
                </a:solidFill>
                <a:latin typeface="Calibri-Italic"/>
              </a:rPr>
              <a:t>Family members under the age of six (6) years old do</a:t>
            </a:r>
          </a:p>
          <a:p>
            <a:pPr algn="l">
              <a:spcAft>
                <a:spcPts val="600"/>
              </a:spcAft>
            </a:pPr>
            <a:r>
              <a:rPr lang="en-US" sz="1600" b="0" i="1" u="none" strike="noStrike" baseline="0">
                <a:solidFill>
                  <a:srgbClr val="000000"/>
                </a:solidFill>
                <a:latin typeface="Calibri-Italic"/>
              </a:rPr>
              <a:t>not need to provide a SSN</a:t>
            </a:r>
            <a:r>
              <a:rPr lang="en-US" b="0" i="1" u="none" strike="noStrike" baseline="0">
                <a:solidFill>
                  <a:srgbClr val="000000"/>
                </a:solidFill>
                <a:latin typeface="Calibri-Italic"/>
              </a:rPr>
              <a:t>.</a:t>
            </a:r>
            <a:endParaRPr lang="en-US"/>
          </a:p>
        </p:txBody>
      </p:sp>
      <p:sp>
        <p:nvSpPr>
          <p:cNvPr id="3" name="TextBox 2">
            <a:extLst>
              <a:ext uri="{FF2B5EF4-FFF2-40B4-BE49-F238E27FC236}">
                <a16:creationId xmlns:a16="http://schemas.microsoft.com/office/drawing/2014/main" id="{6C971492-936E-D715-12E9-6CEC9509325F}"/>
              </a:ext>
            </a:extLst>
          </p:cNvPr>
          <p:cNvSpPr txBox="1"/>
          <p:nvPr/>
        </p:nvSpPr>
        <p:spPr>
          <a:xfrm>
            <a:off x="5519057" y="103854"/>
            <a:ext cx="6542314" cy="2554545"/>
          </a:xfrm>
          <a:prstGeom prst="rect">
            <a:avLst/>
          </a:prstGeom>
          <a:solidFill>
            <a:schemeClr val="tx2">
              <a:lumMod val="25000"/>
              <a:lumOff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1600" b="1" i="1" u="none" strike="noStrike" baseline="0">
                <a:solidFill>
                  <a:srgbClr val="000000"/>
                </a:solidFill>
                <a:latin typeface="Calibri-BoldItalic"/>
              </a:rPr>
              <a:t>(b) Proof of Birth</a:t>
            </a:r>
            <a:r>
              <a:rPr lang="en-US" sz="1600" b="0" i="1" u="none" strike="noStrike" baseline="0">
                <a:solidFill>
                  <a:srgbClr val="000000"/>
                </a:solidFill>
                <a:latin typeface="Calibri-Italic"/>
              </a:rPr>
              <a:t>. One of the following proof-of-birth</a:t>
            </a:r>
          </a:p>
          <a:p>
            <a:pPr algn="l"/>
            <a:r>
              <a:rPr lang="en-US" sz="1600" b="0" i="1" u="none" strike="noStrike" baseline="0">
                <a:solidFill>
                  <a:srgbClr val="000000"/>
                </a:solidFill>
                <a:latin typeface="Calibri-Italic"/>
              </a:rPr>
              <a:t>documents (shown in order of preference) for all</a:t>
            </a:r>
          </a:p>
          <a:p>
            <a:pPr algn="l"/>
            <a:r>
              <a:rPr lang="en-US" sz="1600" b="0" i="1" u="none" strike="noStrike" baseline="0">
                <a:solidFill>
                  <a:srgbClr val="000000"/>
                </a:solidFill>
                <a:latin typeface="Calibri-Italic"/>
              </a:rPr>
              <a:t>Applicant Family members:</a:t>
            </a:r>
          </a:p>
          <a:p>
            <a:pPr algn="l"/>
            <a:r>
              <a:rPr lang="en-US" sz="1600" b="0" i="1" u="none" strike="noStrike" baseline="0">
                <a:solidFill>
                  <a:srgbClr val="000000"/>
                </a:solidFill>
                <a:latin typeface="Calibri-Italic"/>
              </a:rPr>
              <a:t>(1) Original and copies of Birth certificates;</a:t>
            </a:r>
          </a:p>
          <a:p>
            <a:pPr algn="l"/>
            <a:r>
              <a:rPr lang="en-US" sz="1600" b="0" i="1" u="none" strike="noStrike" baseline="0">
                <a:solidFill>
                  <a:srgbClr val="000000"/>
                </a:solidFill>
                <a:latin typeface="Calibri-Italic"/>
              </a:rPr>
              <a:t>(2) Passports;</a:t>
            </a:r>
          </a:p>
          <a:p>
            <a:pPr algn="l"/>
            <a:r>
              <a:rPr lang="en-US" sz="1600" b="0" i="1" u="none" strike="noStrike" baseline="0">
                <a:solidFill>
                  <a:srgbClr val="000000"/>
                </a:solidFill>
                <a:latin typeface="Calibri-Italic"/>
              </a:rPr>
              <a:t>(3) Original INS documents for eligible Non-Citizens;</a:t>
            </a:r>
          </a:p>
          <a:p>
            <a:pPr algn="l"/>
            <a:r>
              <a:rPr lang="en-US" sz="1600" b="0" i="1" u="none" strike="noStrike" baseline="0">
                <a:solidFill>
                  <a:srgbClr val="000000"/>
                </a:solidFill>
                <a:latin typeface="Calibri-Italic"/>
              </a:rPr>
              <a:t>(4) Other records deemed appropriate by PHA (DDG214, </a:t>
            </a:r>
            <a:r>
              <a:rPr lang="en-US" sz="1600" b="1" i="1" u="none" strike="noStrike" baseline="0">
                <a:solidFill>
                  <a:srgbClr val="C10000"/>
                </a:solidFill>
                <a:latin typeface="Calibri-BoldItalic"/>
              </a:rPr>
              <a:t>Statement from Social Security Administration</a:t>
            </a:r>
            <a:r>
              <a:rPr lang="en-US" sz="1600" b="0" i="1" u="none" strike="noStrike" baseline="0">
                <a:solidFill>
                  <a:srgbClr val="000000"/>
                </a:solidFill>
                <a:latin typeface="Calibri-Italic"/>
              </a:rPr>
              <a:t>, Original Baptismal Records); or</a:t>
            </a:r>
          </a:p>
          <a:p>
            <a:pPr algn="l"/>
            <a:r>
              <a:rPr lang="en-US" sz="1600" b="0" i="1" u="none" strike="noStrike" baseline="0">
                <a:solidFill>
                  <a:srgbClr val="000000"/>
                </a:solidFill>
                <a:latin typeface="Calibri-Italic"/>
              </a:rPr>
              <a:t>(5) A medical letter documenting pregnancy as well as anticipated date of birth will be required for all unborn children listed on the application.</a:t>
            </a:r>
            <a:endParaRPr lang="en-US" sz="1600"/>
          </a:p>
        </p:txBody>
      </p:sp>
    </p:spTree>
    <p:extLst>
      <p:ext uri="{BB962C8B-B14F-4D97-AF65-F5344CB8AC3E}">
        <p14:creationId xmlns:p14="http://schemas.microsoft.com/office/powerpoint/2010/main" val="506303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25DEF1-9FE3-697F-4D7B-88F83EDCA79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191274-A4AA-8FEE-941D-FE1F141E8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640E8E2-C58E-FC56-AF3C-53874CC9C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0C1E50-8C4E-6F44-6155-5F13EB648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37DED41-6D39-6E11-4095-39619F8ECC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223B1-D2B3-30AC-BB04-60F37FA9E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eal on beach">
            <a:extLst>
              <a:ext uri="{FF2B5EF4-FFF2-40B4-BE49-F238E27FC236}">
                <a16:creationId xmlns:a16="http://schemas.microsoft.com/office/drawing/2014/main" id="{FA214697-022E-4342-B5A5-CA926986E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75967" y="2053032"/>
            <a:ext cx="4170530" cy="2783828"/>
          </a:xfrm>
          <a:prstGeom prst="rect">
            <a:avLst/>
          </a:prstGeom>
        </p:spPr>
      </p:pic>
      <p:sp>
        <p:nvSpPr>
          <p:cNvPr id="2" name="Title 1">
            <a:extLst>
              <a:ext uri="{FF2B5EF4-FFF2-40B4-BE49-F238E27FC236}">
                <a16:creationId xmlns:a16="http://schemas.microsoft.com/office/drawing/2014/main" id="{F70CBF9F-9F3F-A77C-5E18-69A984893458}"/>
              </a:ext>
            </a:extLst>
          </p:cNvPr>
          <p:cNvSpPr>
            <a:spLocks noGrp="1"/>
          </p:cNvSpPr>
          <p:nvPr>
            <p:ph type="title"/>
          </p:nvPr>
        </p:nvSpPr>
        <p:spPr>
          <a:xfrm>
            <a:off x="8328079" y="778636"/>
            <a:ext cx="3611467" cy="849590"/>
          </a:xfrm>
        </p:spPr>
        <p:txBody>
          <a:bodyPr anchor="b">
            <a:normAutofit fontScale="90000"/>
          </a:bodyPr>
          <a:lstStyle/>
          <a:p>
            <a:r>
              <a:rPr lang="en-US" sz="4000" b="1">
                <a:solidFill>
                  <a:schemeClr val="bg1"/>
                </a:solidFill>
              </a:rPr>
              <a:t>Sealing Criminal Records</a:t>
            </a:r>
          </a:p>
        </p:txBody>
      </p:sp>
      <p:sp>
        <p:nvSpPr>
          <p:cNvPr id="3" name="Rectangle 2">
            <a:extLst>
              <a:ext uri="{FF2B5EF4-FFF2-40B4-BE49-F238E27FC236}">
                <a16:creationId xmlns:a16="http://schemas.microsoft.com/office/drawing/2014/main" id="{3E79BAE3-3DF3-2030-00B5-398EEC6943F2}"/>
              </a:ext>
            </a:extLst>
          </p:cNvPr>
          <p:cNvSpPr/>
          <p:nvPr/>
        </p:nvSpPr>
        <p:spPr>
          <a:xfrm>
            <a:off x="339823" y="276295"/>
            <a:ext cx="4267591" cy="292387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F71273-19E4-8996-D5FB-9052415286D5}"/>
              </a:ext>
            </a:extLst>
          </p:cNvPr>
          <p:cNvSpPr txBox="1"/>
          <p:nvPr/>
        </p:nvSpPr>
        <p:spPr>
          <a:xfrm>
            <a:off x="329432" y="302044"/>
            <a:ext cx="4277982" cy="2923877"/>
          </a:xfrm>
          <a:prstGeom prst="rect">
            <a:avLst/>
          </a:prstGeom>
          <a:noFill/>
        </p:spPr>
        <p:txBody>
          <a:bodyPr wrap="square">
            <a:spAutoFit/>
          </a:bodyPr>
          <a:lstStyle/>
          <a:p>
            <a:pPr algn="l"/>
            <a:r>
              <a:rPr lang="en-US" sz="1600" b="1" i="0" u="none" strike="noStrike" baseline="0">
                <a:solidFill>
                  <a:schemeClr val="bg1"/>
                </a:solidFill>
                <a:latin typeface="Calibri-Bold"/>
              </a:rPr>
              <a:t>What Does Sealing A Conviction Do?</a:t>
            </a:r>
          </a:p>
          <a:p>
            <a:pPr algn="l"/>
            <a:r>
              <a:rPr lang="en-US" sz="1400" b="0" i="0" u="none" strike="noStrike" baseline="0">
                <a:solidFill>
                  <a:schemeClr val="bg1"/>
                </a:solidFill>
                <a:latin typeface="Roboto-Regular"/>
              </a:rPr>
              <a:t>The record of a criminal conviction will still exist but will be hidden from the public. The only people who can see a sealed conviction are:</a:t>
            </a:r>
          </a:p>
          <a:p>
            <a:pPr algn="l"/>
            <a:r>
              <a:rPr lang="en-US" sz="1400" b="0" i="0" u="none" strike="noStrike" baseline="0">
                <a:solidFill>
                  <a:schemeClr val="bg1"/>
                </a:solidFill>
                <a:latin typeface="ArialMT"/>
              </a:rPr>
              <a:t>● </a:t>
            </a:r>
            <a:r>
              <a:rPr lang="en-US" sz="1400" b="0" i="0" u="none" strike="noStrike" baseline="0">
                <a:solidFill>
                  <a:schemeClr val="bg1"/>
                </a:solidFill>
                <a:latin typeface="Roboto-Regular"/>
              </a:rPr>
              <a:t>you or someone you give permission to</a:t>
            </a:r>
          </a:p>
          <a:p>
            <a:pPr algn="l"/>
            <a:r>
              <a:rPr lang="en-US" sz="1400" b="0" i="0" u="none" strike="noStrike" baseline="0">
                <a:solidFill>
                  <a:schemeClr val="bg1"/>
                </a:solidFill>
                <a:latin typeface="ArialMT"/>
              </a:rPr>
              <a:t>● </a:t>
            </a:r>
            <a:r>
              <a:rPr lang="en-US" sz="1400" b="0" i="0" u="none" strike="noStrike" baseline="0">
                <a:solidFill>
                  <a:schemeClr val="bg1"/>
                </a:solidFill>
                <a:latin typeface="Roboto-Regular"/>
              </a:rPr>
              <a:t>employers only when you apply for a law enforcement job</a:t>
            </a:r>
          </a:p>
          <a:p>
            <a:pPr algn="l"/>
            <a:r>
              <a:rPr lang="en-US" sz="1400" b="0" i="0" u="none" strike="noStrike" baseline="0">
                <a:solidFill>
                  <a:schemeClr val="bg1"/>
                </a:solidFill>
                <a:latin typeface="ArialMT"/>
              </a:rPr>
              <a:t>● </a:t>
            </a:r>
            <a:r>
              <a:rPr lang="en-US" sz="1400" b="0" i="0" u="none" strike="noStrike" baseline="0">
                <a:solidFill>
                  <a:schemeClr val="bg1"/>
                </a:solidFill>
                <a:latin typeface="Roboto-Regular"/>
              </a:rPr>
              <a:t>government agencies carrying out court and law enforcement duties (like immigration or probation)</a:t>
            </a:r>
          </a:p>
          <a:p>
            <a:pPr algn="l"/>
            <a:r>
              <a:rPr lang="en-US" sz="1400" b="0" i="0" u="none" strike="noStrike" baseline="0">
                <a:solidFill>
                  <a:schemeClr val="bg1"/>
                </a:solidFill>
                <a:latin typeface="ArialMT"/>
              </a:rPr>
              <a:t>● </a:t>
            </a:r>
            <a:r>
              <a:rPr lang="en-US" sz="1400" b="0" i="0" u="none" strike="noStrike" baseline="0">
                <a:solidFill>
                  <a:schemeClr val="bg1"/>
                </a:solidFill>
                <a:latin typeface="Roboto-Regular"/>
              </a:rPr>
              <a:t>government agencies when you apply for firearm licenses</a:t>
            </a:r>
          </a:p>
          <a:p>
            <a:pPr algn="l"/>
            <a:r>
              <a:rPr lang="en-US" sz="1400" b="0" i="0" u="none" strike="noStrike" baseline="0">
                <a:solidFill>
                  <a:schemeClr val="bg1"/>
                </a:solidFill>
                <a:latin typeface="ArialMT"/>
              </a:rPr>
              <a:t>● </a:t>
            </a:r>
            <a:r>
              <a:rPr lang="en-US" sz="1400" b="0" i="0" u="none" strike="noStrike" baseline="0">
                <a:solidFill>
                  <a:schemeClr val="bg1"/>
                </a:solidFill>
                <a:latin typeface="Roboto-Regular"/>
              </a:rPr>
              <a:t>the FBI when running background checks related to firearm possession or purchase</a:t>
            </a:r>
            <a:endParaRPr lang="en-US" sz="1400">
              <a:solidFill>
                <a:schemeClr val="bg1"/>
              </a:solidFill>
            </a:endParaRPr>
          </a:p>
        </p:txBody>
      </p:sp>
      <p:sp>
        <p:nvSpPr>
          <p:cNvPr id="6" name="TextBox 5">
            <a:extLst>
              <a:ext uri="{FF2B5EF4-FFF2-40B4-BE49-F238E27FC236}">
                <a16:creationId xmlns:a16="http://schemas.microsoft.com/office/drawing/2014/main" id="{0BEC0740-9718-D23B-087B-6D77343C0F2E}"/>
              </a:ext>
            </a:extLst>
          </p:cNvPr>
          <p:cNvSpPr txBox="1"/>
          <p:nvPr/>
        </p:nvSpPr>
        <p:spPr>
          <a:xfrm>
            <a:off x="2126620" y="3428988"/>
            <a:ext cx="4744601" cy="2923877"/>
          </a:xfrm>
          <a:prstGeom prst="rect">
            <a:avLst/>
          </a:prstGeom>
          <a:solidFill>
            <a:schemeClr val="tx2">
              <a:lumMod val="10000"/>
              <a:lumOff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1600" b="1" i="0" u="none" strike="noStrike" baseline="0">
                <a:solidFill>
                  <a:srgbClr val="000000"/>
                </a:solidFill>
                <a:latin typeface="Calibri-Bold"/>
              </a:rPr>
              <a:t>Eligibility to Seal</a:t>
            </a:r>
          </a:p>
          <a:p>
            <a:pPr algn="l"/>
            <a:r>
              <a:rPr lang="en-US" sz="1400" b="0" i="0" u="none" strike="noStrike" baseline="0">
                <a:solidFill>
                  <a:srgbClr val="0E0E0E"/>
                </a:solidFill>
                <a:latin typeface="Roboto-Regular"/>
              </a:rPr>
              <a:t>CPL 160.59 allows people with two or fewer convictions</a:t>
            </a:r>
          </a:p>
          <a:p>
            <a:pPr algn="l"/>
            <a:r>
              <a:rPr lang="en-US" sz="1400" b="0" i="0" u="none" strike="noStrike" baseline="0">
                <a:solidFill>
                  <a:srgbClr val="0E0E0E"/>
                </a:solidFill>
                <a:latin typeface="Roboto-Regular"/>
              </a:rPr>
              <a:t> to apply to seal their record. To seal your record all of the </a:t>
            </a:r>
          </a:p>
          <a:p>
            <a:pPr algn="l"/>
            <a:r>
              <a:rPr lang="en-US" sz="1400" b="0" i="0" u="none" strike="noStrike" baseline="0">
                <a:solidFill>
                  <a:srgbClr val="0E0E0E"/>
                </a:solidFill>
                <a:latin typeface="Roboto-Regular"/>
              </a:rPr>
              <a:t>following must be true:</a:t>
            </a:r>
          </a:p>
          <a:p>
            <a:pPr algn="l"/>
            <a:r>
              <a:rPr lang="en-US" sz="1400" b="0" i="0" u="none" strike="noStrike" baseline="0">
                <a:solidFill>
                  <a:srgbClr val="0E0E0E"/>
                </a:solidFill>
                <a:latin typeface="ArialMT"/>
              </a:rPr>
              <a:t>● </a:t>
            </a:r>
            <a:r>
              <a:rPr lang="en-US" sz="1400" b="0" i="0" u="none" strike="noStrike" baseline="0">
                <a:solidFill>
                  <a:srgbClr val="0E0E0E"/>
                </a:solidFill>
                <a:latin typeface="Roboto-Regular"/>
              </a:rPr>
              <a:t>You have </a:t>
            </a:r>
            <a:r>
              <a:rPr lang="en-US" sz="1400" b="1" i="0" u="none" strike="noStrike" baseline="0">
                <a:solidFill>
                  <a:srgbClr val="0E0E0E"/>
                </a:solidFill>
                <a:latin typeface="Roboto-Bold"/>
              </a:rPr>
              <a:t>no more than two </a:t>
            </a:r>
            <a:r>
              <a:rPr lang="en-US" sz="1400" b="0" i="0" u="none" strike="noStrike" baseline="0">
                <a:solidFill>
                  <a:srgbClr val="0E0E0E"/>
                </a:solidFill>
                <a:latin typeface="Roboto-Regular"/>
              </a:rPr>
              <a:t>criminal convictions in your</a:t>
            </a:r>
          </a:p>
          <a:p>
            <a:pPr algn="l"/>
            <a:r>
              <a:rPr lang="en-US" sz="1400" b="0" i="0" u="none" strike="noStrike" baseline="0">
                <a:solidFill>
                  <a:srgbClr val="0E0E0E"/>
                </a:solidFill>
                <a:latin typeface="Roboto-Regular"/>
              </a:rPr>
              <a:t>lifetime. If you have more than two convictions, you may still be</a:t>
            </a:r>
          </a:p>
          <a:p>
            <a:pPr algn="l"/>
            <a:r>
              <a:rPr lang="en-US" sz="1400" b="0" i="0" u="none" strike="noStrike" baseline="0">
                <a:solidFill>
                  <a:srgbClr val="0E0E0E"/>
                </a:solidFill>
                <a:latin typeface="Roboto-Regular"/>
              </a:rPr>
              <a:t>eligible if your convictions are related to the same one or two incidents.</a:t>
            </a:r>
          </a:p>
          <a:p>
            <a:pPr algn="l"/>
            <a:r>
              <a:rPr lang="en-US" sz="1400" b="0" i="0" u="none" strike="noStrike" baseline="0">
                <a:solidFill>
                  <a:srgbClr val="0E0E0E"/>
                </a:solidFill>
                <a:latin typeface="ArialMT"/>
              </a:rPr>
              <a:t>● </a:t>
            </a:r>
            <a:r>
              <a:rPr lang="en-US" sz="1400" b="0" i="0" u="none" strike="noStrike" baseline="0">
                <a:solidFill>
                  <a:srgbClr val="0E0E0E"/>
                </a:solidFill>
                <a:latin typeface="Roboto-Regular"/>
              </a:rPr>
              <a:t>You have </a:t>
            </a:r>
            <a:r>
              <a:rPr lang="en-US" sz="1400" b="1" i="0" u="none" strike="noStrike" baseline="0">
                <a:solidFill>
                  <a:srgbClr val="0E0E0E"/>
                </a:solidFill>
                <a:latin typeface="Roboto-Bold"/>
              </a:rPr>
              <a:t>no more than one felony </a:t>
            </a:r>
            <a:r>
              <a:rPr lang="en-US" sz="1400" b="0" i="0" u="none" strike="noStrike" baseline="0">
                <a:solidFill>
                  <a:srgbClr val="0E0E0E"/>
                </a:solidFill>
                <a:latin typeface="Roboto-Regular"/>
              </a:rPr>
              <a:t>conviction.</a:t>
            </a:r>
          </a:p>
          <a:p>
            <a:pPr algn="l"/>
            <a:r>
              <a:rPr lang="en-US" sz="1400" b="0" i="0" u="none" strike="noStrike" baseline="0">
                <a:solidFill>
                  <a:srgbClr val="0E0E0E"/>
                </a:solidFill>
                <a:latin typeface="ArialMT"/>
              </a:rPr>
              <a:t>● </a:t>
            </a:r>
            <a:r>
              <a:rPr lang="en-US" sz="1400" b="1" i="0" u="none" strike="noStrike" baseline="0">
                <a:solidFill>
                  <a:srgbClr val="0E0E0E"/>
                </a:solidFill>
                <a:latin typeface="Roboto-Bold"/>
              </a:rPr>
              <a:t>At least 10 years have passed </a:t>
            </a:r>
            <a:r>
              <a:rPr lang="en-US" sz="1400" b="0" i="0" u="none" strike="noStrike" baseline="0">
                <a:solidFill>
                  <a:srgbClr val="0E0E0E"/>
                </a:solidFill>
                <a:latin typeface="Roboto-Regular"/>
              </a:rPr>
              <a:t>since you were sentenced for your last conviction or since you were incarcerated (whichever is later.)</a:t>
            </a:r>
            <a:endParaRPr lang="en-US" sz="1400"/>
          </a:p>
        </p:txBody>
      </p:sp>
      <p:sp>
        <p:nvSpPr>
          <p:cNvPr id="7" name="TextBox 6">
            <a:extLst>
              <a:ext uri="{FF2B5EF4-FFF2-40B4-BE49-F238E27FC236}">
                <a16:creationId xmlns:a16="http://schemas.microsoft.com/office/drawing/2014/main" id="{35B959A8-0A02-E8D7-3FFE-B1515A19415B}"/>
              </a:ext>
            </a:extLst>
          </p:cNvPr>
          <p:cNvSpPr txBox="1"/>
          <p:nvPr/>
        </p:nvSpPr>
        <p:spPr>
          <a:xfrm>
            <a:off x="82367" y="6503317"/>
            <a:ext cx="8120743" cy="369332"/>
          </a:xfrm>
          <a:prstGeom prst="rect">
            <a:avLst/>
          </a:prstGeom>
          <a:noFill/>
        </p:spPr>
        <p:txBody>
          <a:bodyPr wrap="square">
            <a:spAutoFit/>
          </a:bodyPr>
          <a:lstStyle/>
          <a:p>
            <a:r>
              <a:rPr lang="en-US" i="1"/>
              <a:t>https://ag.ny.gov/resources/individuals/civil-rights/sealing-your-criminal-record</a:t>
            </a:r>
          </a:p>
        </p:txBody>
      </p:sp>
    </p:spTree>
    <p:extLst>
      <p:ext uri="{BB962C8B-B14F-4D97-AF65-F5344CB8AC3E}">
        <p14:creationId xmlns:p14="http://schemas.microsoft.com/office/powerpoint/2010/main" val="3242923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301E4-6B42-3D9E-D497-B185571CF609}"/>
              </a:ext>
            </a:extLst>
          </p:cNvPr>
          <p:cNvSpPr>
            <a:spLocks noGrp="1"/>
          </p:cNvSpPr>
          <p:nvPr>
            <p:ph type="title"/>
          </p:nvPr>
        </p:nvSpPr>
        <p:spPr>
          <a:xfrm>
            <a:off x="1144923" y="422733"/>
            <a:ext cx="5687484" cy="780214"/>
          </a:xfrm>
        </p:spPr>
        <p:txBody>
          <a:bodyPr anchor="b">
            <a:normAutofit/>
          </a:bodyPr>
          <a:lstStyle/>
          <a:p>
            <a:r>
              <a:rPr lang="en-US" sz="4000" b="1"/>
              <a:t>Learning and Objectives</a:t>
            </a:r>
          </a:p>
        </p:txBody>
      </p:sp>
      <p:sp>
        <p:nvSpPr>
          <p:cNvPr id="25" name="Rectangle 2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Rectangle 1">
            <a:extLst>
              <a:ext uri="{FF2B5EF4-FFF2-40B4-BE49-F238E27FC236}">
                <a16:creationId xmlns:a16="http://schemas.microsoft.com/office/drawing/2014/main" id="{6B17DBE4-DF0C-295B-5017-DA051409B1D7}"/>
              </a:ext>
            </a:extLst>
          </p:cNvPr>
          <p:cNvGraphicFramePr>
            <a:graphicFrameLocks noGrp="1"/>
          </p:cNvGraphicFramePr>
          <p:nvPr>
            <p:ph idx="1"/>
            <p:extLst>
              <p:ext uri="{D42A27DB-BD31-4B8C-83A1-F6EECF244321}">
                <p14:modId xmlns:p14="http://schemas.microsoft.com/office/powerpoint/2010/main" val="892603610"/>
              </p:ext>
            </p:extLst>
          </p:nvPr>
        </p:nvGraphicFramePr>
        <p:xfrm>
          <a:off x="354842" y="1487606"/>
          <a:ext cx="7424381" cy="5104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2104343"/>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our wooden houses with different sizes">
            <a:extLst>
              <a:ext uri="{FF2B5EF4-FFF2-40B4-BE49-F238E27FC236}">
                <a16:creationId xmlns:a16="http://schemas.microsoft.com/office/drawing/2014/main" id="{3B6707AB-01D2-54BE-4E27-5C27CC79802D}"/>
              </a:ext>
            </a:extLst>
          </p:cNvPr>
          <p:cNvPicPr>
            <a:picLocks noChangeAspect="1"/>
          </p:cNvPicPr>
          <p:nvPr/>
        </p:nvPicPr>
        <p:blipFill>
          <a:blip r:embed="rId3"/>
          <a:srcRect l="16187" r="4596"/>
          <a:stretch/>
        </p:blipFill>
        <p:spPr>
          <a:xfrm>
            <a:off x="4038599" y="10"/>
            <a:ext cx="8160026" cy="6875809"/>
          </a:xfrm>
          <a:prstGeom prst="rect">
            <a:avLst/>
          </a:prstGeom>
        </p:spPr>
      </p:pic>
      <p:sp>
        <p:nvSpPr>
          <p:cNvPr id="14" name="Freeform: Shape 13">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0AC661-4EC1-9B26-EC60-871B68784DC5}"/>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b="1">
                <a:solidFill>
                  <a:srgbClr val="FFFFFF"/>
                </a:solidFill>
              </a:rPr>
              <a:t>NAVIGATING HOUSING RESOURCES</a:t>
            </a:r>
          </a:p>
        </p:txBody>
      </p:sp>
    </p:spTree>
    <p:extLst>
      <p:ext uri="{BB962C8B-B14F-4D97-AF65-F5344CB8AC3E}">
        <p14:creationId xmlns:p14="http://schemas.microsoft.com/office/powerpoint/2010/main" val="194364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C36F99-2267-E091-EE2C-17075DFB4E06}"/>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Coordinated Entry</a:t>
            </a:r>
          </a:p>
        </p:txBody>
      </p:sp>
      <p:sp>
        <p:nvSpPr>
          <p:cNvPr id="4" name="Content Placeholder 2">
            <a:extLst>
              <a:ext uri="{FF2B5EF4-FFF2-40B4-BE49-F238E27FC236}">
                <a16:creationId xmlns:a16="http://schemas.microsoft.com/office/drawing/2014/main" id="{F28EEA12-CD32-2B2F-3B2B-1164C877877D}"/>
              </a:ext>
            </a:extLst>
          </p:cNvPr>
          <p:cNvSpPr>
            <a:spLocks noGrp="1"/>
          </p:cNvSpPr>
          <p:nvPr>
            <p:ph idx="1"/>
          </p:nvPr>
        </p:nvSpPr>
        <p:spPr>
          <a:xfrm>
            <a:off x="4367695" y="315426"/>
            <a:ext cx="6555347" cy="2257493"/>
          </a:xfrm>
        </p:spPr>
        <p:txBody>
          <a:bodyPr anchor="ctr">
            <a:normAutofit lnSpcReduction="10000"/>
          </a:bodyPr>
          <a:lstStyle/>
          <a:p>
            <a:pPr marL="0" indent="0">
              <a:buNone/>
            </a:pPr>
            <a:r>
              <a:rPr lang="en-US" b="1"/>
              <a:t>What is Coordinated Entry?</a:t>
            </a:r>
          </a:p>
          <a:p>
            <a:pPr marL="0" indent="0">
              <a:buNone/>
            </a:pPr>
            <a:endParaRPr lang="en-US" sz="2000"/>
          </a:p>
          <a:p>
            <a:pPr marL="0" indent="0">
              <a:buNone/>
            </a:pPr>
            <a:r>
              <a:rPr lang="en-US" sz="2000"/>
              <a:t>The process of assessing and prioritizing resources specifically dedicated to people experiencing homelessness. On Long Island, the operators of CE are the Long Island Coalition for the Homeless and the Safe Center of Long Island.</a:t>
            </a:r>
          </a:p>
        </p:txBody>
      </p:sp>
      <p:sp>
        <p:nvSpPr>
          <p:cNvPr id="5" name="TextBox 4">
            <a:extLst>
              <a:ext uri="{FF2B5EF4-FFF2-40B4-BE49-F238E27FC236}">
                <a16:creationId xmlns:a16="http://schemas.microsoft.com/office/drawing/2014/main" id="{B97F2F61-ABE8-F6A7-AEED-1E4B526AC362}"/>
              </a:ext>
            </a:extLst>
          </p:cNvPr>
          <p:cNvSpPr txBox="1"/>
          <p:nvPr/>
        </p:nvSpPr>
        <p:spPr>
          <a:xfrm>
            <a:off x="4905054" y="2756253"/>
            <a:ext cx="6046912" cy="1200329"/>
          </a:xfrm>
          <a:prstGeom prst="rect">
            <a:avLst/>
          </a:prstGeom>
          <a:noFill/>
        </p:spPr>
        <p:txBody>
          <a:bodyPr wrap="none" rtlCol="0">
            <a:spAutoFit/>
          </a:bodyPr>
          <a:lstStyle/>
          <a:p>
            <a:r>
              <a:rPr lang="en-US"/>
              <a:t>Since there are not nearly enough housing resources on </a:t>
            </a:r>
          </a:p>
          <a:p>
            <a:r>
              <a:rPr lang="en-US"/>
              <a:t>Long Island for everyone who needs it, </a:t>
            </a:r>
            <a:r>
              <a:rPr lang="en-US" b="1"/>
              <a:t>Coordinated Entry</a:t>
            </a:r>
          </a:p>
          <a:p>
            <a:r>
              <a:rPr lang="en-US"/>
              <a:t> is responsible for the prioritization of those who display the</a:t>
            </a:r>
          </a:p>
          <a:p>
            <a:r>
              <a:rPr lang="en-US"/>
              <a:t>highest vulnerability to remaining homeless. </a:t>
            </a:r>
          </a:p>
        </p:txBody>
      </p:sp>
      <p:sp>
        <p:nvSpPr>
          <p:cNvPr id="6" name="TextBox 5">
            <a:extLst>
              <a:ext uri="{FF2B5EF4-FFF2-40B4-BE49-F238E27FC236}">
                <a16:creationId xmlns:a16="http://schemas.microsoft.com/office/drawing/2014/main" id="{3ACA58B0-1D09-86C2-F3D0-C3E340599D2B}"/>
              </a:ext>
            </a:extLst>
          </p:cNvPr>
          <p:cNvSpPr txBox="1"/>
          <p:nvPr/>
        </p:nvSpPr>
        <p:spPr>
          <a:xfrm>
            <a:off x="5974062" y="3989422"/>
            <a:ext cx="4144276" cy="1200329"/>
          </a:xfrm>
          <a:prstGeom prst="rect">
            <a:avLst/>
          </a:prstGeom>
          <a:noFill/>
        </p:spPr>
        <p:txBody>
          <a:bodyPr wrap="none" rtlCol="0">
            <a:spAutoFit/>
          </a:bodyPr>
          <a:lstStyle/>
          <a:p>
            <a:r>
              <a:rPr lang="en-US"/>
              <a:t>On Long Island, priority populations are:</a:t>
            </a:r>
          </a:p>
          <a:p>
            <a:endParaRPr lang="en-US"/>
          </a:p>
          <a:p>
            <a:pPr marL="285750" indent="-285750">
              <a:buFontTx/>
              <a:buChar char="-"/>
            </a:pPr>
            <a:r>
              <a:rPr lang="en-US"/>
              <a:t>Longest length of time homeless</a:t>
            </a:r>
          </a:p>
          <a:p>
            <a:pPr marL="285750" indent="-285750">
              <a:buFontTx/>
              <a:buChar char="-"/>
            </a:pPr>
            <a:r>
              <a:rPr lang="en-US"/>
              <a:t>People fleeing domestic violence</a:t>
            </a:r>
          </a:p>
        </p:txBody>
      </p:sp>
      <p:sp>
        <p:nvSpPr>
          <p:cNvPr id="7" name="TextBox 6">
            <a:extLst>
              <a:ext uri="{FF2B5EF4-FFF2-40B4-BE49-F238E27FC236}">
                <a16:creationId xmlns:a16="http://schemas.microsoft.com/office/drawing/2014/main" id="{FCB96C4E-A6CB-DA70-802E-B13DD669D435}"/>
              </a:ext>
            </a:extLst>
          </p:cNvPr>
          <p:cNvSpPr txBox="1"/>
          <p:nvPr/>
        </p:nvSpPr>
        <p:spPr>
          <a:xfrm>
            <a:off x="4905054" y="5342245"/>
            <a:ext cx="6096000" cy="1200329"/>
          </a:xfrm>
          <a:prstGeom prst="rect">
            <a:avLst/>
          </a:prstGeom>
          <a:noFill/>
        </p:spPr>
        <p:txBody>
          <a:bodyPr wrap="square">
            <a:spAutoFit/>
          </a:bodyPr>
          <a:lstStyle/>
          <a:p>
            <a:pPr algn="l"/>
            <a:r>
              <a:rPr lang="en-US" sz="1800" b="0" i="0" u="none" strike="noStrike" baseline="0">
                <a:latin typeface="Calibri" panose="020F0502020204030204" pitchFamily="34" charset="0"/>
              </a:rPr>
              <a:t>Refer people who are fleeing domestic violence and/or who have at least 1 year of shelter or unsheltered homelessness. People outside of the priority populations may go through an assessment but may not reach the top of the queue.</a:t>
            </a:r>
            <a:endParaRPr lang="en-US"/>
          </a:p>
        </p:txBody>
      </p:sp>
    </p:spTree>
    <p:extLst>
      <p:ext uri="{BB962C8B-B14F-4D97-AF65-F5344CB8AC3E}">
        <p14:creationId xmlns:p14="http://schemas.microsoft.com/office/powerpoint/2010/main" val="401287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B03975-6292-FBC2-E3F9-DAB1C0076C57}"/>
              </a:ext>
            </a:extLst>
          </p:cNvPr>
          <p:cNvSpPr>
            <a:spLocks noGrp="1"/>
          </p:cNvSpPr>
          <p:nvPr>
            <p:ph type="title"/>
          </p:nvPr>
        </p:nvSpPr>
        <p:spPr>
          <a:xfrm>
            <a:off x="1371599" y="294538"/>
            <a:ext cx="9895951" cy="1033669"/>
          </a:xfrm>
        </p:spPr>
        <p:txBody>
          <a:bodyPr>
            <a:normAutofit/>
          </a:bodyPr>
          <a:lstStyle/>
          <a:p>
            <a:r>
              <a:rPr lang="en-US" sz="4000" b="1">
                <a:solidFill>
                  <a:srgbClr val="FFFFFF"/>
                </a:solidFill>
              </a:rPr>
              <a:t>Coordinated Entry</a:t>
            </a:r>
          </a:p>
        </p:txBody>
      </p:sp>
      <p:sp>
        <p:nvSpPr>
          <p:cNvPr id="4" name="Content Placeholder 2">
            <a:extLst>
              <a:ext uri="{FF2B5EF4-FFF2-40B4-BE49-F238E27FC236}">
                <a16:creationId xmlns:a16="http://schemas.microsoft.com/office/drawing/2014/main" id="{C606B73E-69F0-28A6-6DA6-419A7B68C112}"/>
              </a:ext>
            </a:extLst>
          </p:cNvPr>
          <p:cNvSpPr>
            <a:spLocks noGrp="1"/>
          </p:cNvSpPr>
          <p:nvPr>
            <p:ph idx="1"/>
          </p:nvPr>
        </p:nvSpPr>
        <p:spPr>
          <a:xfrm>
            <a:off x="767571" y="2317173"/>
            <a:ext cx="5443739" cy="3332378"/>
          </a:xfrm>
          <a:ln>
            <a:solidFill>
              <a:schemeClr val="tx2"/>
            </a:solidFill>
          </a:ln>
          <a:effectLst>
            <a:outerShdw blurRad="63500" sx="102000" sy="102000" algn="ctr" rotWithShape="0">
              <a:prstClr val="black">
                <a:alpha val="40000"/>
              </a:prstClr>
            </a:outerShdw>
          </a:effectLst>
        </p:spPr>
        <p:txBody>
          <a:bodyPr vert="horz" lIns="91440" tIns="45720" rIns="91440" bIns="45720" rtlCol="0" anchor="b">
            <a:noAutofit/>
          </a:bodyPr>
          <a:lstStyle/>
          <a:p>
            <a:r>
              <a:rPr lang="en-US" sz="1800" b="1" i="0" u="none" strike="noStrike" baseline="0"/>
              <a:t>Domestic Violence Coordinated Entry</a:t>
            </a:r>
          </a:p>
          <a:p>
            <a:r>
              <a:rPr lang="en-US" sz="1800" b="0" i="0" u="none" strike="noStrike" baseline="0">
                <a:hlinkClick r:id="rId3"/>
              </a:rPr>
              <a:t>DV-CES Referral Form (linked)</a:t>
            </a:r>
            <a:endParaRPr lang="en-US" sz="1800" b="0" i="0" u="none" strike="noStrike" baseline="0"/>
          </a:p>
          <a:p>
            <a:r>
              <a:rPr lang="en-US" sz="1800" b="0" i="0" u="none" strike="noStrike" baseline="0"/>
              <a:t>Recommended that you complete alongside your client</a:t>
            </a:r>
          </a:p>
          <a:p>
            <a:r>
              <a:rPr lang="en-US" sz="1800" b="0" i="0" u="none" strike="noStrike" baseline="0"/>
              <a:t>For an overview of the referral system and how to make a referral, </a:t>
            </a:r>
            <a:r>
              <a:rPr lang="en-US" sz="1800" b="0" i="0" u="none" strike="noStrike" baseline="0">
                <a:hlinkClick r:id="rId4"/>
              </a:rPr>
              <a:t>follow this link</a:t>
            </a:r>
            <a:endParaRPr lang="en-US" sz="1800" b="0" i="0" u="none" strike="noStrike" baseline="0"/>
          </a:p>
          <a:p>
            <a:r>
              <a:rPr lang="en-US" sz="1800" b="0" i="0" u="none" strike="noStrike" baseline="0"/>
              <a:t>You can submit a PDF version of the referral form via e-mail to DVCES@tscli.org</a:t>
            </a:r>
          </a:p>
          <a:p>
            <a:r>
              <a:rPr lang="en-US" sz="1800" b="0" i="0" u="none" strike="noStrike" baseline="0"/>
              <a:t>24/7 Hotline (516-542-0404) may be contacted if referral assistance is needed</a:t>
            </a:r>
          </a:p>
        </p:txBody>
      </p:sp>
      <p:sp>
        <p:nvSpPr>
          <p:cNvPr id="5" name="TextBox 4">
            <a:extLst>
              <a:ext uri="{FF2B5EF4-FFF2-40B4-BE49-F238E27FC236}">
                <a16:creationId xmlns:a16="http://schemas.microsoft.com/office/drawing/2014/main" id="{0846F933-6FA6-7625-FFA5-BC5833D0CC40}"/>
              </a:ext>
            </a:extLst>
          </p:cNvPr>
          <p:cNvSpPr txBox="1"/>
          <p:nvPr/>
        </p:nvSpPr>
        <p:spPr>
          <a:xfrm>
            <a:off x="7109275" y="2561929"/>
            <a:ext cx="4387890" cy="2842866"/>
          </a:xfrm>
          <a:prstGeom prst="rect">
            <a:avLst/>
          </a:prstGeom>
          <a:ln>
            <a:solidFill>
              <a:schemeClr val="tx2"/>
            </a:solidFill>
          </a:ln>
          <a:effectLst>
            <a:outerShdw blurRad="63500" sx="102000" sy="102000" algn="ctr" rotWithShape="0">
              <a:prstClr val="black">
                <a:alpha val="40000"/>
              </a:prstClr>
            </a:outerShdw>
          </a:effectLst>
        </p:spPr>
        <p:txBody>
          <a:bodyPr vert="horz" lIns="91440" tIns="45720" rIns="91440" bIns="45720" rtlCol="0">
            <a:normAutofit fontScale="92500"/>
          </a:bodyPr>
          <a:lstStyle/>
          <a:p>
            <a:pPr>
              <a:lnSpc>
                <a:spcPct val="90000"/>
              </a:lnSpc>
              <a:spcAft>
                <a:spcPts val="600"/>
              </a:spcAft>
            </a:pPr>
            <a:r>
              <a:rPr lang="en-US" b="1"/>
              <a:t>Non-DV </a:t>
            </a:r>
            <a:r>
              <a:rPr lang="en-US" b="1" i="0" u="none" strike="noStrike" baseline="0"/>
              <a:t>Coordinated Entry</a:t>
            </a:r>
          </a:p>
          <a:p>
            <a:pPr indent="-228600">
              <a:lnSpc>
                <a:spcPct val="90000"/>
              </a:lnSpc>
              <a:spcAft>
                <a:spcPts val="600"/>
              </a:spcAft>
              <a:buFont typeface="Arial" panose="020B0604020202020204" pitchFamily="34" charset="0"/>
              <a:buChar char="•"/>
            </a:pPr>
            <a:r>
              <a:rPr lang="en-US" b="1" i="0" u="none" strike="noStrike" baseline="0"/>
              <a:t>“Access points” </a:t>
            </a:r>
            <a:r>
              <a:rPr lang="en-US" b="0" i="0" u="none" strike="noStrike" baseline="0"/>
              <a:t>include:</a:t>
            </a:r>
          </a:p>
          <a:p>
            <a:pPr>
              <a:lnSpc>
                <a:spcPct val="90000"/>
              </a:lnSpc>
              <a:spcAft>
                <a:spcPts val="600"/>
              </a:spcAft>
            </a:pPr>
            <a:r>
              <a:rPr lang="en-US"/>
              <a:t>           </a:t>
            </a:r>
            <a:r>
              <a:rPr lang="en-US" b="0" i="0" u="none" strike="noStrike" baseline="0"/>
              <a:t>‣ Shelter Case Managers</a:t>
            </a:r>
          </a:p>
          <a:p>
            <a:pPr>
              <a:lnSpc>
                <a:spcPct val="90000"/>
              </a:lnSpc>
              <a:spcAft>
                <a:spcPts val="600"/>
              </a:spcAft>
            </a:pPr>
            <a:r>
              <a:rPr lang="en-US" b="0" i="0" u="none" strike="noStrike" baseline="0"/>
              <a:t>           ‣ Street Outreach Workers</a:t>
            </a:r>
          </a:p>
          <a:p>
            <a:pPr>
              <a:lnSpc>
                <a:spcPct val="90000"/>
              </a:lnSpc>
              <a:spcAft>
                <a:spcPts val="600"/>
              </a:spcAft>
            </a:pPr>
            <a:r>
              <a:rPr lang="en-US" b="0" i="0" u="none" strike="noStrike" baseline="0"/>
              <a:t>           ‣ The Helpline (631-464-4314 ext. 118)</a:t>
            </a:r>
          </a:p>
          <a:p>
            <a:pPr indent="-228600">
              <a:lnSpc>
                <a:spcPct val="90000"/>
              </a:lnSpc>
              <a:spcAft>
                <a:spcPts val="600"/>
              </a:spcAft>
              <a:buFont typeface="Arial" panose="020B0604020202020204" pitchFamily="34" charset="0"/>
              <a:buChar char="•"/>
            </a:pPr>
            <a:endParaRPr lang="en-US" b="0" i="0" u="none" strike="noStrike" baseline="0"/>
          </a:p>
          <a:p>
            <a:pPr indent="-228600">
              <a:lnSpc>
                <a:spcPct val="90000"/>
              </a:lnSpc>
              <a:spcAft>
                <a:spcPts val="600"/>
              </a:spcAft>
              <a:buFont typeface="Arial" panose="020B0604020202020204" pitchFamily="34" charset="0"/>
              <a:buChar char="•"/>
            </a:pPr>
            <a:r>
              <a:rPr lang="en-US" b="1" i="0" u="none" strike="noStrike" baseline="0">
                <a:hlinkClick r:id="rId5"/>
              </a:rPr>
              <a:t>FAQs (linked)</a:t>
            </a:r>
            <a:endParaRPr lang="en-US" b="1" i="0" u="none" strike="noStrike" baseline="0"/>
          </a:p>
          <a:p>
            <a:pPr indent="-228600">
              <a:lnSpc>
                <a:spcPct val="90000"/>
              </a:lnSpc>
              <a:spcAft>
                <a:spcPts val="600"/>
              </a:spcAft>
              <a:buFont typeface="Arial" panose="020B0604020202020204" pitchFamily="34" charset="0"/>
              <a:buChar char="•"/>
            </a:pPr>
            <a:endParaRPr lang="en-US" b="1" i="0" u="none" strike="noStrike" baseline="0"/>
          </a:p>
          <a:p>
            <a:pPr indent="-228600">
              <a:lnSpc>
                <a:spcPct val="90000"/>
              </a:lnSpc>
              <a:spcAft>
                <a:spcPts val="600"/>
              </a:spcAft>
              <a:buFont typeface="Arial" panose="020B0604020202020204" pitchFamily="34" charset="0"/>
              <a:buChar char="•"/>
            </a:pPr>
            <a:r>
              <a:rPr lang="en-US" b="1">
                <a:hlinkClick r:id="rId6"/>
              </a:rPr>
              <a:t>CE </a:t>
            </a:r>
            <a:r>
              <a:rPr lang="en-US" b="1" i="0" u="none" strike="noStrike" baseline="0">
                <a:hlinkClick r:id="rId6"/>
              </a:rPr>
              <a:t>training (linked)</a:t>
            </a:r>
            <a:endParaRPr lang="en-US"/>
          </a:p>
        </p:txBody>
      </p:sp>
    </p:spTree>
    <p:extLst>
      <p:ext uri="{BB962C8B-B14F-4D97-AF65-F5344CB8AC3E}">
        <p14:creationId xmlns:p14="http://schemas.microsoft.com/office/powerpoint/2010/main" val="3333941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ED3F77-4062-045E-C338-DCA89E1F30E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Housing Resources through Coordinated Entry</a:t>
            </a:r>
          </a:p>
        </p:txBody>
      </p:sp>
      <p:graphicFrame>
        <p:nvGraphicFramePr>
          <p:cNvPr id="6" name="Table 5">
            <a:extLst>
              <a:ext uri="{FF2B5EF4-FFF2-40B4-BE49-F238E27FC236}">
                <a16:creationId xmlns:a16="http://schemas.microsoft.com/office/drawing/2014/main" id="{9071C863-C58A-5D1B-D034-5DD80CF373C1}"/>
              </a:ext>
            </a:extLst>
          </p:cNvPr>
          <p:cNvGraphicFramePr>
            <a:graphicFrameLocks noGrp="1"/>
          </p:cNvGraphicFramePr>
          <p:nvPr>
            <p:extLst>
              <p:ext uri="{D42A27DB-BD31-4B8C-83A1-F6EECF244321}">
                <p14:modId xmlns:p14="http://schemas.microsoft.com/office/powerpoint/2010/main" val="2926290185"/>
              </p:ext>
            </p:extLst>
          </p:nvPr>
        </p:nvGraphicFramePr>
        <p:xfrm>
          <a:off x="4241442" y="181986"/>
          <a:ext cx="7745966" cy="5078272"/>
        </p:xfrm>
        <a:graphic>
          <a:graphicData uri="http://schemas.openxmlformats.org/drawingml/2006/table">
            <a:tbl>
              <a:tblPr firstRow="1" bandRow="1">
                <a:tableStyleId>{5C22544A-7EE6-4342-B048-85BDC9FD1C3A}</a:tableStyleId>
              </a:tblPr>
              <a:tblGrid>
                <a:gridCol w="2595874">
                  <a:extLst>
                    <a:ext uri="{9D8B030D-6E8A-4147-A177-3AD203B41FA5}">
                      <a16:colId xmlns:a16="http://schemas.microsoft.com/office/drawing/2014/main" val="4074826835"/>
                    </a:ext>
                  </a:extLst>
                </a:gridCol>
                <a:gridCol w="5150092">
                  <a:extLst>
                    <a:ext uri="{9D8B030D-6E8A-4147-A177-3AD203B41FA5}">
                      <a16:colId xmlns:a16="http://schemas.microsoft.com/office/drawing/2014/main" val="4218780159"/>
                    </a:ext>
                  </a:extLst>
                </a:gridCol>
              </a:tblGrid>
              <a:tr h="321608">
                <a:tc>
                  <a:txBody>
                    <a:bodyPr/>
                    <a:lstStyle/>
                    <a:p>
                      <a:r>
                        <a:rPr lang="en-US" sz="1400">
                          <a:solidFill>
                            <a:schemeClr val="tx1"/>
                          </a:solidFill>
                        </a:rPr>
                        <a:t>Type</a:t>
                      </a:r>
                    </a:p>
                  </a:txBody>
                  <a:tcPr marL="73628" marR="73628" marT="36814" marB="36814">
                    <a:solidFill>
                      <a:schemeClr val="accent1">
                        <a:lumMod val="20000"/>
                        <a:lumOff val="80000"/>
                      </a:schemeClr>
                    </a:solidFill>
                  </a:tcPr>
                </a:tc>
                <a:tc>
                  <a:txBody>
                    <a:bodyPr/>
                    <a:lstStyle/>
                    <a:p>
                      <a:pPr algn="ctr"/>
                      <a:r>
                        <a:rPr lang="en-US" sz="1400">
                          <a:solidFill>
                            <a:schemeClr val="tx1"/>
                          </a:solidFill>
                        </a:rPr>
                        <a:t>Description</a:t>
                      </a:r>
                    </a:p>
                  </a:txBody>
                  <a:tcPr marL="73628" marR="73628" marT="36814" marB="36814">
                    <a:solidFill>
                      <a:schemeClr val="accent1">
                        <a:lumMod val="20000"/>
                        <a:lumOff val="80000"/>
                      </a:schemeClr>
                    </a:solidFill>
                  </a:tcPr>
                </a:tc>
                <a:extLst>
                  <a:ext uri="{0D108BD9-81ED-4DB2-BD59-A6C34878D82A}">
                    <a16:rowId xmlns:a16="http://schemas.microsoft.com/office/drawing/2014/main" val="2941056298"/>
                  </a:ext>
                </a:extLst>
              </a:tr>
              <a:tr h="1694125">
                <a:tc>
                  <a:txBody>
                    <a:bodyPr/>
                    <a:lstStyle/>
                    <a:p>
                      <a:r>
                        <a:rPr lang="en-US" sz="1400" b="1"/>
                        <a:t>Permanent Supportive Housing (PSH)</a:t>
                      </a:r>
                    </a:p>
                  </a:txBody>
                  <a:tcPr marL="73628" marR="73628" marT="36814" marB="36814"/>
                </a:tc>
                <a:tc>
                  <a:txBody>
                    <a:bodyPr/>
                    <a:lstStyle/>
                    <a:p>
                      <a:r>
                        <a:rPr lang="en-US" sz="1400" b="0" i="0" u="none" strike="noStrike" kern="1200" baseline="0">
                          <a:solidFill>
                            <a:schemeClr val="dk1"/>
                          </a:solidFill>
                          <a:latin typeface="+mn-lt"/>
                          <a:ea typeface="+mn-ea"/>
                          <a:cs typeface="+mn-cs"/>
                        </a:rPr>
                        <a:t>Permanent Supportive Housing (PSH): eligible households would have documented disabilities and a minimum of 12 months or more of homelessness on LI. Units are paired with intensive supportive services, for as long as the client remains in the housing (“forever services”).</a:t>
                      </a:r>
                    </a:p>
                    <a:p>
                      <a:r>
                        <a:rPr lang="en-US" sz="1400" b="0" i="0" u="none" strike="noStrike" kern="1200" baseline="0">
                          <a:solidFill>
                            <a:schemeClr val="dk1"/>
                          </a:solidFill>
                          <a:latin typeface="+mn-lt"/>
                          <a:ea typeface="+mn-ea"/>
                          <a:cs typeface="+mn-cs"/>
                        </a:rPr>
                        <a:t>• Very low barrier screening</a:t>
                      </a:r>
                    </a:p>
                    <a:p>
                      <a:r>
                        <a:rPr lang="en-US" sz="1400" b="0" i="0" u="none" strike="noStrike" kern="1200" baseline="0">
                          <a:solidFill>
                            <a:schemeClr val="dk1"/>
                          </a:solidFill>
                          <a:latin typeface="+mn-lt"/>
                          <a:ea typeface="+mn-ea"/>
                          <a:cs typeface="+mn-cs"/>
                        </a:rPr>
                        <a:t>• Rent is calculated at between 30% of one’s gross income</a:t>
                      </a:r>
                    </a:p>
                  </a:txBody>
                  <a:tcPr marL="73628" marR="73628" marT="36814" marB="36814"/>
                </a:tc>
                <a:extLst>
                  <a:ext uri="{0D108BD9-81ED-4DB2-BD59-A6C34878D82A}">
                    <a16:rowId xmlns:a16="http://schemas.microsoft.com/office/drawing/2014/main" val="3906864483"/>
                  </a:ext>
                </a:extLst>
              </a:tr>
              <a:tr h="1856551">
                <a:tc>
                  <a:txBody>
                    <a:bodyPr/>
                    <a:lstStyle/>
                    <a:p>
                      <a:r>
                        <a:rPr lang="en-US" sz="1400" b="1"/>
                        <a:t>Rapid Re-Housing (RRH)</a:t>
                      </a:r>
                    </a:p>
                  </a:txBody>
                  <a:tcPr marL="73628" marR="73628" marT="36814" marB="36814"/>
                </a:tc>
                <a:tc>
                  <a:txBody>
                    <a:bodyPr/>
                    <a:lstStyle/>
                    <a:p>
                      <a:r>
                        <a:rPr lang="en-US" sz="1400" b="0" i="0" u="none" strike="noStrike" kern="1200" baseline="0">
                          <a:solidFill>
                            <a:schemeClr val="dk1"/>
                          </a:solidFill>
                          <a:latin typeface="+mn-lt"/>
                          <a:ea typeface="+mn-ea"/>
                          <a:cs typeface="+mn-cs"/>
                        </a:rPr>
                        <a:t>Rapid Re-housing (RRH): Temporary rental assistance (3-24 months) to give people a boost into the private market. RRH comes with housing search, stabilization case management to support people in their homes and help them transition off RRH assistance.</a:t>
                      </a:r>
                    </a:p>
                    <a:p>
                      <a:r>
                        <a:rPr lang="en-US" sz="1400" b="0" i="0" u="none" strike="noStrike" kern="1200" baseline="0">
                          <a:solidFill>
                            <a:schemeClr val="dk1"/>
                          </a:solidFill>
                          <a:latin typeface="+mn-lt"/>
                          <a:ea typeface="+mn-ea"/>
                          <a:cs typeface="+mn-cs"/>
                        </a:rPr>
                        <a:t>• Very low barrier screening</a:t>
                      </a:r>
                    </a:p>
                    <a:p>
                      <a:r>
                        <a:rPr lang="en-US" sz="1400" b="0" i="0" u="none" strike="noStrike" kern="1200" baseline="0">
                          <a:solidFill>
                            <a:schemeClr val="dk1"/>
                          </a:solidFill>
                          <a:latin typeface="+mn-lt"/>
                          <a:ea typeface="+mn-ea"/>
                          <a:cs typeface="+mn-cs"/>
                        </a:rPr>
                        <a:t>• Rent is calculated based on a client’s individualized housing stability plan</a:t>
                      </a:r>
                      <a:endParaRPr lang="en-US" sz="1400"/>
                    </a:p>
                  </a:txBody>
                  <a:tcPr marL="73628" marR="73628" marT="36814" marB="36814"/>
                </a:tc>
                <a:extLst>
                  <a:ext uri="{0D108BD9-81ED-4DB2-BD59-A6C34878D82A}">
                    <a16:rowId xmlns:a16="http://schemas.microsoft.com/office/drawing/2014/main" val="1693962511"/>
                  </a:ext>
                </a:extLst>
              </a:tr>
              <a:tr h="1205988">
                <a:tc>
                  <a:txBody>
                    <a:bodyPr/>
                    <a:lstStyle/>
                    <a:p>
                      <a:r>
                        <a:rPr lang="en-US" sz="1400" b="1"/>
                        <a:t>CoC/OMH Supported Housing SPA </a:t>
                      </a:r>
                    </a:p>
                  </a:txBody>
                  <a:tcPr marL="73628" marR="73628" marT="36814" marB="36814"/>
                </a:tc>
                <a:tc>
                  <a:txBody>
                    <a:bodyPr/>
                    <a:lstStyle/>
                    <a:p>
                      <a:r>
                        <a:rPr lang="en-US" sz="1400"/>
                        <a:t>SPA Supported Housing is housing for singles, couples, or families with adults who have serious mental illness.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a:solidFill>
                            <a:schemeClr val="dk1"/>
                          </a:solidFill>
                          <a:latin typeface="+mn-lt"/>
                          <a:ea typeface="+mn-ea"/>
                          <a:cs typeface="+mn-cs"/>
                        </a:rPr>
                        <a:t>Support services via case management for as long as client remains in housing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a:solidFill>
                            <a:schemeClr val="dk1"/>
                          </a:solidFill>
                          <a:latin typeface="+mn-lt"/>
                          <a:ea typeface="+mn-ea"/>
                          <a:cs typeface="+mn-cs"/>
                        </a:rPr>
                        <a:t>Rent is calculated at between 30% of one’s gross income</a:t>
                      </a:r>
                    </a:p>
                  </a:txBody>
                  <a:tcPr marL="73628" marR="73628" marT="36814" marB="36814"/>
                </a:tc>
                <a:extLst>
                  <a:ext uri="{0D108BD9-81ED-4DB2-BD59-A6C34878D82A}">
                    <a16:rowId xmlns:a16="http://schemas.microsoft.com/office/drawing/2014/main" val="877455082"/>
                  </a:ext>
                </a:extLst>
              </a:tr>
            </a:tbl>
          </a:graphicData>
        </a:graphic>
      </p:graphicFrame>
      <p:graphicFrame>
        <p:nvGraphicFramePr>
          <p:cNvPr id="5" name="Table 4">
            <a:extLst>
              <a:ext uri="{FF2B5EF4-FFF2-40B4-BE49-F238E27FC236}">
                <a16:creationId xmlns:a16="http://schemas.microsoft.com/office/drawing/2014/main" id="{0CE28758-D35B-FE79-412E-E771F8577617}"/>
              </a:ext>
            </a:extLst>
          </p:cNvPr>
          <p:cNvGraphicFramePr>
            <a:graphicFrameLocks noGrp="1"/>
          </p:cNvGraphicFramePr>
          <p:nvPr>
            <p:extLst>
              <p:ext uri="{D42A27DB-BD31-4B8C-83A1-F6EECF244321}">
                <p14:modId xmlns:p14="http://schemas.microsoft.com/office/powerpoint/2010/main" val="1058368857"/>
              </p:ext>
            </p:extLst>
          </p:nvPr>
        </p:nvGraphicFramePr>
        <p:xfrm>
          <a:off x="4241442" y="5258018"/>
          <a:ext cx="7745966" cy="1417996"/>
        </p:xfrm>
        <a:graphic>
          <a:graphicData uri="http://schemas.openxmlformats.org/drawingml/2006/table">
            <a:tbl>
              <a:tblPr firstRow="1" bandRow="1">
                <a:tableStyleId>{5C22544A-7EE6-4342-B048-85BDC9FD1C3A}</a:tableStyleId>
              </a:tblPr>
              <a:tblGrid>
                <a:gridCol w="2595874">
                  <a:extLst>
                    <a:ext uri="{9D8B030D-6E8A-4147-A177-3AD203B41FA5}">
                      <a16:colId xmlns:a16="http://schemas.microsoft.com/office/drawing/2014/main" val="4038848673"/>
                    </a:ext>
                  </a:extLst>
                </a:gridCol>
                <a:gridCol w="5150092">
                  <a:extLst>
                    <a:ext uri="{9D8B030D-6E8A-4147-A177-3AD203B41FA5}">
                      <a16:colId xmlns:a16="http://schemas.microsoft.com/office/drawing/2014/main" val="1299843199"/>
                    </a:ext>
                  </a:extLst>
                </a:gridCol>
              </a:tblGrid>
              <a:tr h="1417996">
                <a:tc>
                  <a:txBody>
                    <a:bodyPr/>
                    <a:lstStyle/>
                    <a:p>
                      <a:r>
                        <a:rPr lang="en-US" sz="1400" b="1">
                          <a:solidFill>
                            <a:schemeClr val="tx1"/>
                          </a:solidFill>
                        </a:rPr>
                        <a:t>Empire State Supportive Housing Initiative (ESSHI)</a:t>
                      </a:r>
                    </a:p>
                  </a:txBody>
                  <a:tcPr marL="73628" marR="73628" marT="36814" marB="36814">
                    <a:solidFill>
                      <a:schemeClr val="bg1">
                        <a:lumMod val="95000"/>
                      </a:schemeClr>
                    </a:solidFill>
                  </a:tcPr>
                </a:tc>
                <a:tc>
                  <a:txBody>
                    <a:bodyPr/>
                    <a:lstStyle/>
                    <a:p>
                      <a:r>
                        <a:rPr lang="en-US" sz="1400" b="0" i="0" u="none" strike="noStrike" kern="1200" baseline="0">
                          <a:solidFill>
                            <a:schemeClr val="tx1"/>
                          </a:solidFill>
                          <a:latin typeface="+mn-lt"/>
                          <a:ea typeface="+mn-ea"/>
                          <a:cs typeface="+mn-cs"/>
                        </a:rPr>
                        <a:t>Supported Housing Programs for people experiencing homelessness and among qualifying subpopulations (HIV/Aids/ MRT, physically disabled, seniors).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a:solidFill>
                            <a:schemeClr val="dk1"/>
                          </a:solidFill>
                          <a:latin typeface="+mn-lt"/>
                          <a:ea typeface="+mn-ea"/>
                          <a:cs typeface="+mn-cs"/>
                        </a:rPr>
                        <a:t>Support services via case management for as long as client remains in housing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a:solidFill>
                            <a:schemeClr val="dk1"/>
                          </a:solidFill>
                          <a:latin typeface="+mn-lt"/>
                          <a:ea typeface="+mn-ea"/>
                          <a:cs typeface="+mn-cs"/>
                        </a:rPr>
                        <a:t>Rent is calculated at between 30% of one’s gross income</a:t>
                      </a:r>
                    </a:p>
                  </a:txBody>
                  <a:tcPr marL="73628" marR="73628" marT="36814" marB="36814">
                    <a:solidFill>
                      <a:schemeClr val="bg1">
                        <a:lumMod val="95000"/>
                      </a:schemeClr>
                    </a:solidFill>
                  </a:tcPr>
                </a:tc>
                <a:extLst>
                  <a:ext uri="{0D108BD9-81ED-4DB2-BD59-A6C34878D82A}">
                    <a16:rowId xmlns:a16="http://schemas.microsoft.com/office/drawing/2014/main" val="3273258888"/>
                  </a:ext>
                </a:extLst>
              </a:tr>
            </a:tbl>
          </a:graphicData>
        </a:graphic>
      </p:graphicFrame>
    </p:spTree>
    <p:extLst>
      <p:ext uri="{BB962C8B-B14F-4D97-AF65-F5344CB8AC3E}">
        <p14:creationId xmlns:p14="http://schemas.microsoft.com/office/powerpoint/2010/main" val="1375692920"/>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F8D473-DCA9-3533-F71B-6DD2F56714D1}"/>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Housing Resources for People with Substance Use Conditions</a:t>
            </a:r>
          </a:p>
        </p:txBody>
      </p:sp>
      <p:sp>
        <p:nvSpPr>
          <p:cNvPr id="3" name="Content Placeholder 2">
            <a:extLst>
              <a:ext uri="{FF2B5EF4-FFF2-40B4-BE49-F238E27FC236}">
                <a16:creationId xmlns:a16="http://schemas.microsoft.com/office/drawing/2014/main" id="{051D41DB-CB87-9F8E-A0F6-B405D338FF00}"/>
              </a:ext>
            </a:extLst>
          </p:cNvPr>
          <p:cNvSpPr>
            <a:spLocks noGrp="1"/>
          </p:cNvSpPr>
          <p:nvPr>
            <p:ph idx="1"/>
          </p:nvPr>
        </p:nvSpPr>
        <p:spPr>
          <a:xfrm>
            <a:off x="4810259" y="649480"/>
            <a:ext cx="6555347" cy="5546047"/>
          </a:xfrm>
        </p:spPr>
        <p:txBody>
          <a:bodyPr anchor="ctr">
            <a:normAutofit/>
          </a:bodyPr>
          <a:lstStyle/>
          <a:p>
            <a:pPr marL="342900" marR="0" lvl="0" indent="-342900">
              <a:buFont typeface="Symbol" panose="05050102010706020507" pitchFamily="18" charset="2"/>
              <a:buChar char=""/>
            </a:pPr>
            <a:r>
              <a:rPr lang="en-US" sz="1700" b="1">
                <a:effectLst/>
                <a:latin typeface="Calibri" panose="020F0502020204030204" pitchFamily="34" charset="0"/>
                <a:ea typeface="Calibri" panose="020F0502020204030204" pitchFamily="34" charset="0"/>
                <a:cs typeface="Times New Roman" panose="02020603050405020304" pitchFamily="18" charset="0"/>
              </a:rPr>
              <a:t>Sober recovery options:</a:t>
            </a:r>
          </a:p>
          <a:p>
            <a:pPr marL="742950" marR="0" lvl="1" indent="-285750">
              <a:buFont typeface="Courier New" panose="02070309020205020404" pitchFamily="49" charset="0"/>
              <a:buChar char="o"/>
            </a:pPr>
            <a:r>
              <a:rPr lang="en-US" sz="1700">
                <a:effectLst/>
                <a:latin typeface="Calibri" panose="020F0502020204030204" pitchFamily="34" charset="0"/>
                <a:ea typeface="Calibri" panose="020F0502020204030204" pitchFamily="34" charset="0"/>
                <a:cs typeface="Times New Roman" panose="02020603050405020304" pitchFamily="18" charset="0"/>
              </a:rPr>
              <a:t>Talbot House Chemical Dependence Stabilization Center - </a:t>
            </a:r>
            <a:r>
              <a:rPr lang="en-US" sz="1700" u="sng">
                <a:effectLst/>
                <a:latin typeface="Calibri" panose="020F0502020204030204" pitchFamily="34" charset="0"/>
                <a:ea typeface="Calibri" panose="020F0502020204030204" pitchFamily="34" charset="0"/>
                <a:cs typeface="Times New Roman" panose="02020603050405020304" pitchFamily="18" charset="0"/>
                <a:hlinkClick r:id="rId3"/>
              </a:rPr>
              <a:t>https://www.catholiccharities.cc/index.php?option=com_content&amp;view=article&amp;id=21&amp;Itemid=119</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Courier New" panose="02070309020205020404" pitchFamily="49" charset="0"/>
              <a:buChar char="o"/>
            </a:pPr>
            <a:r>
              <a:rPr lang="en-US" sz="1700">
                <a:effectLst/>
                <a:latin typeface="Calibri" panose="020F0502020204030204" pitchFamily="34" charset="0"/>
                <a:ea typeface="Calibri" panose="020F0502020204030204" pitchFamily="34" charset="0"/>
                <a:cs typeface="Times New Roman" panose="02020603050405020304" pitchFamily="18" charset="0"/>
              </a:rPr>
              <a:t>OUTREACH Residential services - </a:t>
            </a:r>
            <a:r>
              <a:rPr lang="en-US" sz="1700" u="sng">
                <a:effectLst/>
                <a:latin typeface="Calibri" panose="020F0502020204030204" pitchFamily="34" charset="0"/>
                <a:ea typeface="Calibri" panose="020F0502020204030204" pitchFamily="34" charset="0"/>
                <a:cs typeface="Times New Roman" panose="02020603050405020304" pitchFamily="18" charset="0"/>
                <a:hlinkClick r:id="rId4"/>
              </a:rPr>
              <a:t>https://opiny.org/residential-adults/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Aft>
                <a:spcPts val="800"/>
              </a:spcAft>
              <a:buFont typeface="Courier New" panose="02070309020205020404" pitchFamily="49" charset="0"/>
              <a:buChar char="o"/>
            </a:pPr>
            <a:r>
              <a:rPr lang="en-US" sz="1700">
                <a:effectLst/>
                <a:latin typeface="Calibri" panose="020F0502020204030204" pitchFamily="34" charset="0"/>
                <a:ea typeface="Calibri" panose="020F0502020204030204" pitchFamily="34" charset="0"/>
                <a:cs typeface="Times New Roman" panose="02020603050405020304" pitchFamily="18" charset="0"/>
              </a:rPr>
              <a:t>Salvation Army - </a:t>
            </a:r>
            <a:r>
              <a:rPr lang="en-US" sz="1700" u="sng">
                <a:effectLst/>
                <a:latin typeface="Calibri" panose="020F0502020204030204" pitchFamily="34" charset="0"/>
                <a:ea typeface="Calibri" panose="020F0502020204030204" pitchFamily="34" charset="0"/>
                <a:cs typeface="Times New Roman" panose="02020603050405020304" pitchFamily="18" charset="0"/>
                <a:hlinkClick r:id="rId5"/>
              </a:rPr>
              <a:t>https://www.salvationarmyusa.org/usn/rehabilitation/</a:t>
            </a:r>
            <a:endParaRPr lang="en-US" sz="1700" u="sng">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Courier New" panose="02070309020205020404" pitchFamily="49" charset="0"/>
              <a:buChar char="o"/>
            </a:pPr>
            <a:r>
              <a:rPr lang="en-US" sz="1700" b="1" kern="100">
                <a:effectLst/>
                <a:latin typeface="Aptos" panose="020B0004020202020204" pitchFamily="34" charset="0"/>
                <a:ea typeface="Aptos" panose="020B0004020202020204" pitchFamily="34" charset="0"/>
                <a:cs typeface="Times New Roman" panose="02020603050405020304" pitchFamily="18" charset="0"/>
              </a:rPr>
              <a:t>SAIL OASAS MRT Supporte</a:t>
            </a:r>
            <a:r>
              <a:rPr lang="en-US" sz="1700" b="1" kern="100">
                <a:latin typeface="Aptos" panose="020B0004020202020204" pitchFamily="34" charset="0"/>
                <a:ea typeface="Aptos" panose="020B0004020202020204" pitchFamily="34" charset="0"/>
                <a:cs typeface="Times New Roman" panose="02020603050405020304" pitchFamily="18" charset="0"/>
              </a:rPr>
              <a:t>d Housing Program- </a:t>
            </a:r>
            <a:r>
              <a:rPr lang="en-US" sz="1700" kern="100">
                <a:latin typeface="Aptos" panose="020B0004020202020204" pitchFamily="34" charset="0"/>
                <a:ea typeface="Aptos" panose="020B0004020202020204" pitchFamily="34" charset="0"/>
                <a:cs typeface="Times New Roman" panose="02020603050405020304" pitchFamily="18" charset="0"/>
                <a:hlinkClick r:id="rId6"/>
              </a:rPr>
              <a:t>https://www.sailservices.org/supported-housing</a:t>
            </a:r>
            <a:r>
              <a:rPr lang="en-US" sz="1700" kern="100">
                <a:latin typeface="Aptos" panose="020B0004020202020204" pitchFamily="34" charset="0"/>
                <a:ea typeface="Aptos" panose="020B0004020202020204" pitchFamily="34" charset="0"/>
                <a:cs typeface="Times New Roman" panose="02020603050405020304" pitchFamily="18" charset="0"/>
              </a:rPr>
              <a:t> </a:t>
            </a:r>
          </a:p>
          <a:p>
            <a:pPr marL="742950" lvl="1" indent="-285750">
              <a:spcAft>
                <a:spcPts val="800"/>
              </a:spcAft>
              <a:buFont typeface="Courier New" panose="02070309020205020404" pitchFamily="49" charset="0"/>
              <a:buChar char="o"/>
            </a:pPr>
            <a:r>
              <a:rPr lang="en-US" sz="1700" b="0" i="0">
                <a:effectLst/>
                <a:latin typeface="Lato" panose="020F0502020204030204" pitchFamily="34" charset="0"/>
              </a:rPr>
              <a:t>Program SAIL has collaborated with Mercy Behavioral Health Services for the provision of services to individuals with a co-occurring disorder of substance abuse and mental illness (with substance abuse being the primary diagnosis). SAIL provides the housing services and supports and Mercy provides the clinical treatment to the individuals in the program.</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p>
            <a:pPr marL="285750" indent="-285750">
              <a:spcAft>
                <a:spcPts val="800"/>
              </a:spcAft>
              <a:buFont typeface="Courier New" panose="02070309020205020404" pitchFamily="49" charset="0"/>
              <a:buChar char="o"/>
            </a:pPr>
            <a:r>
              <a:rPr lang="en-US" sz="1700" b="1" kern="100">
                <a:effectLst/>
                <a:latin typeface="Aptos" panose="020B0004020202020204" pitchFamily="34" charset="0"/>
                <a:ea typeface="Aptos" panose="020B0004020202020204" pitchFamily="34" charset="0"/>
                <a:cs typeface="Times New Roman" panose="02020603050405020304" pitchFamily="18" charset="0"/>
              </a:rPr>
              <a:t>OASAS Housing Providers</a:t>
            </a:r>
            <a:r>
              <a:rPr lang="en-US" sz="1700" kern="100">
                <a:effectLst/>
                <a:latin typeface="Aptos" panose="020B0004020202020204" pitchFamily="34" charset="0"/>
                <a:ea typeface="Aptos" panose="020B0004020202020204" pitchFamily="34" charset="0"/>
                <a:cs typeface="Times New Roman" panose="02020603050405020304" pitchFamily="18" charset="0"/>
              </a:rPr>
              <a:t>: </a:t>
            </a:r>
            <a:r>
              <a:rPr lang="en-US" sz="1700" u="sng" kern="100">
                <a:effectLst/>
                <a:latin typeface="Aptos" panose="020B0004020202020204" pitchFamily="34" charset="0"/>
                <a:ea typeface="Aptos" panose="020B0004020202020204" pitchFamily="34" charset="0"/>
                <a:cs typeface="Times New Roman" panose="02020603050405020304" pitchFamily="18" charset="0"/>
                <a:hlinkClick r:id="rId7"/>
              </a:rPr>
              <a:t>https://oasas.ny.gov/support-services?f[0]=location_filter_term%3A321&amp;page=0</a:t>
            </a:r>
            <a:r>
              <a:rPr lang="en-US" sz="1700" kern="100">
                <a:effectLst/>
                <a:latin typeface="Aptos" panose="020B0004020202020204" pitchFamily="34" charset="0"/>
                <a:ea typeface="Aptos" panose="020B0004020202020204" pitchFamily="34" charset="0"/>
                <a:cs typeface="Times New Roman" panose="02020603050405020304" pitchFamily="18" charset="0"/>
              </a:rPr>
              <a:t> </a:t>
            </a:r>
          </a:p>
          <a:p>
            <a:pPr marL="742950" marR="0" lvl="1" indent="-285750">
              <a:spcAft>
                <a:spcPts val="800"/>
              </a:spcAft>
              <a:buFont typeface="Courier New" panose="02070309020205020404" pitchFamily="49" charset="0"/>
              <a:buChar char="o"/>
            </a:pPr>
            <a:endParaRPr lang="en-US" sz="17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9821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D04BE6-13F3-A58F-B71C-672445ED8D96}"/>
              </a:ext>
            </a:extLst>
          </p:cNvPr>
          <p:cNvSpPr>
            <a:spLocks noGrp="1"/>
          </p:cNvSpPr>
          <p:nvPr>
            <p:ph type="title"/>
          </p:nvPr>
        </p:nvSpPr>
        <p:spPr>
          <a:xfrm>
            <a:off x="1371599" y="294538"/>
            <a:ext cx="9895951" cy="1033669"/>
          </a:xfrm>
        </p:spPr>
        <p:txBody>
          <a:bodyPr>
            <a:normAutofit/>
          </a:bodyPr>
          <a:lstStyle/>
          <a:p>
            <a:r>
              <a:rPr lang="en-US" sz="4000" b="1">
                <a:solidFill>
                  <a:srgbClr val="FFFFFF"/>
                </a:solidFill>
              </a:rPr>
              <a:t>Housing and Other Resources for Seniors</a:t>
            </a:r>
          </a:p>
        </p:txBody>
      </p:sp>
      <p:sp>
        <p:nvSpPr>
          <p:cNvPr id="5" name="Content Placeholder 2">
            <a:extLst>
              <a:ext uri="{FF2B5EF4-FFF2-40B4-BE49-F238E27FC236}">
                <a16:creationId xmlns:a16="http://schemas.microsoft.com/office/drawing/2014/main" id="{95EB5E6A-B893-6A8D-A5D6-9B8AF75A5D8C}"/>
              </a:ext>
            </a:extLst>
          </p:cNvPr>
          <p:cNvSpPr>
            <a:spLocks noGrp="1"/>
          </p:cNvSpPr>
          <p:nvPr>
            <p:ph idx="1"/>
          </p:nvPr>
        </p:nvSpPr>
        <p:spPr>
          <a:xfrm>
            <a:off x="293912" y="1891970"/>
            <a:ext cx="5802086" cy="4671492"/>
          </a:xfrm>
          <a:solidFill>
            <a:schemeClr val="accent1"/>
          </a:solidFill>
          <a:effectLst>
            <a:outerShdw blurRad="50800" dist="38100" dir="2700000" algn="tl" rotWithShape="0">
              <a:prstClr val="black">
                <a:alpha val="40000"/>
              </a:prstClr>
            </a:outerShdw>
          </a:effectLst>
        </p:spPr>
        <p:txBody>
          <a:bodyPr>
            <a:normAutofit fontScale="55000" lnSpcReduction="20000"/>
          </a:bodyPr>
          <a:lstStyle/>
          <a:p>
            <a:pPr marL="0" marR="0" indent="0">
              <a:lnSpc>
                <a:spcPct val="107000"/>
              </a:lnSpc>
              <a:spcAft>
                <a:spcPts val="800"/>
              </a:spcAft>
              <a:buNone/>
            </a:pPr>
            <a:r>
              <a:rPr lang="en-US" sz="28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Family- Type Home for Adults (FTHA) </a:t>
            </a:r>
          </a:p>
          <a:p>
            <a:pPr marL="0" marR="0" indent="0">
              <a:lnSpc>
                <a:spcPct val="107000"/>
              </a:lnSpc>
              <a:spcAft>
                <a:spcPts val="800"/>
              </a:spcAft>
              <a:buNone/>
            </a:pPr>
            <a:r>
              <a:rPr lang="en-US" kern="100">
                <a:solidFill>
                  <a:schemeClr val="bg1"/>
                </a:solidFill>
                <a:latin typeface="Aptos" panose="020B0004020202020204" pitchFamily="34" charset="0"/>
                <a:ea typeface="Aptos" panose="020B0004020202020204" pitchFamily="34" charset="0"/>
                <a:cs typeface="Times New Roman" panose="02020603050405020304" pitchFamily="18" charset="0"/>
              </a:rPr>
              <a:t>FTHAs are</a:t>
            </a:r>
            <a:r>
              <a:rPr lang="en-US" sz="2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 an adult care facility in which an operator provides residential care, personal care and/or supervision services, in the operator's own home, to four or fewer adults who are not related to the operator.</a:t>
            </a:r>
          </a:p>
          <a:p>
            <a:pPr marL="0" marR="0">
              <a:lnSpc>
                <a:spcPct val="107000"/>
              </a:lnSpc>
              <a:spcAft>
                <a:spcPts val="800"/>
              </a:spcAft>
            </a:pPr>
            <a:r>
              <a:rPr lang="en-US" sz="2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An FTHA provides a home-like living environment. It is a community-integrated and supported housing alternative for dependent adults who cannot live alone any longer due to advanced age, developmental disabilities, or physical or mental health, but who do not require skilled medical or nursing services.</a:t>
            </a:r>
          </a:p>
          <a:p>
            <a:pPr marL="0" marR="0">
              <a:lnSpc>
                <a:spcPct val="107000"/>
              </a:lnSpc>
              <a:spcAft>
                <a:spcPts val="800"/>
              </a:spcAft>
            </a:pPr>
            <a:r>
              <a:rPr lang="en-US" sz="28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Find a Family-Type Adult Home:</a:t>
            </a:r>
            <a:endParaRPr lang="en-US" sz="2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8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Coordinator of Nassau County:</a:t>
            </a:r>
            <a:r>
              <a:rPr lang="en-US" sz="2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 Lorenzo </a:t>
            </a:r>
            <a:r>
              <a:rPr lang="en-US" sz="2800" kern="10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Aufiero</a:t>
            </a:r>
            <a:r>
              <a:rPr lang="en-US" sz="2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 516-227-8217</a:t>
            </a:r>
          </a:p>
          <a:p>
            <a:pPr marL="0" marR="0">
              <a:lnSpc>
                <a:spcPct val="107000"/>
              </a:lnSpc>
              <a:spcAft>
                <a:spcPts val="800"/>
              </a:spcAft>
            </a:pPr>
            <a:r>
              <a:rPr lang="en-US" sz="28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Coordinator of Suffolk County: </a:t>
            </a:r>
            <a:r>
              <a:rPr lang="en-US" sz="2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Sandra King-</a:t>
            </a:r>
            <a:r>
              <a:rPr lang="en-US" sz="2800" kern="10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Moeck</a:t>
            </a:r>
            <a:r>
              <a:rPr lang="en-US" sz="2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 631-854-3192</a:t>
            </a:r>
          </a:p>
          <a:p>
            <a:endParaRPr lang="en-US">
              <a:solidFill>
                <a:schemeClr val="bg1"/>
              </a:solidFill>
            </a:endParaRPr>
          </a:p>
        </p:txBody>
      </p:sp>
      <p:sp>
        <p:nvSpPr>
          <p:cNvPr id="6" name="TextBox 5">
            <a:extLst>
              <a:ext uri="{FF2B5EF4-FFF2-40B4-BE49-F238E27FC236}">
                <a16:creationId xmlns:a16="http://schemas.microsoft.com/office/drawing/2014/main" id="{FD378A64-5AFA-447C-FB9B-99D65146CE29}"/>
              </a:ext>
            </a:extLst>
          </p:cNvPr>
          <p:cNvSpPr txBox="1"/>
          <p:nvPr/>
        </p:nvSpPr>
        <p:spPr>
          <a:xfrm>
            <a:off x="6242956" y="1891970"/>
            <a:ext cx="5802085" cy="2191113"/>
          </a:xfrm>
          <a:prstGeom prst="rect">
            <a:avLst/>
          </a:prstGeom>
          <a:solidFill>
            <a:schemeClr val="tx2">
              <a:lumMod val="10000"/>
              <a:lumOff val="90000"/>
            </a:schemeClr>
          </a:solidFill>
          <a:effectLst>
            <a:outerShdw blurRad="50800" dist="38100" dir="2700000" algn="tl" rotWithShape="0">
              <a:prstClr val="black">
                <a:alpha val="40000"/>
              </a:prstClr>
            </a:outerShdw>
          </a:effectLst>
        </p:spPr>
        <p:txBody>
          <a:bodyPr wrap="square">
            <a:spAutoFit/>
          </a:bodyPr>
          <a:lstStyle/>
          <a:p>
            <a:pPr marL="342900" marR="0" lvl="0" indent="-342900">
              <a:lnSpc>
                <a:spcPct val="107000"/>
              </a:lnSpc>
              <a:buFont typeface="Symbol" panose="05050102010706020507" pitchFamily="18" charset="2"/>
              <a:buChar char=""/>
            </a:pPr>
            <a:r>
              <a:rPr lang="en-US" sz="1600" b="1">
                <a:effectLst/>
                <a:ea typeface="Calibri" panose="020F0502020204030204" pitchFamily="34" charset="0"/>
                <a:cs typeface="Times New Roman" panose="02020603050405020304" pitchFamily="18" charset="0"/>
              </a:rPr>
              <a:t>Federally Assisted Housing Complexes in Suffolk for Seniors </a:t>
            </a:r>
            <a:endParaRPr lang="en-US" sz="1600" b="1">
              <a:ea typeface="Calibri" panose="020F050202020403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endParaRPr lang="en-US" sz="1600" u="sng">
              <a:solidFill>
                <a:srgbClr val="0563C1"/>
              </a:solidFill>
              <a:effectLst/>
              <a:ea typeface="Calibri" panose="020F0502020204030204" pitchFamily="34" charset="0"/>
              <a:cs typeface="Times New Roman" panose="02020603050405020304" pitchFamily="18" charset="0"/>
              <a:hlinkClick r:id="rId4"/>
            </a:endParaRPr>
          </a:p>
          <a:p>
            <a:pPr marL="742950" lvl="1" indent="-285750">
              <a:lnSpc>
                <a:spcPct val="107000"/>
              </a:lnSpc>
              <a:buFont typeface="Arial" panose="020B0604020202020204" pitchFamily="34" charset="0"/>
              <a:buChar char="•"/>
            </a:pPr>
            <a:r>
              <a:rPr lang="en-US" sz="1600" u="sng">
                <a:solidFill>
                  <a:srgbClr val="0563C1"/>
                </a:solidFill>
                <a:effectLst/>
                <a:ea typeface="Calibri" panose="020F0502020204030204" pitchFamily="34" charset="0"/>
                <a:cs typeface="Times New Roman" panose="02020603050405020304" pitchFamily="18" charset="0"/>
                <a:hlinkClick r:id="rId4"/>
              </a:rPr>
              <a:t>https://www.huntingtonny.gov/filestorage/13751/16461/18802/18824/Susidized_Senior_Housing_(Issued_by_Suffolk_County).pdf</a:t>
            </a:r>
            <a:endParaRPr lang="en-US" sz="1600">
              <a:effectLst/>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600" b="1">
                <a:effectLst/>
                <a:ea typeface="Calibri" panose="020F0502020204030204" pitchFamily="34" charset="0"/>
                <a:cs typeface="Times New Roman" panose="02020603050405020304" pitchFamily="18" charset="0"/>
              </a:rPr>
              <a:t>Catholic Charities Housing for Seniors </a:t>
            </a:r>
            <a:r>
              <a:rPr lang="en-US" sz="1600">
                <a:effectLst/>
                <a:ea typeface="Calibri" panose="020F0502020204030204" pitchFamily="34" charset="0"/>
                <a:cs typeface="Times New Roman" panose="02020603050405020304" pitchFamily="18" charset="0"/>
              </a:rPr>
              <a:t>- </a:t>
            </a:r>
            <a:r>
              <a:rPr lang="en-US" sz="1600" u="sng">
                <a:solidFill>
                  <a:srgbClr val="0563C1"/>
                </a:solidFill>
                <a:effectLst/>
                <a:ea typeface="Calibri" panose="020F0502020204030204" pitchFamily="34" charset="0"/>
                <a:cs typeface="Times New Roman" panose="02020603050405020304" pitchFamily="18" charset="0"/>
                <a:hlinkClick r:id="rId5"/>
              </a:rPr>
              <a:t>https://www.catholiccharities.cc/how-we-can-help/housing</a:t>
            </a:r>
            <a:endParaRPr lang="en-US" sz="1600" u="sng">
              <a:solidFill>
                <a:srgbClr val="0563C1"/>
              </a:solidFill>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E2A2E27-0E68-370B-122A-7D85D1532A08}"/>
              </a:ext>
            </a:extLst>
          </p:cNvPr>
          <p:cNvSpPr txBox="1"/>
          <p:nvPr/>
        </p:nvSpPr>
        <p:spPr>
          <a:xfrm>
            <a:off x="6242955" y="4409731"/>
            <a:ext cx="5802085" cy="2153731"/>
          </a:xfrm>
          <a:prstGeom prst="rect">
            <a:avLst/>
          </a:prstGeom>
          <a:solidFill>
            <a:schemeClr val="tx2">
              <a:lumMod val="25000"/>
              <a:lumOff val="75000"/>
            </a:schemeClr>
          </a:solidFill>
          <a:ln>
            <a:solidFill>
              <a:schemeClr val="accent4">
                <a:lumMod val="75000"/>
              </a:schemeClr>
            </a:solidFill>
          </a:ln>
          <a:effectLst>
            <a:outerShdw blurRad="50800" dist="38100" dir="2700000" algn="tl" rotWithShape="0">
              <a:prstClr val="black">
                <a:alpha val="40000"/>
              </a:prstClr>
            </a:outerShdw>
          </a:effectLst>
        </p:spPr>
        <p:txBody>
          <a:bodyPr wrap="square">
            <a:spAutoFit/>
          </a:bodyPr>
          <a:lstStyle/>
          <a:p>
            <a:pPr marR="0" lvl="0">
              <a:lnSpc>
                <a:spcPct val="107000"/>
              </a:lnSpc>
            </a:pPr>
            <a:r>
              <a:rPr lang="en-US" sz="1800" b="1">
                <a:effectLst/>
                <a:ea typeface="Calibri" panose="020F0502020204030204" pitchFamily="34" charset="0"/>
                <a:cs typeface="Times New Roman" panose="02020603050405020304" pitchFamily="18" charset="0"/>
              </a:rPr>
              <a:t>Additional Supports and Resources for Seniors:</a:t>
            </a:r>
          </a:p>
          <a:p>
            <a:pPr marR="0" lvl="0">
              <a:lnSpc>
                <a:spcPct val="107000"/>
              </a:lnSpc>
            </a:pPr>
            <a:r>
              <a:rPr lang="en-US" b="1">
                <a:ea typeface="Calibri" panose="020F0502020204030204" pitchFamily="34" charset="0"/>
                <a:cs typeface="Times New Roman" panose="02020603050405020304" pitchFamily="18" charset="0"/>
                <a:hlinkClick r:id="rId6"/>
              </a:rPr>
              <a:t>Family Service League Senior Resources</a:t>
            </a:r>
            <a:endParaRPr lang="en-US" b="1">
              <a:ea typeface="Calibri" panose="020F0502020204030204" pitchFamily="34" charset="0"/>
              <a:cs typeface="Times New Roman" panose="02020603050405020304" pitchFamily="18" charset="0"/>
            </a:endParaRPr>
          </a:p>
          <a:p>
            <a:pPr marR="0" lvl="0">
              <a:lnSpc>
                <a:spcPct val="107000"/>
              </a:lnSpc>
            </a:pPr>
            <a:r>
              <a:rPr lang="en-US" sz="1800" b="1">
                <a:effectLst/>
                <a:ea typeface="Calibri" panose="020F0502020204030204" pitchFamily="34" charset="0"/>
                <a:cs typeface="Times New Roman" panose="02020603050405020304" pitchFamily="18" charset="0"/>
                <a:hlinkClick r:id="rId7"/>
              </a:rPr>
              <a:t>United Way Safe at Home for Seniors</a:t>
            </a:r>
            <a:endParaRPr lang="en-US" b="1">
              <a:ea typeface="Calibri" panose="020F0502020204030204" pitchFamily="34" charset="0"/>
              <a:cs typeface="Times New Roman" panose="02020603050405020304" pitchFamily="18" charset="0"/>
            </a:endParaRPr>
          </a:p>
          <a:p>
            <a:pPr marR="0" lvl="0">
              <a:lnSpc>
                <a:spcPct val="107000"/>
              </a:lnSpc>
            </a:pPr>
            <a:r>
              <a:rPr lang="en-US" sz="1800" b="1">
                <a:effectLst/>
                <a:ea typeface="Calibri" panose="020F0502020204030204" pitchFamily="34" charset="0"/>
                <a:cs typeface="Times New Roman" panose="02020603050405020304" pitchFamily="18" charset="0"/>
                <a:hlinkClick r:id="rId8"/>
              </a:rPr>
              <a:t>Long Island Senior Resources </a:t>
            </a:r>
            <a:endParaRPr lang="en-US" b="1">
              <a:ea typeface="Calibri" panose="020F0502020204030204" pitchFamily="34" charset="0"/>
              <a:cs typeface="Times New Roman" panose="02020603050405020304" pitchFamily="18" charset="0"/>
            </a:endParaRPr>
          </a:p>
          <a:p>
            <a:pPr marR="0" lvl="0">
              <a:lnSpc>
                <a:spcPct val="107000"/>
              </a:lnSpc>
            </a:pPr>
            <a:r>
              <a:rPr lang="en-US" sz="1800" b="1">
                <a:effectLst/>
                <a:ea typeface="Calibri" panose="020F0502020204030204" pitchFamily="34" charset="0"/>
                <a:cs typeface="Times New Roman" panose="02020603050405020304" pitchFamily="18" charset="0"/>
                <a:hlinkClick r:id="rId9"/>
              </a:rPr>
              <a:t>Suffolk County Office for the Aging</a:t>
            </a:r>
            <a:endParaRPr lang="en-US" sz="1800" b="1">
              <a:effectLst/>
              <a:ea typeface="Calibri" panose="020F0502020204030204" pitchFamily="34" charset="0"/>
              <a:cs typeface="Times New Roman" panose="02020603050405020304" pitchFamily="18" charset="0"/>
            </a:endParaRPr>
          </a:p>
          <a:p>
            <a:pPr marR="0" lvl="0">
              <a:lnSpc>
                <a:spcPct val="107000"/>
              </a:lnSpc>
            </a:pPr>
            <a:r>
              <a:rPr lang="en-US" b="1">
                <a:ea typeface="Calibri" panose="020F0502020204030204" pitchFamily="34" charset="0"/>
                <a:cs typeface="Times New Roman" panose="02020603050405020304" pitchFamily="18" charset="0"/>
                <a:hlinkClick r:id="rId10"/>
              </a:rPr>
              <a:t>New York State Office for the Aging</a:t>
            </a:r>
            <a:endParaRPr lang="en-US" sz="1800" b="1">
              <a:effectLst/>
              <a:ea typeface="Calibri" panose="020F0502020204030204" pitchFamily="34" charset="0"/>
              <a:cs typeface="Times New Roman" panose="02020603050405020304" pitchFamily="18" charset="0"/>
            </a:endParaRPr>
          </a:p>
          <a:p>
            <a:pPr marR="0" lvl="0">
              <a:lnSpc>
                <a:spcPct val="107000"/>
              </a:lnSpc>
            </a:pPr>
            <a:r>
              <a:rPr lang="en-US" b="1">
                <a:ea typeface="Calibri" panose="020F0502020204030204" pitchFamily="34" charset="0"/>
                <a:cs typeface="Times New Roman" panose="02020603050405020304" pitchFamily="18" charset="0"/>
                <a:hlinkClick r:id="rId11"/>
              </a:rPr>
              <a:t>Long Island Cares Senior Food Resources </a:t>
            </a:r>
            <a:endParaRPr lang="en-US" sz="18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2167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E82CFD-2628-8750-079F-FF1673E23B10}"/>
              </a:ext>
            </a:extLst>
          </p:cNvPr>
          <p:cNvSpPr>
            <a:spLocks noGrp="1"/>
          </p:cNvSpPr>
          <p:nvPr>
            <p:ph type="title"/>
          </p:nvPr>
        </p:nvSpPr>
        <p:spPr>
          <a:xfrm>
            <a:off x="921571" y="278535"/>
            <a:ext cx="10808204" cy="1033669"/>
          </a:xfrm>
        </p:spPr>
        <p:txBody>
          <a:bodyPr>
            <a:normAutofit fontScale="90000"/>
          </a:bodyPr>
          <a:lstStyle/>
          <a:p>
            <a:r>
              <a:rPr lang="en-US" b="1">
                <a:solidFill>
                  <a:srgbClr val="FFFFFF"/>
                </a:solidFill>
              </a:rPr>
              <a:t>Housing Resources for People with Disabilities</a:t>
            </a:r>
          </a:p>
        </p:txBody>
      </p:sp>
      <p:sp>
        <p:nvSpPr>
          <p:cNvPr id="4" name="TextBox 3">
            <a:extLst>
              <a:ext uri="{FF2B5EF4-FFF2-40B4-BE49-F238E27FC236}">
                <a16:creationId xmlns:a16="http://schemas.microsoft.com/office/drawing/2014/main" id="{A1D95621-469B-2EE8-4985-499EA57EAEB9}"/>
              </a:ext>
            </a:extLst>
          </p:cNvPr>
          <p:cNvSpPr txBox="1"/>
          <p:nvPr/>
        </p:nvSpPr>
        <p:spPr>
          <a:xfrm>
            <a:off x="170221" y="1722254"/>
            <a:ext cx="6096000" cy="2585323"/>
          </a:xfrm>
          <a:prstGeom prst="rect">
            <a:avLst/>
          </a:prstGeom>
          <a:solidFill>
            <a:schemeClr val="accent1"/>
          </a:solidFill>
          <a:ln>
            <a:solidFill>
              <a:schemeClr val="accent4">
                <a:lumMod val="75000"/>
              </a:schemeClr>
            </a:solidFill>
          </a:ln>
          <a:effectLst>
            <a:outerShdw blurRad="50800" dist="38100" dir="16200000" rotWithShape="0">
              <a:prstClr val="black">
                <a:alpha val="40000"/>
              </a:prstClr>
            </a:outerShdw>
          </a:effectLst>
        </p:spPr>
        <p:txBody>
          <a:bodyPr wrap="square">
            <a:spAutoFit/>
          </a:bodyPr>
          <a:lstStyle/>
          <a:p>
            <a:pPr algn="l"/>
            <a:r>
              <a:rPr lang="en-US" b="1">
                <a:solidFill>
                  <a:schemeClr val="bg1"/>
                </a:solidFill>
                <a:latin typeface="Aptos (Body)"/>
              </a:rPr>
              <a:t>Catholic Charities Thea Bowman Reside- </a:t>
            </a:r>
            <a:r>
              <a:rPr lang="en-US">
                <a:solidFill>
                  <a:schemeClr val="bg1"/>
                </a:solidFill>
                <a:latin typeface="Aptos (Body)"/>
              </a:rPr>
              <a:t>housing for people with disabilities</a:t>
            </a:r>
          </a:p>
          <a:p>
            <a:pPr algn="l"/>
            <a:endParaRPr lang="en-US" b="0" i="0">
              <a:solidFill>
                <a:schemeClr val="bg1"/>
              </a:solidFill>
              <a:effectLst/>
              <a:latin typeface="Aptos (Body)"/>
            </a:endParaRPr>
          </a:p>
          <a:p>
            <a:pPr algn="l"/>
            <a:r>
              <a:rPr lang="en-US" b="1" i="0">
                <a:solidFill>
                  <a:schemeClr val="bg1"/>
                </a:solidFill>
                <a:effectLst/>
                <a:latin typeface="Aptos (Body)"/>
              </a:rPr>
              <a:t>Catholic Charities Housing Department</a:t>
            </a:r>
            <a:br>
              <a:rPr lang="en-US" b="0" i="0">
                <a:solidFill>
                  <a:schemeClr val="bg1"/>
                </a:solidFill>
                <a:effectLst/>
                <a:latin typeface="Aptos (Body)"/>
              </a:rPr>
            </a:br>
            <a:r>
              <a:rPr lang="en-US" b="0" i="0">
                <a:solidFill>
                  <a:schemeClr val="bg1"/>
                </a:solidFill>
                <a:effectLst/>
                <a:latin typeface="Aptos (Body)"/>
              </a:rPr>
              <a:t>Telephone: 516-733-7076</a:t>
            </a:r>
            <a:br>
              <a:rPr lang="en-US" b="0" i="0">
                <a:solidFill>
                  <a:schemeClr val="bg1"/>
                </a:solidFill>
                <a:effectLst/>
                <a:latin typeface="Aptos (Body)"/>
              </a:rPr>
            </a:br>
            <a:r>
              <a:rPr lang="en-US" b="0" i="0">
                <a:solidFill>
                  <a:schemeClr val="bg1"/>
                </a:solidFill>
                <a:effectLst/>
                <a:latin typeface="Aptos (Body)"/>
              </a:rPr>
              <a:t>Monday - Friday, 9 a.m. - 5 </a:t>
            </a:r>
            <a:r>
              <a:rPr lang="en-US" b="0" i="0" err="1">
                <a:solidFill>
                  <a:schemeClr val="bg1"/>
                </a:solidFill>
                <a:effectLst/>
                <a:latin typeface="Aptos (Body)"/>
              </a:rPr>
              <a:t>p.m</a:t>
            </a:r>
            <a:endParaRPr lang="en-US" b="0" i="0">
              <a:solidFill>
                <a:schemeClr val="bg1"/>
              </a:solidFill>
              <a:effectLst/>
              <a:latin typeface="Aptos (Body)"/>
            </a:endParaRPr>
          </a:p>
          <a:p>
            <a:pPr algn="l"/>
            <a:endParaRPr lang="en-US">
              <a:solidFill>
                <a:schemeClr val="bg1"/>
              </a:solidFill>
              <a:latin typeface="Aptos (Body)"/>
            </a:endParaRPr>
          </a:p>
          <a:p>
            <a:pPr algn="l"/>
            <a:r>
              <a:rPr lang="en-US" b="0" i="0">
                <a:solidFill>
                  <a:schemeClr val="bg1"/>
                </a:solidFill>
                <a:effectLst/>
                <a:latin typeface="Aptos (Body)"/>
                <a:hlinkClick r:id="rId3">
                  <a:extLst>
                    <a:ext uri="{A12FA001-AC4F-418D-AE19-62706E023703}">
                      <ahyp:hlinkClr xmlns:ahyp="http://schemas.microsoft.com/office/drawing/2018/hyperlinkcolor" val="tx"/>
                    </a:ext>
                  </a:extLst>
                </a:hlinkClick>
              </a:rPr>
              <a:t>https://www.catholiccharities.cc/how-we-can-help/office-of-persons-with-disabilities</a:t>
            </a:r>
            <a:r>
              <a:rPr lang="en-US" b="0" i="0">
                <a:solidFill>
                  <a:schemeClr val="bg1"/>
                </a:solidFill>
                <a:effectLst/>
                <a:latin typeface="Aptos (Body)"/>
              </a:rPr>
              <a:t> </a:t>
            </a:r>
          </a:p>
        </p:txBody>
      </p:sp>
      <p:sp>
        <p:nvSpPr>
          <p:cNvPr id="5" name="TextBox 4">
            <a:extLst>
              <a:ext uri="{FF2B5EF4-FFF2-40B4-BE49-F238E27FC236}">
                <a16:creationId xmlns:a16="http://schemas.microsoft.com/office/drawing/2014/main" id="{503D9F3E-155B-5064-C4DD-12F09031940B}"/>
              </a:ext>
            </a:extLst>
          </p:cNvPr>
          <p:cNvSpPr txBox="1"/>
          <p:nvPr/>
        </p:nvSpPr>
        <p:spPr>
          <a:xfrm>
            <a:off x="170221" y="4544817"/>
            <a:ext cx="6096000" cy="2153731"/>
          </a:xfrm>
          <a:prstGeom prst="rect">
            <a:avLst/>
          </a:prstGeom>
          <a:solidFill>
            <a:schemeClr val="tx2">
              <a:lumMod val="25000"/>
              <a:lumOff val="75000"/>
            </a:schemeClr>
          </a:solidFill>
          <a:ln>
            <a:solidFill>
              <a:schemeClr val="accent4">
                <a:lumMod val="75000"/>
              </a:schemeClr>
            </a:solidFill>
          </a:ln>
          <a:effectLst>
            <a:outerShdw blurRad="50800" dist="38100" dir="2700000" algn="tl" rotWithShape="0">
              <a:prstClr val="black">
                <a:alpha val="40000"/>
              </a:prstClr>
            </a:outerShdw>
          </a:effectLst>
        </p:spPr>
        <p:txBody>
          <a:bodyPr wrap="square">
            <a:spAutoFit/>
          </a:bodyPr>
          <a:lstStyle/>
          <a:p>
            <a:pPr marR="0" lvl="0">
              <a:lnSpc>
                <a:spcPct val="107000"/>
              </a:lnSpc>
            </a:pPr>
            <a:r>
              <a:rPr lang="en-US" sz="1800" b="1">
                <a:effectLst/>
                <a:latin typeface="Calibri" panose="020F0502020204030204" pitchFamily="34" charset="0"/>
                <a:ea typeface="Calibri" panose="020F0502020204030204" pitchFamily="34" charset="0"/>
                <a:cs typeface="Times New Roman" panose="02020603050405020304" pitchFamily="18" charset="0"/>
              </a:rPr>
              <a:t>Assisted Livings</a:t>
            </a:r>
          </a:p>
          <a:p>
            <a:pPr marL="342900" marR="0" lvl="0" indent="-34290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Suffolk Assisted livings that accept Medicaid -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https://suffolkcountyny.gov/portals/3/Docs/Assisted%20Living%20Facilities%206-2019.pdf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Nassau Assisted Living that accepts Medicaid -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https:/www.longbeachalp.com/medicaid-assisted-living-nassau-county/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90AF3D1A-9BF5-D1CC-8B99-3C33CDC9DCD3}"/>
              </a:ext>
            </a:extLst>
          </p:cNvPr>
          <p:cNvSpPr/>
          <p:nvPr/>
        </p:nvSpPr>
        <p:spPr>
          <a:xfrm>
            <a:off x="6504214" y="1690688"/>
            <a:ext cx="5584371" cy="5032864"/>
          </a:xfrm>
          <a:prstGeom prst="rect">
            <a:avLst/>
          </a:prstGeom>
          <a:solidFill>
            <a:schemeClr val="tx2">
              <a:lumMod val="10000"/>
              <a:lumOff val="9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07000"/>
              </a:lnSpc>
              <a:spcAft>
                <a:spcPts val="80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Suffolk Independent Living Organization (SILO) –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a:solidFill>
                  <a:schemeClr val="tx1"/>
                </a:solidFill>
                <a:latin typeface="Calibri" panose="020F0502020204030204" pitchFamily="34" charset="0"/>
                <a:ea typeface="Calibri" panose="020F0502020204030204" pitchFamily="34" charset="0"/>
                <a:cs typeface="Times New Roman" panose="02020603050405020304" pitchFamily="18" charset="0"/>
              </a:rPr>
              <a:t>Rapid Transition Housing Program (RTHP)</a:t>
            </a:r>
          </a:p>
          <a:p>
            <a:pPr marL="342900" marR="0" lvl="0" indent="-342900">
              <a:lnSpc>
                <a:spcPct val="107000"/>
              </a:lnSpc>
              <a:spcAft>
                <a:spcPts val="800"/>
              </a:spcAft>
              <a:buFont typeface="Symbol" panose="05050102010706020507" pitchFamily="18" charset="2"/>
              <a:buChar char=""/>
            </a:pPr>
            <a:endParaRPr lang="en-US">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endParaRPr lang="en-US">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endParaRPr lang="en-US">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endParaRPr lang="en-US">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Aft>
                <a:spcPts val="800"/>
              </a:spcAft>
            </a:pPr>
            <a:endParaRPr lang="en-US">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endParaRPr lang="en-US">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endParaRPr lang="en-US">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endParaRPr lang="en-US">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endParaRPr lang="en-US">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8C5881E-7875-2769-D523-A7B9307BB8C4}"/>
              </a:ext>
            </a:extLst>
          </p:cNvPr>
          <p:cNvSpPr txBox="1"/>
          <p:nvPr/>
        </p:nvSpPr>
        <p:spPr>
          <a:xfrm>
            <a:off x="6504214" y="4479046"/>
            <a:ext cx="3846027" cy="646331"/>
          </a:xfrm>
          <a:prstGeom prst="rect">
            <a:avLst/>
          </a:prstGeom>
          <a:noFill/>
        </p:spPr>
        <p:txBody>
          <a:bodyPr wrap="square" rtlCol="0">
            <a:spAutoFit/>
          </a:bodyP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Olmstead Housing Program</a:t>
            </a:r>
          </a:p>
        </p:txBody>
      </p:sp>
      <p:pic>
        <p:nvPicPr>
          <p:cNvPr id="11" name="Picture 10">
            <a:extLst>
              <a:ext uri="{FF2B5EF4-FFF2-40B4-BE49-F238E27FC236}">
                <a16:creationId xmlns:a16="http://schemas.microsoft.com/office/drawing/2014/main" id="{F5A4A34F-A7A0-78D9-D5C1-C338CB405226}"/>
              </a:ext>
            </a:extLst>
          </p:cNvPr>
          <p:cNvPicPr>
            <a:picLocks noChangeAspect="1"/>
          </p:cNvPicPr>
          <p:nvPr/>
        </p:nvPicPr>
        <p:blipFill>
          <a:blip r:embed="rId7"/>
          <a:stretch>
            <a:fillRect/>
          </a:stretch>
        </p:blipFill>
        <p:spPr>
          <a:xfrm>
            <a:off x="7021632" y="2738720"/>
            <a:ext cx="4549534" cy="1806097"/>
          </a:xfrm>
          <a:prstGeom prst="rect">
            <a:avLst/>
          </a:prstGeom>
        </p:spPr>
      </p:pic>
      <p:pic>
        <p:nvPicPr>
          <p:cNvPr id="13" name="Picture 12">
            <a:extLst>
              <a:ext uri="{FF2B5EF4-FFF2-40B4-BE49-F238E27FC236}">
                <a16:creationId xmlns:a16="http://schemas.microsoft.com/office/drawing/2014/main" id="{7FDEC60E-3088-DC9A-5D2E-7E86B8E5EBA4}"/>
              </a:ext>
            </a:extLst>
          </p:cNvPr>
          <p:cNvPicPr>
            <a:picLocks noChangeAspect="1"/>
          </p:cNvPicPr>
          <p:nvPr/>
        </p:nvPicPr>
        <p:blipFill>
          <a:blip r:embed="rId8"/>
          <a:stretch>
            <a:fillRect/>
          </a:stretch>
        </p:blipFill>
        <p:spPr>
          <a:xfrm>
            <a:off x="6705599" y="5207746"/>
            <a:ext cx="5181600" cy="1371719"/>
          </a:xfrm>
          <a:prstGeom prst="rect">
            <a:avLst/>
          </a:prstGeom>
        </p:spPr>
      </p:pic>
    </p:spTree>
    <p:extLst>
      <p:ext uri="{BB962C8B-B14F-4D97-AF65-F5344CB8AC3E}">
        <p14:creationId xmlns:p14="http://schemas.microsoft.com/office/powerpoint/2010/main" val="3215175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FFCFD6-6CCA-A5A3-FEAC-C48BB60660AD}"/>
              </a:ext>
            </a:extLst>
          </p:cNvPr>
          <p:cNvSpPr>
            <a:spLocks noGrp="1"/>
          </p:cNvSpPr>
          <p:nvPr>
            <p:ph type="title"/>
          </p:nvPr>
        </p:nvSpPr>
        <p:spPr>
          <a:xfrm>
            <a:off x="1136397" y="502020"/>
            <a:ext cx="5323715" cy="1642970"/>
          </a:xfrm>
        </p:spPr>
        <p:txBody>
          <a:bodyPr anchor="b">
            <a:normAutofit/>
          </a:bodyPr>
          <a:lstStyle/>
          <a:p>
            <a:r>
              <a:rPr lang="en-US" sz="4000" b="1"/>
              <a:t>Housing for People for with HIV/AIDs</a:t>
            </a:r>
          </a:p>
        </p:txBody>
      </p:sp>
      <p:sp>
        <p:nvSpPr>
          <p:cNvPr id="3" name="Content Placeholder 2">
            <a:extLst>
              <a:ext uri="{FF2B5EF4-FFF2-40B4-BE49-F238E27FC236}">
                <a16:creationId xmlns:a16="http://schemas.microsoft.com/office/drawing/2014/main" id="{4DF4A052-51E1-597F-0FC2-7C6E33306610}"/>
              </a:ext>
            </a:extLst>
          </p:cNvPr>
          <p:cNvSpPr>
            <a:spLocks noGrp="1"/>
          </p:cNvSpPr>
          <p:nvPr>
            <p:ph idx="1"/>
          </p:nvPr>
        </p:nvSpPr>
        <p:spPr>
          <a:xfrm>
            <a:off x="1144923" y="2882185"/>
            <a:ext cx="5315189" cy="1830826"/>
          </a:xfrm>
        </p:spPr>
        <p:txBody>
          <a:bodyPr anchor="t">
            <a:normAutofit/>
          </a:bodyPr>
          <a:lstStyle/>
          <a:p>
            <a:r>
              <a:rPr lang="en-US" sz="2000" b="1">
                <a:hlinkClick r:id="rId3"/>
              </a:rPr>
              <a:t>The United Way of Long Island </a:t>
            </a:r>
            <a:endParaRPr lang="en-US" sz="2000" b="1"/>
          </a:p>
          <a:p>
            <a:r>
              <a:rPr lang="en-US" sz="2000" b="1">
                <a:hlinkClick r:id="rId4"/>
              </a:rPr>
              <a:t>Options for Community Living</a:t>
            </a:r>
            <a:endParaRPr lang="en-US" sz="2000" b="1"/>
          </a:p>
          <a:p>
            <a:r>
              <a:rPr lang="en-US" sz="2000" b="1">
                <a:hlinkClick r:id="rId5"/>
              </a:rPr>
              <a:t>Catholic Charities</a:t>
            </a:r>
            <a:endParaRPr lang="en-US" sz="2000" b="1"/>
          </a:p>
          <a:p>
            <a:r>
              <a:rPr lang="en-US" sz="2000" b="1">
                <a:hlinkClick r:id="rId6"/>
              </a:rPr>
              <a:t>TSLI HHB Permanent Housing Program</a:t>
            </a:r>
            <a:endParaRPr lang="en-US" sz="2000" b="1"/>
          </a:p>
        </p:txBody>
      </p:sp>
      <p:sp>
        <p:nvSpPr>
          <p:cNvPr id="23" name="Rectangle 2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house">
            <a:extLst>
              <a:ext uri="{FF2B5EF4-FFF2-40B4-BE49-F238E27FC236}">
                <a16:creationId xmlns:a16="http://schemas.microsoft.com/office/drawing/2014/main" id="{53FB8AB3-ADA6-A0F9-5F8C-E862F2DD7C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9333" y="909081"/>
            <a:ext cx="3803798" cy="50717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8812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B33B28-75A5-1475-1304-713454588462}"/>
              </a:ext>
            </a:extLst>
          </p:cNvPr>
          <p:cNvSpPr>
            <a:spLocks noGrp="1"/>
          </p:cNvSpPr>
          <p:nvPr>
            <p:ph type="title"/>
          </p:nvPr>
        </p:nvSpPr>
        <p:spPr>
          <a:xfrm>
            <a:off x="964441" y="278535"/>
            <a:ext cx="10538345" cy="1033669"/>
          </a:xfrm>
        </p:spPr>
        <p:txBody>
          <a:bodyPr>
            <a:normAutofit/>
          </a:bodyPr>
          <a:lstStyle/>
          <a:p>
            <a:r>
              <a:rPr lang="en-US" sz="4000" b="1">
                <a:solidFill>
                  <a:srgbClr val="FFFFFF"/>
                </a:solidFill>
              </a:rPr>
              <a:t>Housing for People with Serious Mental Illness</a:t>
            </a:r>
          </a:p>
        </p:txBody>
      </p:sp>
      <p:sp>
        <p:nvSpPr>
          <p:cNvPr id="4" name="Content Placeholder 2">
            <a:extLst>
              <a:ext uri="{FF2B5EF4-FFF2-40B4-BE49-F238E27FC236}">
                <a16:creationId xmlns:a16="http://schemas.microsoft.com/office/drawing/2014/main" id="{BA4836E1-2E6C-E605-AD5B-74729B3E7DDB}"/>
              </a:ext>
            </a:extLst>
          </p:cNvPr>
          <p:cNvSpPr>
            <a:spLocks noGrp="1"/>
          </p:cNvSpPr>
          <p:nvPr>
            <p:ph idx="1"/>
          </p:nvPr>
        </p:nvSpPr>
        <p:spPr>
          <a:xfrm>
            <a:off x="337457" y="2500766"/>
            <a:ext cx="5649686" cy="3453720"/>
          </a:xfrm>
        </p:spPr>
        <p:txBody>
          <a:bodyPr/>
          <a:lstStyle/>
          <a:p>
            <a:pPr marL="0" indent="0">
              <a:buNone/>
            </a:pPr>
            <a:r>
              <a:rPr lang="en-US" b="1"/>
              <a:t>SPA Housing</a:t>
            </a:r>
          </a:p>
          <a:p>
            <a:pPr marL="251460" indent="-251460" defTabSz="804672">
              <a:spcAft>
                <a:spcPts val="600"/>
              </a:spcAft>
              <a:buFont typeface="Arial" panose="020B0604020202020204" pitchFamily="34" charset="0"/>
              <a:buChar char="•"/>
            </a:pPr>
            <a:r>
              <a:rPr lang="en-US" kern="1200">
                <a:solidFill>
                  <a:schemeClr val="tx1"/>
                </a:solidFill>
                <a:latin typeface="+mn-lt"/>
                <a:ea typeface="+mn-ea"/>
                <a:cs typeface="+mn-cs"/>
              </a:rPr>
              <a:t>This is housing for individuals, couples, or families who are experiencing homelessness and have a Serious Mental Illness (SMI) diagnosis. </a:t>
            </a:r>
          </a:p>
          <a:p>
            <a:pPr marL="251460" indent="-251460" defTabSz="804672">
              <a:spcAft>
                <a:spcPts val="600"/>
              </a:spcAft>
              <a:buFont typeface="Arial" panose="020B0604020202020204" pitchFamily="34" charset="0"/>
              <a:buChar char="•"/>
            </a:pPr>
            <a:r>
              <a:rPr lang="en-US" kern="120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https://www.spahousingli.org/</a:t>
            </a:r>
            <a:r>
              <a:rPr lang="en-US" kern="1200">
                <a:solidFill>
                  <a:schemeClr val="tx1"/>
                </a:solidFill>
                <a:latin typeface="+mn-lt"/>
                <a:ea typeface="+mn-ea"/>
                <a:cs typeface="+mn-cs"/>
              </a:rPr>
              <a:t> </a:t>
            </a:r>
            <a:endParaRPr lang="en-US" sz="3600" kern="1200">
              <a:solidFill>
                <a:schemeClr val="tx1"/>
              </a:solidFill>
              <a:latin typeface="+mn-lt"/>
              <a:ea typeface="+mn-ea"/>
              <a:cs typeface="+mn-cs"/>
            </a:endParaRPr>
          </a:p>
          <a:p>
            <a:pPr marL="0" indent="0">
              <a:buNone/>
            </a:pPr>
            <a:endParaRPr lang="en-US"/>
          </a:p>
        </p:txBody>
      </p:sp>
      <p:graphicFrame>
        <p:nvGraphicFramePr>
          <p:cNvPr id="5" name="Subtitle 2">
            <a:extLst>
              <a:ext uri="{FF2B5EF4-FFF2-40B4-BE49-F238E27FC236}">
                <a16:creationId xmlns:a16="http://schemas.microsoft.com/office/drawing/2014/main" id="{28F7FEF0-655A-5588-466F-7BC496CBD327}"/>
              </a:ext>
            </a:extLst>
          </p:cNvPr>
          <p:cNvGraphicFramePr/>
          <p:nvPr>
            <p:extLst>
              <p:ext uri="{D42A27DB-BD31-4B8C-83A1-F6EECF244321}">
                <p14:modId xmlns:p14="http://schemas.microsoft.com/office/powerpoint/2010/main" val="3027075530"/>
              </p:ext>
            </p:extLst>
          </p:nvPr>
        </p:nvGraphicFramePr>
        <p:xfrm>
          <a:off x="6291945" y="2141537"/>
          <a:ext cx="5377543"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11CBC85C-7DEB-040C-8F21-620C0074316C}"/>
              </a:ext>
            </a:extLst>
          </p:cNvPr>
          <p:cNvSpPr txBox="1"/>
          <p:nvPr/>
        </p:nvSpPr>
        <p:spPr>
          <a:xfrm>
            <a:off x="6977743" y="1680194"/>
            <a:ext cx="3929743" cy="369332"/>
          </a:xfrm>
          <a:prstGeom prst="rect">
            <a:avLst/>
          </a:prstGeom>
          <a:noFill/>
        </p:spPr>
        <p:txBody>
          <a:bodyPr wrap="square">
            <a:spAutoFit/>
          </a:bodyPr>
          <a:lstStyle/>
          <a:p>
            <a:pPr algn="r">
              <a:spcAft>
                <a:spcPts val="600"/>
              </a:spcAft>
            </a:pPr>
            <a:r>
              <a:rPr lang="en-US" sz="1800" b="1"/>
              <a:t>Commonly approved SMI diagnoses</a:t>
            </a:r>
          </a:p>
        </p:txBody>
      </p:sp>
    </p:spTree>
    <p:extLst>
      <p:ext uri="{BB962C8B-B14F-4D97-AF65-F5344CB8AC3E}">
        <p14:creationId xmlns:p14="http://schemas.microsoft.com/office/powerpoint/2010/main" val="2065492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114BF-2F69-6DED-18F6-306EF4B0E365}"/>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Housing and Other Veteran Resources</a:t>
            </a:r>
          </a:p>
        </p:txBody>
      </p:sp>
      <p:sp>
        <p:nvSpPr>
          <p:cNvPr id="3" name="Content Placeholder 2">
            <a:extLst>
              <a:ext uri="{FF2B5EF4-FFF2-40B4-BE49-F238E27FC236}">
                <a16:creationId xmlns:a16="http://schemas.microsoft.com/office/drawing/2014/main" id="{1CC19A62-760C-5A60-4849-B67EBD69597C}"/>
              </a:ext>
            </a:extLst>
          </p:cNvPr>
          <p:cNvSpPr>
            <a:spLocks noGrp="1"/>
          </p:cNvSpPr>
          <p:nvPr>
            <p:ph idx="1"/>
          </p:nvPr>
        </p:nvSpPr>
        <p:spPr>
          <a:xfrm>
            <a:off x="4367694" y="451724"/>
            <a:ext cx="7357583" cy="6396137"/>
          </a:xfrm>
        </p:spPr>
        <p:txBody>
          <a:bodyPr anchor="ctr">
            <a:normAutofit fontScale="92500" lnSpcReduction="10000"/>
          </a:bodyPr>
          <a:lstStyle/>
          <a:p>
            <a:pPr marL="285750" indent="-285750">
              <a:buFont typeface="Courier New" panose="02070309020205020404" pitchFamily="49" charset="0"/>
              <a:buChar char="o"/>
            </a:pPr>
            <a:r>
              <a:rPr lang="en-US" sz="2000" b="1">
                <a:effectLst/>
                <a:ea typeface="Calibri" panose="020F0502020204030204" pitchFamily="34" charset="0"/>
                <a:cs typeface="Times New Roman" panose="02020603050405020304" pitchFamily="18" charset="0"/>
              </a:rPr>
              <a:t>Services for the Underserved (SUS) </a:t>
            </a:r>
            <a:r>
              <a:rPr lang="en-US" sz="2000">
                <a:effectLst/>
                <a:ea typeface="Calibri" panose="020F0502020204030204" pitchFamily="34" charset="0"/>
                <a:cs typeface="Times New Roman" panose="02020603050405020304" pitchFamily="18" charset="0"/>
              </a:rPr>
              <a:t>– SSVF. See </a:t>
            </a:r>
            <a:r>
              <a:rPr lang="en-US" sz="2000" u="sng">
                <a:effectLst/>
                <a:ea typeface="Calibri" panose="020F0502020204030204" pitchFamily="34" charset="0"/>
                <a:cs typeface="Times New Roman" panose="02020603050405020304" pitchFamily="18" charset="0"/>
                <a:hlinkClick r:id="rId3"/>
              </a:rPr>
              <a:t>https://sus.org/our-services/veterans/</a:t>
            </a:r>
            <a:r>
              <a:rPr lang="en-US" sz="2000">
                <a:effectLst/>
                <a:ea typeface="Calibri" panose="020F0502020204030204" pitchFamily="34" charset="0"/>
                <a:cs typeface="Times New Roman" panose="02020603050405020304" pitchFamily="18" charset="0"/>
              </a:rPr>
              <a:t> </a:t>
            </a:r>
          </a:p>
          <a:p>
            <a:pPr marL="285750" indent="-285750">
              <a:buFont typeface="Courier New" panose="02070309020205020404" pitchFamily="49" charset="0"/>
              <a:buChar char="o"/>
            </a:pPr>
            <a:r>
              <a:rPr lang="en-US" sz="2000" b="1">
                <a:effectLst/>
                <a:ea typeface="Calibri" panose="020F0502020204030204" pitchFamily="34" charset="0"/>
                <a:cs typeface="Times New Roman" panose="02020603050405020304" pitchFamily="18" charset="0"/>
              </a:rPr>
              <a:t>EOC of Suffolk </a:t>
            </a:r>
            <a:r>
              <a:rPr lang="en-US" sz="2000">
                <a:effectLst/>
                <a:ea typeface="Calibri" panose="020F0502020204030204" pitchFamily="34" charset="0"/>
                <a:cs typeface="Times New Roman" panose="02020603050405020304" pitchFamily="18" charset="0"/>
              </a:rPr>
              <a:t>– SSVF. See </a:t>
            </a:r>
            <a:r>
              <a:rPr lang="en-US" sz="2000" u="sng">
                <a:effectLst/>
                <a:ea typeface="Calibri" panose="020F0502020204030204" pitchFamily="34" charset="0"/>
                <a:cs typeface="Times New Roman" panose="02020603050405020304" pitchFamily="18" charset="0"/>
                <a:hlinkClick r:id="rId4"/>
              </a:rPr>
              <a:t>https://eoc-suffolk.com/supportive-services-veteran-families-long-island/</a:t>
            </a:r>
            <a:endParaRPr lang="en-US" sz="2000">
              <a:effectLst/>
              <a:ea typeface="Calibri" panose="020F0502020204030204" pitchFamily="34" charset="0"/>
              <a:cs typeface="Times New Roman" panose="02020603050405020304" pitchFamily="18" charset="0"/>
            </a:endParaRPr>
          </a:p>
          <a:p>
            <a:r>
              <a:rPr lang="en-US" sz="2000" b="1"/>
              <a:t>Suffolk County Veteran Service Agency: </a:t>
            </a:r>
            <a:r>
              <a:rPr lang="en-US" sz="2000"/>
              <a:t>can help veterans explore housing options</a:t>
            </a:r>
          </a:p>
          <a:p>
            <a:pPr lvl="1"/>
            <a:r>
              <a:rPr lang="en-US" sz="2000">
                <a:hlinkClick r:id="rId5"/>
              </a:rPr>
              <a:t>https://www.suffolkcountyny.gov/veterans/Housing</a:t>
            </a:r>
            <a:endParaRPr lang="en-US" sz="2000"/>
          </a:p>
          <a:p>
            <a:r>
              <a:rPr lang="en-US" sz="2000" b="1"/>
              <a:t>United Veterans Beacon House (UVBH)-</a:t>
            </a:r>
            <a:r>
              <a:rPr lang="en-US" sz="2000"/>
              <a:t> </a:t>
            </a:r>
            <a:r>
              <a:rPr lang="en-US" sz="2000">
                <a:hlinkClick r:id="rId6"/>
              </a:rPr>
              <a:t>https://uvbh.org/residential-programs/</a:t>
            </a:r>
            <a:r>
              <a:rPr lang="en-US" sz="2000"/>
              <a:t> </a:t>
            </a:r>
          </a:p>
          <a:p>
            <a:r>
              <a:rPr lang="en-US" sz="2000" b="1">
                <a:hlinkClick r:id="rId7"/>
              </a:rPr>
              <a:t>New York State Homes for Veterans Program- </a:t>
            </a:r>
            <a:r>
              <a:rPr lang="en-US" sz="2000"/>
              <a:t>“</a:t>
            </a:r>
            <a:r>
              <a:rPr lang="en-US" sz="2000" b="0" i="0">
                <a:effectLst/>
                <a:highlight>
                  <a:srgbClr val="FFFFFF"/>
                </a:highlight>
              </a:rPr>
              <a:t>SONYMA, in conjunction with the New York State Department of Veterans' Affairs, is pleased to offer the Homes for Veterans Program that will enable more U.S. military veterans and active duty U.S. military personnel to buy their first home. The program offers low interest rates &amp; lower closing costs than the traditional VA Home Loan”</a:t>
            </a:r>
          </a:p>
          <a:p>
            <a:r>
              <a:rPr lang="en-US" sz="2000" b="1"/>
              <a:t>Veteran Affairs (VA)- </a:t>
            </a:r>
            <a:r>
              <a:rPr lang="en-US" sz="2000">
                <a:hlinkClick r:id="rId8"/>
              </a:rPr>
              <a:t>https://www.va.gov/housing-assistance/</a:t>
            </a:r>
            <a:r>
              <a:rPr lang="en-US" sz="2000"/>
              <a:t> </a:t>
            </a:r>
          </a:p>
          <a:p>
            <a:r>
              <a:rPr lang="en-US" sz="2000" b="1"/>
              <a:t>Veteran Assistance Supported Housing (VASH)- </a:t>
            </a:r>
            <a:r>
              <a:rPr lang="en-US" sz="2000"/>
              <a:t>Housing Choice Vouchers for Veterans- </a:t>
            </a:r>
            <a:r>
              <a:rPr lang="en-US" sz="2000">
                <a:hlinkClick r:id="rId9"/>
              </a:rPr>
              <a:t>https://veterans.ny.gov/supportive-housing-hud-vash-program</a:t>
            </a:r>
            <a:r>
              <a:rPr lang="en-US" sz="2000"/>
              <a:t> </a:t>
            </a:r>
          </a:p>
          <a:p>
            <a:r>
              <a:rPr lang="en-US" sz="2000" b="1"/>
              <a:t>Assisted Living for Veterans on LI- </a:t>
            </a:r>
            <a:r>
              <a:rPr lang="en-US" sz="2000">
                <a:hlinkClick r:id="rId10"/>
              </a:rPr>
              <a:t>https://thearborsassistedliving.com/veterans/?utm_source=Google&amp;utm_medium=PPC&amp;utm_campaign=HibuSearch&amp;useYB=1,2,3,4,5,6</a:t>
            </a:r>
            <a:r>
              <a:rPr lang="en-US" sz="2000"/>
              <a:t> </a:t>
            </a:r>
          </a:p>
          <a:p>
            <a:endParaRPr lang="en-US" sz="2000"/>
          </a:p>
        </p:txBody>
      </p:sp>
    </p:spTree>
    <p:extLst>
      <p:ext uri="{BB962C8B-B14F-4D97-AF65-F5344CB8AC3E}">
        <p14:creationId xmlns:p14="http://schemas.microsoft.com/office/powerpoint/2010/main" val="79485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264D833-5D5C-9039-B972-1900A1A04900}"/>
              </a:ext>
            </a:extLst>
          </p:cNvPr>
          <p:cNvPicPr>
            <a:picLocks noChangeAspect="1"/>
          </p:cNvPicPr>
          <p:nvPr/>
        </p:nvPicPr>
        <p:blipFill>
          <a:blip r:embed="rId3"/>
          <a:srcRect b="11068"/>
          <a:stretch/>
        </p:blipFill>
        <p:spPr>
          <a:xfrm>
            <a:off x="2493015" y="10"/>
            <a:ext cx="9669642" cy="6857990"/>
          </a:xfrm>
          <a:prstGeom prst="rect">
            <a:avLst/>
          </a:prstGeom>
        </p:spPr>
      </p:pic>
      <p:sp>
        <p:nvSpPr>
          <p:cNvPr id="43" name="Rectangle 4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063D16-C5BC-8A2D-3D8E-B6B41F4CDA1B}"/>
              </a:ext>
            </a:extLst>
          </p:cNvPr>
          <p:cNvSpPr>
            <a:spLocks noGrp="1"/>
          </p:cNvSpPr>
          <p:nvPr>
            <p:ph type="title"/>
          </p:nvPr>
        </p:nvSpPr>
        <p:spPr>
          <a:xfrm>
            <a:off x="292042" y="803208"/>
            <a:ext cx="3822189" cy="1899912"/>
          </a:xfrm>
        </p:spPr>
        <p:txBody>
          <a:bodyPr>
            <a:normAutofit fontScale="90000"/>
          </a:bodyPr>
          <a:lstStyle/>
          <a:p>
            <a:r>
              <a:rPr lang="en-US" sz="3100"/>
              <a:t>Reflection of a time that someone close to you received care/support</a:t>
            </a:r>
            <a:br>
              <a:rPr lang="en-US" sz="3100"/>
            </a:br>
            <a:endParaRPr lang="en-US" sz="3100" b="1"/>
          </a:p>
        </p:txBody>
      </p:sp>
      <p:sp>
        <p:nvSpPr>
          <p:cNvPr id="3" name="Content Placeholder 2">
            <a:extLst>
              <a:ext uri="{FF2B5EF4-FFF2-40B4-BE49-F238E27FC236}">
                <a16:creationId xmlns:a16="http://schemas.microsoft.com/office/drawing/2014/main" id="{1FAB7171-5D61-C2EF-1708-5285614FE09D}"/>
              </a:ext>
            </a:extLst>
          </p:cNvPr>
          <p:cNvSpPr>
            <a:spLocks noGrp="1"/>
          </p:cNvSpPr>
          <p:nvPr>
            <p:ph idx="1"/>
          </p:nvPr>
        </p:nvSpPr>
        <p:spPr>
          <a:xfrm>
            <a:off x="838200" y="2434201"/>
            <a:ext cx="3822189" cy="3742762"/>
          </a:xfrm>
        </p:spPr>
        <p:txBody>
          <a:bodyPr>
            <a:normAutofit/>
          </a:bodyPr>
          <a:lstStyle/>
          <a:p>
            <a:pPr>
              <a:buFont typeface="Arial" panose="020B0604020202020204" pitchFamily="34" charset="0"/>
              <a:buChar char="•"/>
            </a:pPr>
            <a:endParaRPr lang="en-US" sz="2000"/>
          </a:p>
          <a:p>
            <a:pPr>
              <a:buFont typeface="Arial" panose="020B0604020202020204" pitchFamily="34" charset="0"/>
              <a:buChar char="•"/>
            </a:pPr>
            <a:endParaRPr lang="en-US" sz="2000"/>
          </a:p>
          <a:p>
            <a:pPr>
              <a:buFont typeface="Arial" panose="020B0604020202020204" pitchFamily="34" charset="0"/>
              <a:buChar char="•"/>
            </a:pPr>
            <a:endParaRPr lang="en-US" sz="2000"/>
          </a:p>
          <a:p>
            <a:pPr>
              <a:buFont typeface="Arial" panose="020B0604020202020204" pitchFamily="34" charset="0"/>
              <a:buChar char="•"/>
            </a:pPr>
            <a:endParaRPr lang="en-US" sz="2000"/>
          </a:p>
          <a:p>
            <a:pPr>
              <a:buFont typeface="Arial" panose="020B0604020202020204" pitchFamily="34" charset="0"/>
              <a:buChar char="•"/>
            </a:pPr>
            <a:r>
              <a:rPr lang="en-US" sz="2000"/>
              <a:t>Positives</a:t>
            </a:r>
          </a:p>
          <a:p>
            <a:pPr>
              <a:buFont typeface="Arial" panose="020B0604020202020204" pitchFamily="34" charset="0"/>
              <a:buChar char="•"/>
            </a:pPr>
            <a:endParaRPr lang="en-US" sz="2000"/>
          </a:p>
          <a:p>
            <a:pPr>
              <a:buFont typeface="Arial" panose="020B0604020202020204" pitchFamily="34" charset="0"/>
              <a:buChar char="•"/>
            </a:pPr>
            <a:endParaRPr lang="en-US" sz="2000"/>
          </a:p>
          <a:p>
            <a:pPr>
              <a:buFont typeface="Arial" panose="020B0604020202020204" pitchFamily="34" charset="0"/>
              <a:buChar char="•"/>
            </a:pPr>
            <a:r>
              <a:rPr lang="en-US" sz="2000"/>
              <a:t>Negatives</a:t>
            </a:r>
          </a:p>
          <a:p>
            <a:pPr>
              <a:buFont typeface="Arial" panose="020B0604020202020204" pitchFamily="34" charset="0"/>
              <a:buChar char="•"/>
            </a:pPr>
            <a:endParaRPr lang="en-US" sz="2000"/>
          </a:p>
          <a:p>
            <a:pPr>
              <a:buFont typeface="Arial" panose="020B0604020202020204" pitchFamily="34" charset="0"/>
              <a:buChar char="•"/>
            </a:pPr>
            <a:endParaRPr lang="en-US" sz="2000"/>
          </a:p>
        </p:txBody>
      </p:sp>
    </p:spTree>
    <p:extLst>
      <p:ext uri="{BB962C8B-B14F-4D97-AF65-F5344CB8AC3E}">
        <p14:creationId xmlns:p14="http://schemas.microsoft.com/office/powerpoint/2010/main" val="708754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7523E6-55FB-CFDC-8517-312E0410CBC1}"/>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Navigating Other Housing Resources </a:t>
            </a:r>
          </a:p>
        </p:txBody>
      </p:sp>
      <p:sp>
        <p:nvSpPr>
          <p:cNvPr id="3" name="Content Placeholder 2">
            <a:extLst>
              <a:ext uri="{FF2B5EF4-FFF2-40B4-BE49-F238E27FC236}">
                <a16:creationId xmlns:a16="http://schemas.microsoft.com/office/drawing/2014/main" id="{5929161F-49D3-EC63-0D11-94957DCCE9F8}"/>
              </a:ext>
            </a:extLst>
          </p:cNvPr>
          <p:cNvSpPr>
            <a:spLocks noGrp="1"/>
          </p:cNvSpPr>
          <p:nvPr>
            <p:ph idx="1"/>
          </p:nvPr>
        </p:nvSpPr>
        <p:spPr>
          <a:xfrm>
            <a:off x="4581727" y="649480"/>
            <a:ext cx="3025303" cy="5546047"/>
          </a:xfrm>
        </p:spPr>
        <p:txBody>
          <a:bodyPr anchor="ctr">
            <a:normAutofit/>
          </a:bodyPr>
          <a:lstStyle/>
          <a:p>
            <a:r>
              <a:rPr lang="en-US" sz="1700"/>
              <a:t>Additional Housing Resources </a:t>
            </a:r>
          </a:p>
          <a:p>
            <a:pPr lvl="1"/>
            <a:r>
              <a:rPr lang="en-US" sz="1700" u="sng" kern="100">
                <a:effectLst/>
                <a:latin typeface="Aptos" panose="020B0004020202020204" pitchFamily="34" charset="0"/>
                <a:ea typeface="Aptos" panose="020B0004020202020204" pitchFamily="34" charset="0"/>
                <a:cs typeface="Times New Roman" panose="02020603050405020304" pitchFamily="18" charset="0"/>
                <a:hlinkClick r:id="rId3"/>
              </a:rPr>
              <a:t>https://affordablehousingonline.com/</a:t>
            </a:r>
            <a:r>
              <a:rPr lang="en-US" sz="1700" kern="10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buFont typeface="Symbol" panose="05050102010706020507" pitchFamily="18" charset="2"/>
              <a:buChar char=""/>
            </a:pPr>
            <a:r>
              <a:rPr lang="en-US" sz="1700" u="sng" kern="100">
                <a:effectLst/>
                <a:latin typeface="Aptos" panose="020B0004020202020204" pitchFamily="34" charset="0"/>
                <a:ea typeface="Aptos" panose="020B0004020202020204" pitchFamily="34" charset="0"/>
                <a:cs typeface="Times New Roman" panose="02020603050405020304" pitchFamily="18" charset="0"/>
                <a:hlinkClick r:id="rId4"/>
              </a:rPr>
              <a:t>https://www.lihp.org/rentals.html</a:t>
            </a:r>
            <a:r>
              <a:rPr lang="en-US" sz="1700" kern="10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buFont typeface="Symbol" panose="05050102010706020507" pitchFamily="18" charset="2"/>
              <a:buChar char=""/>
            </a:pPr>
            <a:r>
              <a:rPr lang="en-US" sz="1700">
                <a:effectLst/>
                <a:latin typeface="Calibri" panose="020F0502020204030204" pitchFamily="34" charset="0"/>
                <a:ea typeface="Calibri" panose="020F0502020204030204" pitchFamily="34" charset="0"/>
                <a:cs typeface="Times New Roman" panose="02020603050405020304" pitchFamily="18" charset="0"/>
              </a:rPr>
              <a:t>Affordable Housing Search - </a:t>
            </a:r>
            <a:r>
              <a:rPr lang="en-US" sz="1700" u="sng">
                <a:effectLst/>
                <a:latin typeface="Calibri" panose="020F0502020204030204" pitchFamily="34" charset="0"/>
                <a:ea typeface="Calibri" panose="020F0502020204030204" pitchFamily="34" charset="0"/>
                <a:cs typeface="Times New Roman" panose="02020603050405020304" pitchFamily="18" charset="0"/>
                <a:hlinkClick r:id="rId5"/>
              </a:rPr>
              <a:t>https://hcr.ny.gov/find-affordable-housing</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1700">
                <a:effectLst/>
                <a:latin typeface="Calibri" panose="020F0502020204030204" pitchFamily="34" charset="0"/>
                <a:ea typeface="Calibri" panose="020F0502020204030204" pitchFamily="34" charset="0"/>
                <a:cs typeface="Times New Roman" panose="02020603050405020304" pitchFamily="18" charset="0"/>
              </a:rPr>
              <a:t>County-level rental assistance:</a:t>
            </a:r>
          </a:p>
          <a:p>
            <a:pPr marL="742950" marR="0" lvl="1" indent="-285750">
              <a:buFont typeface="Courier New" panose="02070309020205020404" pitchFamily="49" charset="0"/>
              <a:buChar char="o"/>
            </a:pPr>
            <a:r>
              <a:rPr lang="en-US" sz="1700">
                <a:effectLst/>
                <a:latin typeface="Calibri" panose="020F0502020204030204" pitchFamily="34" charset="0"/>
                <a:ea typeface="Calibri" panose="020F0502020204030204" pitchFamily="34" charset="0"/>
                <a:cs typeface="Times New Roman" panose="02020603050405020304" pitchFamily="18" charset="0"/>
              </a:rPr>
              <a:t>Town of Babylon Mortgage Arrears Program - </a:t>
            </a:r>
            <a:r>
              <a:rPr lang="en-US" sz="1700" u="sng">
                <a:effectLst/>
                <a:latin typeface="Calibri" panose="020F0502020204030204" pitchFamily="34" charset="0"/>
                <a:ea typeface="Calibri" panose="020F0502020204030204" pitchFamily="34" charset="0"/>
                <a:cs typeface="Times New Roman" panose="02020603050405020304" pitchFamily="18" charset="0"/>
                <a:hlinkClick r:id="rId6"/>
              </a:rPr>
              <a:t>https://www.lihp.org/babylonmtgarrears.html</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Aft>
                <a:spcPts val="800"/>
              </a:spcAft>
              <a:buFont typeface="Courier New" panose="02070309020205020404" pitchFamily="49" charset="0"/>
              <a:buChar char="o"/>
            </a:pPr>
            <a:r>
              <a:rPr lang="en-US" sz="1700">
                <a:effectLst/>
                <a:latin typeface="Calibri" panose="020F0502020204030204" pitchFamily="34" charset="0"/>
                <a:ea typeface="Calibri" panose="020F0502020204030204" pitchFamily="34" charset="0"/>
                <a:cs typeface="Times New Roman" panose="02020603050405020304" pitchFamily="18" charset="0"/>
              </a:rPr>
              <a:t>Town of Babylon Rental Assistance Program - </a:t>
            </a:r>
            <a:r>
              <a:rPr lang="en-US" sz="1700" u="sng">
                <a:effectLst/>
                <a:latin typeface="Calibri" panose="020F0502020204030204" pitchFamily="34" charset="0"/>
                <a:ea typeface="Calibri" panose="020F0502020204030204" pitchFamily="34" charset="0"/>
                <a:cs typeface="Times New Roman" panose="02020603050405020304" pitchFamily="18" charset="0"/>
                <a:hlinkClick r:id="rId7"/>
              </a:rPr>
              <a:t>https://www.lihp.org/BabylonTBRA.html</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Figures of houses in different position and sizes">
            <a:extLst>
              <a:ext uri="{FF2B5EF4-FFF2-40B4-BE49-F238E27FC236}">
                <a16:creationId xmlns:a16="http://schemas.microsoft.com/office/drawing/2014/main" id="{D0C07595-7E7E-FD82-879C-5303D55A201A}"/>
              </a:ext>
            </a:extLst>
          </p:cNvPr>
          <p:cNvPicPr>
            <a:picLocks noChangeAspect="1"/>
          </p:cNvPicPr>
          <p:nvPr/>
        </p:nvPicPr>
        <p:blipFill>
          <a:blip r:embed="rId8"/>
          <a:srcRect l="24511" r="42004"/>
          <a:stretch/>
        </p:blipFill>
        <p:spPr>
          <a:xfrm>
            <a:off x="8109502" y="10"/>
            <a:ext cx="4082498" cy="6857990"/>
          </a:xfrm>
          <a:prstGeom prst="rect">
            <a:avLst/>
          </a:prstGeom>
        </p:spPr>
      </p:pic>
    </p:spTree>
    <p:extLst>
      <p:ext uri="{BB962C8B-B14F-4D97-AF65-F5344CB8AC3E}">
        <p14:creationId xmlns:p14="http://schemas.microsoft.com/office/powerpoint/2010/main" val="755255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4FBC96-91FC-9943-89DB-9F941BFB3124}"/>
              </a:ext>
            </a:extLst>
          </p:cNvPr>
          <p:cNvSpPr>
            <a:spLocks noGrp="1"/>
          </p:cNvSpPr>
          <p:nvPr>
            <p:ph type="title"/>
          </p:nvPr>
        </p:nvSpPr>
        <p:spPr>
          <a:xfrm>
            <a:off x="466722" y="586855"/>
            <a:ext cx="3201366" cy="3387497"/>
          </a:xfrm>
        </p:spPr>
        <p:txBody>
          <a:bodyPr anchor="b">
            <a:normAutofit/>
          </a:bodyPr>
          <a:lstStyle/>
          <a:p>
            <a:pPr algn="r"/>
            <a:r>
              <a:rPr lang="en-US" sz="4000" b="1" i="0" u="none" strike="noStrike" baseline="0">
                <a:solidFill>
                  <a:srgbClr val="FFFFFF"/>
                </a:solidFill>
                <a:latin typeface="ArialBlack"/>
              </a:rPr>
              <a:t>Private Market Housing: Search Tips</a:t>
            </a:r>
            <a:endParaRPr lang="en-US" sz="4000" b="1">
              <a:solidFill>
                <a:srgbClr val="FFFFFF"/>
              </a:solidFill>
            </a:endParaRPr>
          </a:p>
        </p:txBody>
      </p:sp>
      <p:sp>
        <p:nvSpPr>
          <p:cNvPr id="3" name="Content Placeholder 2">
            <a:extLst>
              <a:ext uri="{FF2B5EF4-FFF2-40B4-BE49-F238E27FC236}">
                <a16:creationId xmlns:a16="http://schemas.microsoft.com/office/drawing/2014/main" id="{F7A01CFA-F8AB-CD97-A473-7ED4450CF5C1}"/>
              </a:ext>
            </a:extLst>
          </p:cNvPr>
          <p:cNvSpPr>
            <a:spLocks noGrp="1"/>
          </p:cNvSpPr>
          <p:nvPr>
            <p:ph idx="1"/>
          </p:nvPr>
        </p:nvSpPr>
        <p:spPr>
          <a:xfrm>
            <a:off x="4581727" y="649480"/>
            <a:ext cx="3025303" cy="5546047"/>
          </a:xfrm>
        </p:spPr>
        <p:txBody>
          <a:bodyPr anchor="ctr">
            <a:normAutofit/>
          </a:bodyPr>
          <a:lstStyle/>
          <a:p>
            <a:pPr marL="0" indent="0">
              <a:buNone/>
            </a:pPr>
            <a:r>
              <a:rPr lang="en-US" sz="1400" b="0" i="0" u="none" strike="noStrike" baseline="0">
                <a:latin typeface="NotoSansSymbols"/>
              </a:rPr>
              <a:t>▪ </a:t>
            </a:r>
            <a:r>
              <a:rPr lang="en-US" sz="1400" b="0" i="0" u="none" strike="noStrike" baseline="0">
                <a:latin typeface="Calibri" panose="020F0502020204030204" pitchFamily="34" charset="0"/>
              </a:rPr>
              <a:t>Housing search is proactive and continuous</a:t>
            </a:r>
          </a:p>
          <a:p>
            <a:r>
              <a:rPr lang="en-US" sz="1400" b="0" i="0" u="none" strike="noStrike" baseline="0">
                <a:latin typeface="Calibri" panose="020F0502020204030204" pitchFamily="34" charset="0"/>
              </a:rPr>
              <a:t>To find landlords and rental units:</a:t>
            </a:r>
          </a:p>
          <a:p>
            <a:pPr lvl="1"/>
            <a:r>
              <a:rPr lang="en-US" sz="1400" b="0" i="0" u="none" strike="noStrike" baseline="0">
                <a:latin typeface="Calibri" panose="020F0502020204030204" pitchFamily="34" charset="0"/>
              </a:rPr>
              <a:t>Neighborhood newspapers, esp. listserv subscriptions</a:t>
            </a:r>
          </a:p>
          <a:p>
            <a:pPr lvl="1"/>
            <a:r>
              <a:rPr lang="en-US" sz="1400">
                <a:latin typeface="Calibri" panose="020F0502020204030204" pitchFamily="34" charset="0"/>
              </a:rPr>
              <a:t>Housing search engines: </a:t>
            </a:r>
          </a:p>
          <a:p>
            <a:pPr lvl="2"/>
            <a:r>
              <a:rPr lang="en-US" sz="1400">
                <a:latin typeface="Calibri" panose="020F0502020204030204" pitchFamily="34" charset="0"/>
                <a:hlinkClick r:id="rId3"/>
              </a:rPr>
              <a:t>Zillow</a:t>
            </a:r>
            <a:r>
              <a:rPr lang="en-US" sz="1400">
                <a:latin typeface="Calibri" panose="020F0502020204030204" pitchFamily="34" charset="0"/>
              </a:rPr>
              <a:t>            </a:t>
            </a:r>
          </a:p>
          <a:p>
            <a:pPr lvl="2"/>
            <a:r>
              <a:rPr lang="en-US" sz="1400">
                <a:latin typeface="Calibri" panose="020F0502020204030204" pitchFamily="34" charset="0"/>
                <a:hlinkClick r:id="rId4"/>
              </a:rPr>
              <a:t>Apartments.com</a:t>
            </a:r>
            <a:endParaRPr lang="en-US" sz="1400">
              <a:latin typeface="Calibri" panose="020F0502020204030204" pitchFamily="34" charset="0"/>
            </a:endParaRPr>
          </a:p>
          <a:p>
            <a:pPr lvl="2"/>
            <a:r>
              <a:rPr lang="en-US" sz="1400">
                <a:latin typeface="Calibri" panose="020F0502020204030204" pitchFamily="34" charset="0"/>
                <a:hlinkClick r:id="rId5"/>
              </a:rPr>
              <a:t>Trulia</a:t>
            </a:r>
            <a:endParaRPr lang="en-US" sz="1400">
              <a:latin typeface="Calibri" panose="020F0502020204030204" pitchFamily="34" charset="0"/>
              <a:hlinkClick r:id="rId6"/>
            </a:endParaRPr>
          </a:p>
          <a:p>
            <a:pPr lvl="2"/>
            <a:r>
              <a:rPr lang="en-US" sz="1400">
                <a:latin typeface="Calibri" panose="020F0502020204030204" pitchFamily="34" charset="0"/>
                <a:hlinkClick r:id="rId6"/>
              </a:rPr>
              <a:t>Spareroom.com</a:t>
            </a:r>
            <a:endParaRPr lang="en-US" sz="1400">
              <a:latin typeface="Calibri" panose="020F0502020204030204" pitchFamily="34" charset="0"/>
            </a:endParaRPr>
          </a:p>
          <a:p>
            <a:pPr lvl="2"/>
            <a:r>
              <a:rPr lang="en-US" sz="1400">
                <a:latin typeface="Calibri" panose="020F0502020204030204" pitchFamily="34" charset="0"/>
                <a:hlinkClick r:id="rId7"/>
              </a:rPr>
              <a:t>Hotpads</a:t>
            </a:r>
            <a:endParaRPr lang="en-US" sz="1400" b="0" i="0" u="none" strike="noStrike" baseline="0">
              <a:latin typeface="Calibri" panose="020F0502020204030204" pitchFamily="34" charset="0"/>
            </a:endParaRPr>
          </a:p>
          <a:p>
            <a:r>
              <a:rPr lang="en-US" sz="1400" b="0" i="0" u="none" strike="noStrike" baseline="0">
                <a:latin typeface="Calibri" panose="020F0502020204030204" pitchFamily="34" charset="0"/>
              </a:rPr>
              <a:t>To keep landlords in a competitive market</a:t>
            </a:r>
            <a:r>
              <a:rPr lang="en-US" sz="1400" b="0" i="0" u="none" strike="noStrike" baseline="0">
                <a:latin typeface="ArialMT"/>
              </a:rPr>
              <a:t>…</a:t>
            </a:r>
          </a:p>
          <a:p>
            <a:pPr lvl="1"/>
            <a:r>
              <a:rPr lang="en-US" sz="1400" b="0" i="0" u="none" strike="noStrike" baseline="0">
                <a:latin typeface="Calibri" panose="020F0502020204030204" pitchFamily="34" charset="0"/>
              </a:rPr>
              <a:t>Develop and maintain landlord relationships</a:t>
            </a:r>
          </a:p>
          <a:p>
            <a:pPr lvl="1"/>
            <a:r>
              <a:rPr lang="en-US" sz="1400" b="0" i="0" u="none" strike="noStrike" baseline="0">
                <a:latin typeface="Calibri" panose="020F0502020204030204" pitchFamily="34" charset="0"/>
              </a:rPr>
              <a:t>Return calls quickly</a:t>
            </a:r>
          </a:p>
          <a:p>
            <a:pPr lvl="1"/>
            <a:r>
              <a:rPr lang="en-US" sz="1400" b="0" i="0" u="none" strike="noStrike" baseline="0">
                <a:latin typeface="Calibri" panose="020F0502020204030204" pitchFamily="34" charset="0"/>
              </a:rPr>
              <a:t>Break down services, benefits, or features of your program</a:t>
            </a:r>
          </a:p>
          <a:p>
            <a:pPr lvl="1"/>
            <a:r>
              <a:rPr lang="en-US" sz="1400" b="0" i="0" u="none" strike="noStrike" baseline="0">
                <a:latin typeface="Calibri" panose="020F0502020204030204" pitchFamily="34" charset="0"/>
              </a:rPr>
              <a:t>Access any landlord funding in your community- bonuses, damages, etc.</a:t>
            </a:r>
            <a:endParaRPr lang="en-US" sz="1400"/>
          </a:p>
        </p:txBody>
      </p:sp>
      <p:pic>
        <p:nvPicPr>
          <p:cNvPr id="5" name="Picture 4" descr="Houses in a village">
            <a:extLst>
              <a:ext uri="{FF2B5EF4-FFF2-40B4-BE49-F238E27FC236}">
                <a16:creationId xmlns:a16="http://schemas.microsoft.com/office/drawing/2014/main" id="{E4773CFB-CDDF-C081-2DEF-58153A577585}"/>
              </a:ext>
            </a:extLst>
          </p:cNvPr>
          <p:cNvPicPr>
            <a:picLocks noChangeAspect="1"/>
          </p:cNvPicPr>
          <p:nvPr/>
        </p:nvPicPr>
        <p:blipFill>
          <a:blip r:embed="rId8"/>
          <a:srcRect l="22958" r="32395"/>
          <a:stretch/>
        </p:blipFill>
        <p:spPr>
          <a:xfrm>
            <a:off x="8109502" y="10"/>
            <a:ext cx="4082498" cy="6857990"/>
          </a:xfrm>
          <a:prstGeom prst="rect">
            <a:avLst/>
          </a:prstGeom>
        </p:spPr>
      </p:pic>
    </p:spTree>
    <p:extLst>
      <p:ext uri="{BB962C8B-B14F-4D97-AF65-F5344CB8AC3E}">
        <p14:creationId xmlns:p14="http://schemas.microsoft.com/office/powerpoint/2010/main" val="1116423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F5E299-BBB2-9F83-B13D-CE4A32828D27}"/>
              </a:ext>
            </a:extLst>
          </p:cNvPr>
          <p:cNvSpPr>
            <a:spLocks noGrp="1"/>
          </p:cNvSpPr>
          <p:nvPr>
            <p:ph type="title"/>
          </p:nvPr>
        </p:nvSpPr>
        <p:spPr>
          <a:xfrm>
            <a:off x="586478" y="1683756"/>
            <a:ext cx="3115265" cy="2396359"/>
          </a:xfrm>
        </p:spPr>
        <p:txBody>
          <a:bodyPr anchor="b">
            <a:normAutofit/>
          </a:bodyPr>
          <a:lstStyle/>
          <a:p>
            <a:pPr algn="r"/>
            <a:r>
              <a:rPr lang="en-US" sz="3700" b="1">
                <a:solidFill>
                  <a:srgbClr val="FFFFFF"/>
                </a:solidFill>
              </a:rPr>
              <a:t>Understanding Tenant Rights </a:t>
            </a:r>
          </a:p>
        </p:txBody>
      </p:sp>
      <p:graphicFrame>
        <p:nvGraphicFramePr>
          <p:cNvPr id="5" name="Content Placeholder 2">
            <a:extLst>
              <a:ext uri="{FF2B5EF4-FFF2-40B4-BE49-F238E27FC236}">
                <a16:creationId xmlns:a16="http://schemas.microsoft.com/office/drawing/2014/main" id="{A7E6701F-8B4C-771A-034C-976D6B96F32F}"/>
              </a:ext>
            </a:extLst>
          </p:cNvPr>
          <p:cNvGraphicFramePr>
            <a:graphicFrameLocks noGrp="1"/>
          </p:cNvGraphicFramePr>
          <p:nvPr>
            <p:ph idx="1"/>
            <p:extLst>
              <p:ext uri="{D42A27DB-BD31-4B8C-83A1-F6EECF244321}">
                <p14:modId xmlns:p14="http://schemas.microsoft.com/office/powerpoint/2010/main" val="264249367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705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572B86-D5A7-DF82-FF1D-9D565CD4119A}"/>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Navigating Various Resources</a:t>
            </a:r>
          </a:p>
        </p:txBody>
      </p:sp>
      <p:sp>
        <p:nvSpPr>
          <p:cNvPr id="3" name="Content Placeholder 2">
            <a:extLst>
              <a:ext uri="{FF2B5EF4-FFF2-40B4-BE49-F238E27FC236}">
                <a16:creationId xmlns:a16="http://schemas.microsoft.com/office/drawing/2014/main" id="{AC83E8DC-8DAB-2ACC-0C70-5A324E68DBA6}"/>
              </a:ext>
            </a:extLst>
          </p:cNvPr>
          <p:cNvSpPr>
            <a:spLocks noGrp="1"/>
          </p:cNvSpPr>
          <p:nvPr>
            <p:ph idx="1"/>
          </p:nvPr>
        </p:nvSpPr>
        <p:spPr>
          <a:xfrm>
            <a:off x="4810259" y="649480"/>
            <a:ext cx="6555347" cy="5546047"/>
          </a:xfrm>
        </p:spPr>
        <p:txBody>
          <a:bodyPr anchor="ctr">
            <a:normAutofit/>
          </a:bodyPr>
          <a:lstStyle/>
          <a:p>
            <a:pPr marL="342900" marR="0" lvl="0" indent="-342900">
              <a:buFont typeface="Symbol" panose="05050102010706020507" pitchFamily="18" charset="2"/>
              <a:buChar char=""/>
            </a:pPr>
            <a:r>
              <a:rPr lang="en-US" sz="1300">
                <a:effectLst/>
                <a:latin typeface="Calibri" panose="020F0502020204030204" pitchFamily="34" charset="0"/>
                <a:ea typeface="Calibri" panose="020F0502020204030204" pitchFamily="34" charset="0"/>
                <a:cs typeface="Times New Roman" panose="02020603050405020304" pitchFamily="18" charset="0"/>
              </a:rPr>
              <a:t>Income maximization, public benefits, and/or job search agencies/employment programs:</a:t>
            </a:r>
          </a:p>
          <a:p>
            <a:pPr marL="742950" lvl="1" indent="-285750">
              <a:buFont typeface="Courier New" panose="02070309020205020404" pitchFamily="49" charset="0"/>
              <a:buChar char="o"/>
            </a:pPr>
            <a:r>
              <a:rPr lang="en-US" sz="1300">
                <a:effectLst/>
                <a:latin typeface="Calibri" panose="020F0502020204030204" pitchFamily="34" charset="0"/>
                <a:ea typeface="Calibri" panose="020F0502020204030204" pitchFamily="34" charset="0"/>
                <a:cs typeface="Times New Roman" panose="02020603050405020304" pitchFamily="18" charset="0"/>
              </a:rPr>
              <a:t>Overview of NY’s TA Benefits - </a:t>
            </a:r>
            <a:r>
              <a:rPr lang="en-US" sz="1300" u="sng">
                <a:latin typeface="Calibri" panose="020F0502020204030204" pitchFamily="34" charset="0"/>
                <a:ea typeface="Calibri" panose="020F0502020204030204" pitchFamily="34" charset="0"/>
                <a:cs typeface="Times New Roman" panose="02020603050405020304" pitchFamily="18" charset="0"/>
                <a:hlinkClick r:id="rId3"/>
              </a:rPr>
              <a:t>https://otda.ny.gov/programs/temporary-assistance/</a:t>
            </a:r>
            <a:r>
              <a:rPr lang="en-US" sz="1300" u="sng">
                <a:latin typeface="Calibri" panose="020F0502020204030204" pitchFamily="34" charset="0"/>
                <a:ea typeface="Calibri" panose="020F0502020204030204" pitchFamily="34" charset="0"/>
                <a:cs typeface="Times New Roman" panose="02020603050405020304" pitchFamily="18" charset="0"/>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Courier New" panose="02070309020205020404" pitchFamily="49" charset="0"/>
              <a:buChar char="o"/>
            </a:pPr>
            <a:r>
              <a:rPr lang="en-US" sz="1300">
                <a:effectLst/>
                <a:latin typeface="Calibri" panose="020F0502020204030204" pitchFamily="34" charset="0"/>
                <a:ea typeface="Calibri" panose="020F0502020204030204" pitchFamily="34" charset="0"/>
                <a:cs typeface="Times New Roman" panose="02020603050405020304" pitchFamily="18" charset="0"/>
              </a:rPr>
              <a:t>SSI/SSDI - </a:t>
            </a:r>
            <a:r>
              <a:rPr lang="en-US" sz="1300" u="sng">
                <a:effectLst/>
                <a:latin typeface="Calibri" panose="020F0502020204030204" pitchFamily="34" charset="0"/>
                <a:ea typeface="Calibri" panose="020F0502020204030204" pitchFamily="34" charset="0"/>
                <a:cs typeface="Times New Roman" panose="02020603050405020304" pitchFamily="18" charset="0"/>
                <a:hlinkClick r:id="rId4"/>
              </a:rPr>
              <a:t>https://www.ssa.gov/apply</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Courier New" panose="02070309020205020404" pitchFamily="49" charset="0"/>
              <a:buChar char="o"/>
            </a:pPr>
            <a:r>
              <a:rPr lang="en-US" sz="1300">
                <a:effectLst/>
                <a:latin typeface="Calibri" panose="020F0502020204030204" pitchFamily="34" charset="0"/>
                <a:ea typeface="Calibri" panose="020F0502020204030204" pitchFamily="34" charset="0"/>
                <a:cs typeface="Times New Roman" panose="02020603050405020304" pitchFamily="18" charset="0"/>
              </a:rPr>
              <a:t>NY’s State Supplement Program (SSP) - </a:t>
            </a:r>
            <a:r>
              <a:rPr lang="en-US" sz="1300" u="sng">
                <a:effectLst/>
                <a:latin typeface="Calibri" panose="020F0502020204030204" pitchFamily="34" charset="0"/>
                <a:ea typeface="Calibri" panose="020F0502020204030204" pitchFamily="34" charset="0"/>
                <a:cs typeface="Times New Roman" panose="02020603050405020304" pitchFamily="18" charset="0"/>
                <a:hlinkClick r:id="rId5"/>
              </a:rPr>
              <a:t>https://otda.ny.gov/programs/ssp/</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1300">
                <a:effectLst/>
                <a:latin typeface="Calibri" panose="020F0502020204030204" pitchFamily="34" charset="0"/>
                <a:ea typeface="Calibri" panose="020F0502020204030204" pitchFamily="34" charset="0"/>
                <a:cs typeface="Times New Roman" panose="02020603050405020304" pitchFamily="18" charset="0"/>
              </a:rPr>
              <a:t>Employment-related resources: </a:t>
            </a:r>
          </a:p>
          <a:p>
            <a:pPr marL="742950" marR="0" lvl="1" indent="-285750">
              <a:buFont typeface="Courier New" panose="02070309020205020404" pitchFamily="49" charset="0"/>
              <a:buChar char="o"/>
            </a:pPr>
            <a:r>
              <a:rPr lang="en-US" sz="1300">
                <a:effectLst/>
                <a:latin typeface="Calibri" panose="020F0502020204030204" pitchFamily="34" charset="0"/>
                <a:ea typeface="Calibri" panose="020F0502020204030204" pitchFamily="34" charset="0"/>
                <a:cs typeface="Times New Roman" panose="02020603050405020304" pitchFamily="18" charset="0"/>
              </a:rPr>
              <a:t>EOC of Nassau - 5 family development centers that help low-income families gain employment. See </a:t>
            </a:r>
            <a:r>
              <a:rPr lang="en-US" sz="1300" u="sng">
                <a:effectLst/>
                <a:latin typeface="Calibri" panose="020F0502020204030204" pitchFamily="34" charset="0"/>
                <a:ea typeface="Calibri" panose="020F0502020204030204" pitchFamily="34" charset="0"/>
                <a:cs typeface="Times New Roman" panose="02020603050405020304" pitchFamily="18" charset="0"/>
                <a:hlinkClick r:id="rId6"/>
              </a:rPr>
              <a:t>https://www.eoc-nassau.org/family-development-centers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Courier New" panose="02070309020205020404" pitchFamily="49" charset="0"/>
              <a:buChar char="o"/>
            </a:pPr>
            <a:r>
              <a:rPr lang="en-US" sz="1300">
                <a:effectLst/>
                <a:latin typeface="Calibri" panose="020F0502020204030204" pitchFamily="34" charset="0"/>
                <a:ea typeface="Calibri" panose="020F0502020204030204" pitchFamily="34" charset="0"/>
                <a:cs typeface="Times New Roman" panose="02020603050405020304" pitchFamily="18" charset="0"/>
              </a:rPr>
              <a:t>EOC of Suffolk - 3 family development centers that help low-income families gain employment. See </a:t>
            </a:r>
            <a:r>
              <a:rPr lang="en-US" sz="1300" u="sng">
                <a:effectLst/>
                <a:latin typeface="Calibri" panose="020F0502020204030204" pitchFamily="34" charset="0"/>
                <a:ea typeface="Calibri" panose="020F0502020204030204" pitchFamily="34" charset="0"/>
                <a:cs typeface="Times New Roman" panose="02020603050405020304" pitchFamily="18" charset="0"/>
                <a:hlinkClick r:id="rId7"/>
              </a:rPr>
              <a:t>https://eoc-suffolk.com/family-development/</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Courier New" panose="02070309020205020404" pitchFamily="49" charset="0"/>
              <a:buChar char="o"/>
            </a:pPr>
            <a:r>
              <a:rPr lang="en-US" sz="1300">
                <a:effectLst/>
                <a:latin typeface="Calibri" panose="020F0502020204030204" pitchFamily="34" charset="0"/>
                <a:ea typeface="Calibri" panose="020F0502020204030204" pitchFamily="34" charset="0"/>
                <a:cs typeface="Times New Roman" panose="02020603050405020304" pitchFamily="18" charset="0"/>
              </a:rPr>
              <a:t>Hempstead Works - </a:t>
            </a:r>
            <a:r>
              <a:rPr lang="en-US" sz="1300" u="sng">
                <a:effectLst/>
                <a:latin typeface="Calibri" panose="020F0502020204030204" pitchFamily="34" charset="0"/>
                <a:ea typeface="Calibri" panose="020F0502020204030204" pitchFamily="34" charset="0"/>
                <a:cs typeface="Times New Roman" panose="02020603050405020304" pitchFamily="18" charset="0"/>
                <a:hlinkClick r:id="rId8"/>
              </a:rPr>
              <a:t>https://www.hempsteadworks.com/</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Courier New" panose="02070309020205020404" pitchFamily="49" charset="0"/>
              <a:buChar char="o"/>
            </a:pPr>
            <a:r>
              <a:rPr lang="en-US" sz="1300">
                <a:effectLst/>
                <a:latin typeface="Calibri" panose="020F0502020204030204" pitchFamily="34" charset="0"/>
                <a:ea typeface="Calibri" panose="020F0502020204030204" pitchFamily="34" charset="0"/>
                <a:cs typeface="Times New Roman" panose="02020603050405020304" pitchFamily="18" charset="0"/>
              </a:rPr>
              <a:t>Dress for Success - </a:t>
            </a:r>
            <a:r>
              <a:rPr lang="en-US" sz="1300" u="sng">
                <a:effectLst/>
                <a:latin typeface="Calibri" panose="020F0502020204030204" pitchFamily="34" charset="0"/>
                <a:ea typeface="Calibri" panose="020F0502020204030204" pitchFamily="34" charset="0"/>
                <a:cs typeface="Times New Roman" panose="02020603050405020304" pitchFamily="18" charset="0"/>
                <a:hlinkClick r:id="rId9"/>
              </a:rPr>
              <a:t>https://brookhaven.dressforsuccess.org/</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1300">
                <a:effectLst/>
                <a:latin typeface="Calibri" panose="020F0502020204030204" pitchFamily="34" charset="0"/>
                <a:ea typeface="Calibri" panose="020F0502020204030204" pitchFamily="34" charset="0"/>
                <a:cs typeface="Times New Roman" panose="02020603050405020304" pitchFamily="18" charset="0"/>
              </a:rPr>
              <a:t>Care coordination services:</a:t>
            </a:r>
          </a:p>
          <a:p>
            <a:pPr marL="742950" marR="0" lvl="1" indent="-285750">
              <a:spcAft>
                <a:spcPts val="800"/>
              </a:spcAft>
              <a:buFont typeface="Courier New" panose="02070309020205020404" pitchFamily="49" charset="0"/>
              <a:buChar char="o"/>
            </a:pPr>
            <a:r>
              <a:rPr lang="en-US" sz="1300">
                <a:effectLst/>
                <a:latin typeface="Calibri" panose="020F0502020204030204" pitchFamily="34" charset="0"/>
                <a:ea typeface="Calibri" panose="020F0502020204030204" pitchFamily="34" charset="0"/>
                <a:cs typeface="Times New Roman" panose="02020603050405020304" pitchFamily="18" charset="0"/>
              </a:rPr>
              <a:t>Health Home Program - </a:t>
            </a:r>
            <a:r>
              <a:rPr lang="en-US" sz="1300" u="sng">
                <a:effectLst/>
                <a:latin typeface="Calibri" panose="020F0502020204030204" pitchFamily="34" charset="0"/>
                <a:ea typeface="Calibri" panose="020F0502020204030204" pitchFamily="34" charset="0"/>
                <a:cs typeface="Times New Roman" panose="02020603050405020304" pitchFamily="18" charset="0"/>
                <a:hlinkClick r:id="rId10"/>
              </a:rPr>
              <a:t>https://www.health.ny.gov/health_care/medicaid/program/medicaid_health_homes/</a:t>
            </a:r>
            <a:endParaRPr lang="en-US" sz="1300" u="sng">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Courier New" panose="02070309020205020404" pitchFamily="49" charset="0"/>
              <a:buChar char="o"/>
            </a:pPr>
            <a:r>
              <a:rPr kumimoji="0" lang="en-US" altLang="en-US" sz="1300" b="0" i="0" u="none" strike="noStrike" cap="none" normalizeH="0" baseline="0">
                <a:ln>
                  <a:noFill/>
                </a:ln>
                <a:effectLst/>
                <a:latin typeface="Arial" panose="020B0604020202020204" pitchFamily="34" charset="0"/>
              </a:rPr>
              <a:t>Emergency Shelter Learning Series (NAEH) </a:t>
            </a:r>
            <a:r>
              <a:rPr kumimoji="0" lang="en-US" altLang="en-US" sz="1300" b="0" i="0" u="none" strike="noStrike" cap="none" normalizeH="0" baseline="0">
                <a:ln>
                  <a:noFill/>
                </a:ln>
                <a:effectLst/>
                <a:latin typeface="Arial" panose="020B0604020202020204" pitchFamily="34" charset="0"/>
                <a:hlinkClick r:id="rId11"/>
              </a:rPr>
              <a:t>https://endhomelessness.org/resource/emergency-shelter/</a:t>
            </a:r>
            <a:r>
              <a:rPr kumimoji="0" lang="en-US" altLang="en-US" sz="1300" b="0" i="0" u="none" strike="noStrike" cap="none" normalizeH="0" baseline="0">
                <a:ln>
                  <a:noFill/>
                </a:ln>
                <a:effectLst/>
                <a:latin typeface="Arial" panose="020B0604020202020204" pitchFamily="34" charset="0"/>
              </a:rPr>
              <a:t> </a:t>
            </a:r>
          </a:p>
          <a:p>
            <a:pPr eaLnBrk="0" fontAlgn="base" hangingPunct="0">
              <a:spcBef>
                <a:spcPct val="0"/>
              </a:spcBef>
              <a:spcAft>
                <a:spcPct val="0"/>
              </a:spcAft>
            </a:pPr>
            <a:r>
              <a:rPr lang="en-US" altLang="en-US" sz="1300">
                <a:latin typeface="Arial" panose="020B0604020202020204" pitchFamily="34" charset="0"/>
              </a:rPr>
              <a:t>Housing Search Assistance Toolkit (HUD Exchange) </a:t>
            </a:r>
            <a:r>
              <a:rPr lang="en-US" altLang="en-US" sz="1300">
                <a:latin typeface="Arial" panose="020B0604020202020204" pitchFamily="34" charset="0"/>
                <a:hlinkClick r:id="rId12"/>
              </a:rPr>
              <a:t>https://www.hudexchange.info/resources/housingsearchtool/?housingsearchtoolaction=public:main.landlord-outreach-and-recruitment-resources</a:t>
            </a:r>
            <a:endParaRPr lang="en-US" altLang="en-US" sz="1300">
              <a:latin typeface="Arial" panose="020B0604020202020204" pitchFamily="34" charset="0"/>
            </a:endParaRPr>
          </a:p>
          <a:p>
            <a:pPr marL="285750" indent="-285750">
              <a:spcAft>
                <a:spcPts val="800"/>
              </a:spcAft>
              <a:buFont typeface="Courier New" panose="02070309020205020404" pitchFamily="49" charset="0"/>
              <a:buChar char="o"/>
            </a:pPr>
            <a:endParaRPr lang="en-US" sz="1300">
              <a:effectLst/>
              <a:latin typeface="Calibri" panose="020F0502020204030204" pitchFamily="34" charset="0"/>
              <a:ea typeface="Calibri" panose="020F0502020204030204" pitchFamily="34" charset="0"/>
              <a:cs typeface="Times New Roman" panose="02020603050405020304" pitchFamily="18" charset="0"/>
            </a:endParaRPr>
          </a:p>
          <a:p>
            <a:endParaRPr lang="en-US" sz="1300"/>
          </a:p>
        </p:txBody>
      </p:sp>
    </p:spTree>
    <p:extLst>
      <p:ext uri="{BB962C8B-B14F-4D97-AF65-F5344CB8AC3E}">
        <p14:creationId xmlns:p14="http://schemas.microsoft.com/office/powerpoint/2010/main" val="2025691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B92164-D9E2-16D5-54C0-422922C2424E}"/>
              </a:ext>
            </a:extLst>
          </p:cNvPr>
          <p:cNvSpPr>
            <a:spLocks noGrp="1"/>
          </p:cNvSpPr>
          <p:nvPr>
            <p:ph type="title"/>
          </p:nvPr>
        </p:nvSpPr>
        <p:spPr>
          <a:xfrm>
            <a:off x="1386865" y="818984"/>
            <a:ext cx="6596245" cy="3268520"/>
          </a:xfrm>
        </p:spPr>
        <p:txBody>
          <a:bodyPr vert="horz" lIns="91440" tIns="45720" rIns="91440" bIns="45720" rtlCol="0" anchor="b">
            <a:normAutofit/>
          </a:bodyPr>
          <a:lstStyle/>
          <a:p>
            <a:pPr algn="r"/>
            <a:r>
              <a:rPr lang="en-US" sz="4800" kern="1200">
                <a:solidFill>
                  <a:srgbClr val="FFFFFF"/>
                </a:solidFill>
                <a:latin typeface="+mj-lt"/>
                <a:ea typeface="+mj-ea"/>
                <a:cs typeface="+mj-cs"/>
              </a:rPr>
              <a:t>Roleplay</a:t>
            </a:r>
          </a:p>
        </p:txBody>
      </p:sp>
      <p:sp>
        <p:nvSpPr>
          <p:cNvPr id="17"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150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ECB042-C16D-9027-61C7-5CCBFDC789B6}"/>
              </a:ext>
            </a:extLst>
          </p:cNvPr>
          <p:cNvSpPr>
            <a:spLocks noGrp="1"/>
          </p:cNvSpPr>
          <p:nvPr>
            <p:ph type="title"/>
          </p:nvPr>
        </p:nvSpPr>
        <p:spPr>
          <a:xfrm>
            <a:off x="466722" y="586855"/>
            <a:ext cx="3201366" cy="3387497"/>
          </a:xfrm>
        </p:spPr>
        <p:txBody>
          <a:bodyPr anchor="b">
            <a:normAutofit/>
          </a:bodyPr>
          <a:lstStyle/>
          <a:p>
            <a:pPr algn="r"/>
            <a:r>
              <a:rPr lang="en-US" sz="1600" b="1">
                <a:solidFill>
                  <a:srgbClr val="FFFFFF"/>
                </a:solidFill>
              </a:rPr>
              <a:t>Scene</a:t>
            </a:r>
            <a:r>
              <a:rPr lang="en-US" sz="1600">
                <a:solidFill>
                  <a:srgbClr val="FFFFFF"/>
                </a:solidFill>
              </a:rPr>
              <a:t>:</a:t>
            </a:r>
            <a:br>
              <a:rPr lang="en-US" sz="1600">
                <a:solidFill>
                  <a:srgbClr val="FFFFFF"/>
                </a:solidFill>
              </a:rPr>
            </a:br>
            <a:r>
              <a:rPr lang="en-US" sz="1600">
                <a:solidFill>
                  <a:srgbClr val="FFFFFF"/>
                </a:solidFill>
              </a:rPr>
              <a:t>The client, Lana, has come into the office for her bi-weekly check-in with her housing case manager, Jordan. They are sitting at a desk, with papers scattered about regarding Lana's housing situation. Jordan is trying to help Lana move forward with securing permanent housing, but Lana seems resistant to follow the plan or listen to suggestions.</a:t>
            </a:r>
          </a:p>
        </p:txBody>
      </p:sp>
      <p:sp>
        <p:nvSpPr>
          <p:cNvPr id="3" name="Content Placeholder 2">
            <a:extLst>
              <a:ext uri="{FF2B5EF4-FFF2-40B4-BE49-F238E27FC236}">
                <a16:creationId xmlns:a16="http://schemas.microsoft.com/office/drawing/2014/main" id="{E000490B-AC46-1880-28EF-9B253BC01B47}"/>
              </a:ext>
            </a:extLst>
          </p:cNvPr>
          <p:cNvSpPr>
            <a:spLocks noGrp="1"/>
          </p:cNvSpPr>
          <p:nvPr>
            <p:ph idx="1"/>
          </p:nvPr>
        </p:nvSpPr>
        <p:spPr>
          <a:xfrm>
            <a:off x="4134811" y="198120"/>
            <a:ext cx="8054142" cy="6649742"/>
          </a:xfrm>
        </p:spPr>
        <p:txBody>
          <a:bodyPr anchor="ctr">
            <a:normAutofit lnSpcReduction="10000"/>
          </a:bodyPr>
          <a:lstStyle/>
          <a:p>
            <a:r>
              <a:rPr lang="en-US" sz="1000" b="1"/>
              <a:t>Case Manager (Jordan)</a:t>
            </a:r>
            <a:r>
              <a:rPr lang="en-US" sz="1000"/>
              <a:t>:</a:t>
            </a:r>
            <a:br>
              <a:rPr lang="en-US" sz="1000"/>
            </a:br>
            <a:r>
              <a:rPr lang="en-US" sz="1000"/>
              <a:t>"Good afternoon, Lana. How are you doing today?"</a:t>
            </a:r>
          </a:p>
          <a:p>
            <a:r>
              <a:rPr lang="en-US" sz="1000" b="1"/>
              <a:t>Client (Lana)</a:t>
            </a:r>
            <a:r>
              <a:rPr lang="en-US" sz="1000"/>
              <a:t>:</a:t>
            </a:r>
            <a:br>
              <a:rPr lang="en-US" sz="1000"/>
            </a:br>
            <a:r>
              <a:rPr lang="en-US" sz="1000" i="1"/>
              <a:t>Sighs loudly, crossing arms.</a:t>
            </a:r>
            <a:br>
              <a:rPr lang="en-US" sz="1000"/>
            </a:br>
            <a:r>
              <a:rPr lang="en-US" sz="1000"/>
              <a:t>"How do you think I’m doing? Nothing’s changed, and I’m still stuck in this dump of an apartment. I don’t even know why I’m bothering to come in here every week. You’re not really helping me, are you?"</a:t>
            </a:r>
          </a:p>
          <a:p>
            <a:r>
              <a:rPr lang="en-US" sz="1000" b="1"/>
              <a:t>Case Manager (Jordan)</a:t>
            </a:r>
            <a:r>
              <a:rPr lang="en-US" sz="1000"/>
              <a:t>:</a:t>
            </a:r>
            <a:br>
              <a:rPr lang="en-US" sz="1000"/>
            </a:br>
            <a:r>
              <a:rPr lang="en-US" sz="1000"/>
              <a:t>"I understand it’s been a frustrating time for you, Lana, but we’ve made some progress. You were able to submit the application for the voucher last week, and we're still waiting on approval. I’m confident we’ll hear back soon."</a:t>
            </a:r>
          </a:p>
          <a:p>
            <a:r>
              <a:rPr lang="en-US" sz="1000" b="1"/>
              <a:t>Client (Lana)</a:t>
            </a:r>
            <a:r>
              <a:rPr lang="en-US" sz="1000"/>
              <a:t>:</a:t>
            </a:r>
            <a:br>
              <a:rPr lang="en-US" sz="1000"/>
            </a:br>
            <a:r>
              <a:rPr lang="en-US" sz="1000" i="1"/>
              <a:t>Throws hands up in exasperation.</a:t>
            </a:r>
            <a:br>
              <a:rPr lang="en-US" sz="1000"/>
            </a:br>
            <a:r>
              <a:rPr lang="en-US" sz="1000"/>
              <a:t>"Yeah, but who knows when that’ll be? I can’t live like this forever. This place is falling apart. The landlord won’t fix anything, and you’re telling me to just wait. I can’t just sit around and wait, Jordan! I need real solutions!"</a:t>
            </a:r>
          </a:p>
          <a:p>
            <a:r>
              <a:rPr lang="en-US" sz="1000" b="1"/>
              <a:t>Case Manager (Jordan)</a:t>
            </a:r>
            <a:r>
              <a:rPr lang="en-US" sz="1000"/>
              <a:t>:</a:t>
            </a:r>
            <a:br>
              <a:rPr lang="en-US" sz="1000"/>
            </a:br>
            <a:r>
              <a:rPr lang="en-US" sz="1000"/>
              <a:t>"I totally get that you need more stability. The thing is, we need to work within the system to get you where you want to be. I know it feels slow, but we’re doing everything we can to make sure your case gets processed. Let’s also look at some backup housing options in case that voucher takes longer than expected. How about we brainstorm a list of places that could work for you?"</a:t>
            </a:r>
          </a:p>
          <a:p>
            <a:r>
              <a:rPr lang="en-US" sz="1000" b="1"/>
              <a:t>Client (Lana)</a:t>
            </a:r>
            <a:r>
              <a:rPr lang="en-US" sz="1000"/>
              <a:t>:</a:t>
            </a:r>
            <a:br>
              <a:rPr lang="en-US" sz="1000"/>
            </a:br>
            <a:r>
              <a:rPr lang="en-US" sz="1000"/>
              <a:t>"Backup options? What is that even supposed to mean? You mean I have to go to some other place that’s just as bad as this one? I’ve been to those places—they’re all the same! And they want deposits and fees I don’t have! I’ve been asking for help with the money, but all you do is give me forms to fill out. Forms! How is that supposed to help me?"</a:t>
            </a:r>
          </a:p>
          <a:p>
            <a:r>
              <a:rPr lang="en-US" sz="1000" b="1"/>
              <a:t>Case Manager (Jordan)</a:t>
            </a:r>
            <a:r>
              <a:rPr lang="en-US" sz="1000"/>
              <a:t>:</a:t>
            </a:r>
            <a:br>
              <a:rPr lang="en-US" sz="1000"/>
            </a:br>
            <a:r>
              <a:rPr lang="en-US" sz="1000"/>
              <a:t>"I hear you, Lana. The forms can feel overwhelming, but they’re a necessary part of the process to access financial assistance. Let’s go over the next steps and see how we can simplify things. We’ve got some emergency funds that could help with your rent in the meantime, but we need to complete those forms to apply. What can I do to make this easier for you?"</a:t>
            </a:r>
          </a:p>
          <a:p>
            <a:r>
              <a:rPr lang="en-US" sz="1000" b="1"/>
              <a:t>Client (Lana)</a:t>
            </a:r>
            <a:r>
              <a:rPr lang="en-US" sz="1000"/>
              <a:t>:</a:t>
            </a:r>
            <a:br>
              <a:rPr lang="en-US" sz="1000"/>
            </a:br>
            <a:r>
              <a:rPr lang="en-US" sz="1000"/>
              <a:t>"Everything is always so complicated! I don’t have time to fill out all this paperwork. And it’s not like you’re going to magically find me a place I like. I’ve been looking online, and all the good places are already taken. I just want something decent. Why does it have to be so hard?"</a:t>
            </a:r>
          </a:p>
          <a:p>
            <a:r>
              <a:rPr lang="en-US" sz="1000" b="1"/>
              <a:t>Case Manager (Jordan)</a:t>
            </a:r>
            <a:r>
              <a:rPr lang="en-US" sz="1000"/>
              <a:t>:</a:t>
            </a:r>
            <a:br>
              <a:rPr lang="en-US" sz="1000"/>
            </a:br>
            <a:r>
              <a:rPr lang="en-US" sz="1000"/>
              <a:t>"I hear your frustration. It’s understandable to feel discouraged, especially when things aren’t happening fast enough. But I promise I’m here to help guide you through every step. I’ll sit with you and help fill out the forms today, and we can even reach out to other housing programs that might have something more in line with your preferences. You don’t have to do this alone, Lana."</a:t>
            </a:r>
          </a:p>
          <a:p>
            <a:r>
              <a:rPr lang="en-US" sz="1000" b="1"/>
              <a:t>Client (Lana)</a:t>
            </a:r>
            <a:r>
              <a:rPr lang="en-US" sz="1000"/>
              <a:t>:</a:t>
            </a:r>
            <a:br>
              <a:rPr lang="en-US" sz="1000"/>
            </a:br>
            <a:r>
              <a:rPr lang="en-US" sz="1000" i="1"/>
              <a:t>Leaning back in her chair, eyeing Jordan skeptically.</a:t>
            </a:r>
            <a:br>
              <a:rPr lang="en-US" sz="1000"/>
            </a:br>
            <a:r>
              <a:rPr lang="en-US" sz="1000"/>
              <a:t>"Fine, but this better be the last time we’re sitting here doing paperwork. If something doesn’t happen soon, I’m going to have to figure this out myself."</a:t>
            </a:r>
          </a:p>
          <a:p>
            <a:r>
              <a:rPr lang="en-US" sz="1000" b="1"/>
              <a:t>Case Manager (Jordan)</a:t>
            </a:r>
            <a:r>
              <a:rPr lang="en-US" sz="1000"/>
              <a:t>:</a:t>
            </a:r>
            <a:br>
              <a:rPr lang="en-US" sz="1000"/>
            </a:br>
            <a:r>
              <a:rPr lang="en-US" sz="1000"/>
              <a:t>"I’ll make sure we stay on top of everything, and we’ll do our best to get results. You don’t need to figure it out alone, Lana. We’re a team, okay?"</a:t>
            </a:r>
          </a:p>
          <a:p>
            <a:r>
              <a:rPr lang="en-US" sz="1000" b="1"/>
              <a:t>Client (Lana)</a:t>
            </a:r>
            <a:r>
              <a:rPr lang="en-US" sz="1000"/>
              <a:t>:</a:t>
            </a:r>
            <a:br>
              <a:rPr lang="en-US" sz="1000"/>
            </a:br>
            <a:r>
              <a:rPr lang="en-US" sz="1000" i="1"/>
              <a:t>Still looking doubtful, but nodding slightly.</a:t>
            </a:r>
            <a:br>
              <a:rPr lang="en-US" sz="1000"/>
            </a:br>
            <a:r>
              <a:rPr lang="en-US" sz="1000"/>
              <a:t>"Alright. But I’m telling you, if nothing happens in the next month, I’m out. I can’t wait around forever."</a:t>
            </a:r>
          </a:p>
          <a:p>
            <a:endParaRPr lang="en-US" sz="1000"/>
          </a:p>
        </p:txBody>
      </p:sp>
    </p:spTree>
    <p:extLst>
      <p:ext uri="{BB962C8B-B14F-4D97-AF65-F5344CB8AC3E}">
        <p14:creationId xmlns:p14="http://schemas.microsoft.com/office/powerpoint/2010/main" val="3911099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509EE-6969-3197-5CCC-D2FB67D138AF}"/>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Debrief</a:t>
            </a:r>
          </a:p>
        </p:txBody>
      </p:sp>
      <p:graphicFrame>
        <p:nvGraphicFramePr>
          <p:cNvPr id="5" name="Content Placeholder 2">
            <a:extLst>
              <a:ext uri="{FF2B5EF4-FFF2-40B4-BE49-F238E27FC236}">
                <a16:creationId xmlns:a16="http://schemas.microsoft.com/office/drawing/2014/main" id="{C62812B7-D544-011B-77F7-4988F4304A24}"/>
              </a:ext>
            </a:extLst>
          </p:cNvPr>
          <p:cNvGraphicFramePr>
            <a:graphicFrameLocks noGrp="1"/>
          </p:cNvGraphicFramePr>
          <p:nvPr>
            <p:ph idx="1"/>
            <p:extLst>
              <p:ext uri="{D42A27DB-BD31-4B8C-83A1-F6EECF244321}">
                <p14:modId xmlns:p14="http://schemas.microsoft.com/office/powerpoint/2010/main" val="55478960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2065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CCD58-5E19-7B36-C50C-C1723761F2B0}"/>
              </a:ext>
            </a:extLst>
          </p:cNvPr>
          <p:cNvSpPr>
            <a:spLocks noGrp="1"/>
          </p:cNvSpPr>
          <p:nvPr>
            <p:ph type="title"/>
          </p:nvPr>
        </p:nvSpPr>
        <p:spPr>
          <a:xfrm>
            <a:off x="1371599" y="294538"/>
            <a:ext cx="9895951" cy="1033669"/>
          </a:xfrm>
        </p:spPr>
        <p:txBody>
          <a:bodyPr>
            <a:normAutofit/>
          </a:bodyPr>
          <a:lstStyle/>
          <a:p>
            <a:r>
              <a:rPr lang="en-US" sz="4000" b="1">
                <a:solidFill>
                  <a:srgbClr val="FFFFFF"/>
                </a:solidFill>
              </a:rPr>
              <a:t>Collaboration with Partners</a:t>
            </a:r>
          </a:p>
        </p:txBody>
      </p:sp>
      <p:sp>
        <p:nvSpPr>
          <p:cNvPr id="4" name="Rectangle 1">
            <a:extLst>
              <a:ext uri="{FF2B5EF4-FFF2-40B4-BE49-F238E27FC236}">
                <a16:creationId xmlns:a16="http://schemas.microsoft.com/office/drawing/2014/main" id="{00DD868D-4022-D2CE-01D8-13985A7169AA}"/>
              </a:ext>
            </a:extLst>
          </p:cNvPr>
          <p:cNvSpPr>
            <a:spLocks noGrp="1" noChangeArrowheads="1"/>
          </p:cNvSpPr>
          <p:nvPr>
            <p:ph idx="1"/>
          </p:nvPr>
        </p:nvSpPr>
        <p:spPr bwMode="auto">
          <a:xfrm>
            <a:off x="436319" y="2222900"/>
            <a:ext cx="4909457" cy="128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None/>
              <a:tabLst/>
            </a:pPr>
            <a:r>
              <a:rPr kumimoji="0" lang="en-US" altLang="en-US" sz="1800" b="0" i="0" u="none" strike="noStrike" cap="none" normalizeH="0" baseline="0">
                <a:ln>
                  <a:noFill/>
                </a:ln>
                <a:solidFill>
                  <a:schemeClr val="tx1"/>
                </a:solidFill>
                <a:effectLst/>
                <a:latin typeface="Arial" panose="020B0604020202020204" pitchFamily="34" charset="0"/>
              </a:rPr>
              <a:t>Collaborating with partners can offer benefits that maximize resources, enhance services, and create more impactful solutions.</a:t>
            </a:r>
          </a:p>
        </p:txBody>
      </p:sp>
      <p:sp>
        <p:nvSpPr>
          <p:cNvPr id="5" name="TextBox 4">
            <a:extLst>
              <a:ext uri="{FF2B5EF4-FFF2-40B4-BE49-F238E27FC236}">
                <a16:creationId xmlns:a16="http://schemas.microsoft.com/office/drawing/2014/main" id="{DD2DDC3B-8920-2129-7B6F-8C40E17471FF}"/>
              </a:ext>
            </a:extLst>
          </p:cNvPr>
          <p:cNvSpPr txBox="1"/>
          <p:nvPr/>
        </p:nvSpPr>
        <p:spPr>
          <a:xfrm>
            <a:off x="759821" y="4071511"/>
            <a:ext cx="4909457" cy="1477328"/>
          </a:xfrm>
          <a:prstGeom prst="rect">
            <a:avLst/>
          </a:prstGeom>
          <a:noFill/>
        </p:spPr>
        <p:txBody>
          <a:bodyPr wrap="square" rtlCol="0">
            <a:spAutoFit/>
          </a:bodyPr>
          <a:lstStyle/>
          <a:p>
            <a:pPr marL="285750" indent="-285750">
              <a:buFont typeface="Arial" panose="020B0604020202020204" pitchFamily="34" charset="0"/>
              <a:buChar char="•"/>
            </a:pPr>
            <a:r>
              <a:rPr lang="en-US"/>
              <a:t>Increased resources and funding </a:t>
            </a:r>
          </a:p>
          <a:p>
            <a:pPr marL="285750" indent="-285750">
              <a:buFont typeface="Arial" panose="020B0604020202020204" pitchFamily="34" charset="0"/>
              <a:buChar char="•"/>
            </a:pPr>
            <a:r>
              <a:rPr lang="en-US"/>
              <a:t>Broader expertise and knowledge </a:t>
            </a:r>
          </a:p>
          <a:p>
            <a:pPr marL="285750" indent="-285750">
              <a:buFont typeface="Arial" panose="020B0604020202020204" pitchFamily="34" charset="0"/>
              <a:buChar char="•"/>
            </a:pPr>
            <a:r>
              <a:rPr lang="en-US"/>
              <a:t>Improved service delivery </a:t>
            </a:r>
          </a:p>
          <a:p>
            <a:pPr marL="285750" indent="-285750">
              <a:buFont typeface="Arial" panose="020B0604020202020204" pitchFamily="34" charset="0"/>
              <a:buChar char="•"/>
            </a:pPr>
            <a:r>
              <a:rPr lang="en-US"/>
              <a:t>Advocacy and policy influence </a:t>
            </a:r>
          </a:p>
          <a:p>
            <a:pPr marL="285750" indent="-285750">
              <a:buFont typeface="Arial" panose="020B0604020202020204" pitchFamily="34" charset="0"/>
              <a:buChar char="•"/>
            </a:pPr>
            <a:r>
              <a:rPr lang="en-US"/>
              <a:t>Increased impact and reach </a:t>
            </a:r>
          </a:p>
        </p:txBody>
      </p:sp>
      <p:graphicFrame>
        <p:nvGraphicFramePr>
          <p:cNvPr id="6" name="TextBox 4">
            <a:extLst>
              <a:ext uri="{FF2B5EF4-FFF2-40B4-BE49-F238E27FC236}">
                <a16:creationId xmlns:a16="http://schemas.microsoft.com/office/drawing/2014/main" id="{D4947815-7BBD-A50A-0B62-140008BE24A9}"/>
              </a:ext>
            </a:extLst>
          </p:cNvPr>
          <p:cNvGraphicFramePr/>
          <p:nvPr>
            <p:extLst>
              <p:ext uri="{D42A27DB-BD31-4B8C-83A1-F6EECF244321}">
                <p14:modId xmlns:p14="http://schemas.microsoft.com/office/powerpoint/2010/main" val="864503305"/>
              </p:ext>
            </p:extLst>
          </p:nvPr>
        </p:nvGraphicFramePr>
        <p:xfrm>
          <a:off x="5345776" y="1661821"/>
          <a:ext cx="6357257" cy="5131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3720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14B7BE-FDB8-338D-9ADC-409545FC76EE}"/>
              </a:ext>
            </a:extLst>
          </p:cNvPr>
          <p:cNvSpPr>
            <a:spLocks noGrp="1"/>
          </p:cNvSpPr>
          <p:nvPr>
            <p:ph type="title"/>
          </p:nvPr>
        </p:nvSpPr>
        <p:spPr>
          <a:xfrm>
            <a:off x="1371599" y="294538"/>
            <a:ext cx="9895951" cy="1033669"/>
          </a:xfrm>
        </p:spPr>
        <p:txBody>
          <a:bodyPr>
            <a:normAutofit/>
          </a:bodyPr>
          <a:lstStyle/>
          <a:p>
            <a:r>
              <a:rPr lang="en-US" sz="4000" b="1">
                <a:solidFill>
                  <a:srgbClr val="FFFFFF"/>
                </a:solidFill>
              </a:rPr>
              <a:t>Making a Housing Plan</a:t>
            </a:r>
          </a:p>
        </p:txBody>
      </p:sp>
      <p:sp>
        <p:nvSpPr>
          <p:cNvPr id="6" name="Rectangle 5">
            <a:extLst>
              <a:ext uri="{FF2B5EF4-FFF2-40B4-BE49-F238E27FC236}">
                <a16:creationId xmlns:a16="http://schemas.microsoft.com/office/drawing/2014/main" id="{C03EEC29-5427-5A75-63C8-0BAD8983A0FC}"/>
              </a:ext>
            </a:extLst>
          </p:cNvPr>
          <p:cNvSpPr/>
          <p:nvPr/>
        </p:nvSpPr>
        <p:spPr>
          <a:xfrm>
            <a:off x="6749957" y="3026375"/>
            <a:ext cx="2013857" cy="1103197"/>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Evaluate progress</a:t>
            </a:r>
          </a:p>
        </p:txBody>
      </p:sp>
      <p:sp>
        <p:nvSpPr>
          <p:cNvPr id="7" name="Rectangle 6">
            <a:extLst>
              <a:ext uri="{FF2B5EF4-FFF2-40B4-BE49-F238E27FC236}">
                <a16:creationId xmlns:a16="http://schemas.microsoft.com/office/drawing/2014/main" id="{1D7DAC1F-2461-2C01-537C-FDB11A690ABF}"/>
              </a:ext>
            </a:extLst>
          </p:cNvPr>
          <p:cNvSpPr/>
          <p:nvPr/>
        </p:nvSpPr>
        <p:spPr>
          <a:xfrm>
            <a:off x="9759043" y="1844481"/>
            <a:ext cx="2013857" cy="118189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Make changes to plan </a:t>
            </a:r>
          </a:p>
        </p:txBody>
      </p:sp>
      <p:sp>
        <p:nvSpPr>
          <p:cNvPr id="5" name="Rectangle 4">
            <a:extLst>
              <a:ext uri="{FF2B5EF4-FFF2-40B4-BE49-F238E27FC236}">
                <a16:creationId xmlns:a16="http://schemas.microsoft.com/office/drawing/2014/main" id="{92B96855-D874-1E58-6F04-9B1E8F508884}"/>
              </a:ext>
            </a:extLst>
          </p:cNvPr>
          <p:cNvSpPr/>
          <p:nvPr/>
        </p:nvSpPr>
        <p:spPr>
          <a:xfrm>
            <a:off x="3471731" y="4199374"/>
            <a:ext cx="2013857" cy="1153885"/>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Make a plan</a:t>
            </a:r>
          </a:p>
        </p:txBody>
      </p:sp>
      <p:sp>
        <p:nvSpPr>
          <p:cNvPr id="4" name="Rectangle 3">
            <a:extLst>
              <a:ext uri="{FF2B5EF4-FFF2-40B4-BE49-F238E27FC236}">
                <a16:creationId xmlns:a16="http://schemas.microsoft.com/office/drawing/2014/main" id="{FF66995E-B768-3913-2A88-1013D37A8065}"/>
              </a:ext>
            </a:extLst>
          </p:cNvPr>
          <p:cNvSpPr/>
          <p:nvPr/>
        </p:nvSpPr>
        <p:spPr>
          <a:xfrm>
            <a:off x="459350" y="5283457"/>
            <a:ext cx="2013857" cy="1110342"/>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Understand</a:t>
            </a:r>
          </a:p>
        </p:txBody>
      </p:sp>
      <p:cxnSp>
        <p:nvCxnSpPr>
          <p:cNvPr id="20" name="Connector: Curved 19">
            <a:extLst>
              <a:ext uri="{FF2B5EF4-FFF2-40B4-BE49-F238E27FC236}">
                <a16:creationId xmlns:a16="http://schemas.microsoft.com/office/drawing/2014/main" id="{020D7D94-7493-69F3-6E1F-3902A18A6E9D}"/>
              </a:ext>
            </a:extLst>
          </p:cNvPr>
          <p:cNvCxnSpPr>
            <a:stCxn id="4" idx="3"/>
            <a:endCxn id="5" idx="1"/>
          </p:cNvCxnSpPr>
          <p:nvPr/>
        </p:nvCxnSpPr>
        <p:spPr>
          <a:xfrm flipV="1">
            <a:off x="2473207" y="4776317"/>
            <a:ext cx="998524" cy="1062311"/>
          </a:xfrm>
          <a:prstGeom prst="curvedConnector3">
            <a:avLst/>
          </a:prstGeom>
          <a:ln w="7620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22" name="Connector: Curved 21">
            <a:extLst>
              <a:ext uri="{FF2B5EF4-FFF2-40B4-BE49-F238E27FC236}">
                <a16:creationId xmlns:a16="http://schemas.microsoft.com/office/drawing/2014/main" id="{670C3458-B176-A27A-849D-1FF3C28EC667}"/>
              </a:ext>
            </a:extLst>
          </p:cNvPr>
          <p:cNvCxnSpPr>
            <a:cxnSpLocks/>
            <a:stCxn id="5" idx="3"/>
            <a:endCxn id="6" idx="1"/>
          </p:cNvCxnSpPr>
          <p:nvPr/>
        </p:nvCxnSpPr>
        <p:spPr>
          <a:xfrm flipV="1">
            <a:off x="5485588" y="3577974"/>
            <a:ext cx="1264369" cy="1198343"/>
          </a:xfrm>
          <a:prstGeom prst="curvedConnector3">
            <a:avLst>
              <a:gd name="adj1" fmla="val 50000"/>
            </a:avLst>
          </a:prstGeom>
          <a:ln w="76200"/>
        </p:spPr>
        <p:style>
          <a:lnRef idx="2">
            <a:schemeClr val="accent1"/>
          </a:lnRef>
          <a:fillRef idx="0">
            <a:schemeClr val="accent1"/>
          </a:fillRef>
          <a:effectRef idx="1">
            <a:schemeClr val="accent1"/>
          </a:effectRef>
          <a:fontRef idx="minor">
            <a:schemeClr val="tx1"/>
          </a:fontRef>
        </p:style>
      </p:cxnSp>
      <p:cxnSp>
        <p:nvCxnSpPr>
          <p:cNvPr id="26" name="Connector: Curved 25">
            <a:extLst>
              <a:ext uri="{FF2B5EF4-FFF2-40B4-BE49-F238E27FC236}">
                <a16:creationId xmlns:a16="http://schemas.microsoft.com/office/drawing/2014/main" id="{E5BE74F6-2592-0CDA-0B35-23446F79792B}"/>
              </a:ext>
            </a:extLst>
          </p:cNvPr>
          <p:cNvCxnSpPr>
            <a:stCxn id="6" idx="3"/>
            <a:endCxn id="7" idx="1"/>
          </p:cNvCxnSpPr>
          <p:nvPr/>
        </p:nvCxnSpPr>
        <p:spPr>
          <a:xfrm flipV="1">
            <a:off x="8763814" y="2435428"/>
            <a:ext cx="995229" cy="1142546"/>
          </a:xfrm>
          <a:prstGeom prst="curvedConnector3">
            <a:avLst/>
          </a:prstGeom>
          <a:ln w="76200"/>
        </p:spPr>
        <p:style>
          <a:lnRef idx="2">
            <a:schemeClr val="accent1"/>
          </a:lnRef>
          <a:fillRef idx="0">
            <a:schemeClr val="accent1"/>
          </a:fillRef>
          <a:effectRef idx="1">
            <a:schemeClr val="accent1"/>
          </a:effectRef>
          <a:fontRef idx="minor">
            <a:schemeClr val="tx1"/>
          </a:fontRef>
        </p:style>
      </p:cxnSp>
      <p:cxnSp>
        <p:nvCxnSpPr>
          <p:cNvPr id="28" name="Connector: Curved 27">
            <a:extLst>
              <a:ext uri="{FF2B5EF4-FFF2-40B4-BE49-F238E27FC236}">
                <a16:creationId xmlns:a16="http://schemas.microsoft.com/office/drawing/2014/main" id="{BA819884-4BCC-ACCA-D38C-5732766D738C}"/>
              </a:ext>
            </a:extLst>
          </p:cNvPr>
          <p:cNvCxnSpPr>
            <a:cxnSpLocks/>
          </p:cNvCxnSpPr>
          <p:nvPr/>
        </p:nvCxnSpPr>
        <p:spPr>
          <a:xfrm flipV="1">
            <a:off x="11772896" y="2154298"/>
            <a:ext cx="419100" cy="157605"/>
          </a:xfrm>
          <a:prstGeom prst="curvedConnector3">
            <a:avLst/>
          </a:prstGeom>
          <a:ln w="76200"/>
        </p:spPr>
        <p:style>
          <a:lnRef idx="2">
            <a:schemeClr val="accent1"/>
          </a:lnRef>
          <a:fillRef idx="0">
            <a:schemeClr val="accent1"/>
          </a:fillRef>
          <a:effectRef idx="1">
            <a:schemeClr val="accent1"/>
          </a:effectRef>
          <a:fontRef idx="minor">
            <a:schemeClr val="tx1"/>
          </a:fontRef>
        </p:style>
      </p:cxnSp>
      <p:cxnSp>
        <p:nvCxnSpPr>
          <p:cNvPr id="31" name="Connector: Curved 30">
            <a:extLst>
              <a:ext uri="{FF2B5EF4-FFF2-40B4-BE49-F238E27FC236}">
                <a16:creationId xmlns:a16="http://schemas.microsoft.com/office/drawing/2014/main" id="{F60B6A53-4BEE-94B5-EE66-607C07B56BA9}"/>
              </a:ext>
            </a:extLst>
          </p:cNvPr>
          <p:cNvCxnSpPr>
            <a:cxnSpLocks/>
          </p:cNvCxnSpPr>
          <p:nvPr/>
        </p:nvCxnSpPr>
        <p:spPr>
          <a:xfrm rot="10800000" flipV="1">
            <a:off x="0" y="5838627"/>
            <a:ext cx="459350" cy="290030"/>
          </a:xfrm>
          <a:prstGeom prst="curvedConnector3">
            <a:avLst/>
          </a:prstGeom>
          <a:ln w="7620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35612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EAC77-9089-3BCD-C442-914349C792AC}"/>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Features of an Effective Housing Plan</a:t>
            </a:r>
          </a:p>
        </p:txBody>
      </p:sp>
      <p:graphicFrame>
        <p:nvGraphicFramePr>
          <p:cNvPr id="25" name="Content Placeholder 2">
            <a:extLst>
              <a:ext uri="{FF2B5EF4-FFF2-40B4-BE49-F238E27FC236}">
                <a16:creationId xmlns:a16="http://schemas.microsoft.com/office/drawing/2014/main" id="{5BE7AB75-CB86-2531-7D9E-9F4AA1F0FB71}"/>
              </a:ext>
            </a:extLst>
          </p:cNvPr>
          <p:cNvGraphicFramePr>
            <a:graphicFrameLocks noGrp="1"/>
          </p:cNvGraphicFramePr>
          <p:nvPr>
            <p:ph idx="1"/>
            <p:extLst>
              <p:ext uri="{D42A27DB-BD31-4B8C-83A1-F6EECF244321}">
                <p14:modId xmlns:p14="http://schemas.microsoft.com/office/powerpoint/2010/main" val="1092860780"/>
              </p:ext>
            </p:extLst>
          </p:nvPr>
        </p:nvGraphicFramePr>
        <p:xfrm>
          <a:off x="152400" y="1924820"/>
          <a:ext cx="11811000" cy="458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9071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F5E0D-70EE-9945-A1BE-CEC91A1703E1}"/>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What is Housing-Focused Case Management?</a:t>
            </a:r>
          </a:p>
        </p:txBody>
      </p:sp>
      <p:graphicFrame>
        <p:nvGraphicFramePr>
          <p:cNvPr id="5" name="Content Placeholder 2">
            <a:extLst>
              <a:ext uri="{FF2B5EF4-FFF2-40B4-BE49-F238E27FC236}">
                <a16:creationId xmlns:a16="http://schemas.microsoft.com/office/drawing/2014/main" id="{46E27F98-E063-30A6-A3A8-6DBD931D4FDA}"/>
              </a:ext>
            </a:extLst>
          </p:cNvPr>
          <p:cNvGraphicFramePr>
            <a:graphicFrameLocks noGrp="1"/>
          </p:cNvGraphicFramePr>
          <p:nvPr>
            <p:ph idx="1"/>
            <p:extLst>
              <p:ext uri="{D42A27DB-BD31-4B8C-83A1-F6EECF244321}">
                <p14:modId xmlns:p14="http://schemas.microsoft.com/office/powerpoint/2010/main" val="317993182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2761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8E26170-D3DB-A5E7-5F7E-6D98B0609B05}"/>
              </a:ext>
            </a:extLst>
          </p:cNvPr>
          <p:cNvSpPr>
            <a:spLocks noGrp="1"/>
          </p:cNvSpPr>
          <p:nvPr>
            <p:ph type="title"/>
          </p:nvPr>
        </p:nvSpPr>
        <p:spPr>
          <a:xfrm>
            <a:off x="173736" y="365125"/>
            <a:ext cx="11923776" cy="639128"/>
          </a:xfrm>
        </p:spPr>
        <p:txBody>
          <a:bodyPr>
            <a:normAutofit fontScale="90000"/>
          </a:bodyPr>
          <a:lstStyle/>
          <a:p>
            <a:pPr algn="ctr"/>
            <a:r>
              <a:rPr lang="en-US" b="1"/>
              <a:t>Key Performance Indicators to Measure Outcomes in Housing Focused Case Management</a:t>
            </a:r>
          </a:p>
        </p:txBody>
      </p:sp>
      <p:sp>
        <p:nvSpPr>
          <p:cNvPr id="5" name="Rectangle 4">
            <a:extLst>
              <a:ext uri="{FF2B5EF4-FFF2-40B4-BE49-F238E27FC236}">
                <a16:creationId xmlns:a16="http://schemas.microsoft.com/office/drawing/2014/main" id="{6527AA84-CD14-4738-B90D-1AB26C87F20B}"/>
              </a:ext>
            </a:extLst>
          </p:cNvPr>
          <p:cNvSpPr/>
          <p:nvPr/>
        </p:nvSpPr>
        <p:spPr>
          <a:xfrm>
            <a:off x="173736" y="1322051"/>
            <a:ext cx="2761488" cy="1444298"/>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eaLnBrk="0" fontAlgn="base" hangingPunct="0">
              <a:lnSpc>
                <a:spcPct val="150000"/>
              </a:lnSpc>
              <a:spcBef>
                <a:spcPct val="0"/>
              </a:spcBef>
              <a:spcAft>
                <a:spcPct val="0"/>
              </a:spcAft>
            </a:pPr>
            <a:r>
              <a:rPr kumimoji="0" lang="en-US" altLang="en-US" sz="1400" b="1" i="0" u="none" strike="noStrike" cap="none" normalizeH="0" baseline="0">
                <a:ln>
                  <a:noFill/>
                </a:ln>
                <a:solidFill>
                  <a:schemeClr val="tx1"/>
                </a:solidFill>
                <a:effectLst/>
                <a:latin typeface="Arial" panose="020B0604020202020204" pitchFamily="34" charset="0"/>
              </a:rPr>
              <a:t>Housing Placement Rate:</a:t>
            </a:r>
          </a:p>
          <a:p>
            <a:pPr eaLnBrk="0" fontAlgn="base" hangingPunct="0">
              <a:lnSpc>
                <a:spcPct val="150000"/>
              </a:lnSpc>
              <a:spcBef>
                <a:spcPct val="0"/>
              </a:spcBef>
              <a:spcAft>
                <a:spcPct val="0"/>
              </a:spcAft>
            </a:pPr>
            <a:r>
              <a:rPr lang="en-US" altLang="en-US" sz="1400">
                <a:solidFill>
                  <a:schemeClr val="tx1"/>
                </a:solidFill>
                <a:latin typeface="Arial" panose="020B0604020202020204" pitchFamily="34" charset="0"/>
              </a:rPr>
              <a:t>- The % of clients who are housed after engaging and receiving assistance through CM</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7222CF26-87E9-869C-527F-028C050D3BA4}"/>
              </a:ext>
            </a:extLst>
          </p:cNvPr>
          <p:cNvSpPr/>
          <p:nvPr/>
        </p:nvSpPr>
        <p:spPr>
          <a:xfrm>
            <a:off x="3019045" y="1298884"/>
            <a:ext cx="3596640" cy="1979708"/>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eaLnBrk="0" fontAlgn="base" hangingPunct="0">
              <a:lnSpc>
                <a:spcPct val="150000"/>
              </a:lnSpc>
              <a:spcBef>
                <a:spcPct val="0"/>
              </a:spcBef>
              <a:spcAft>
                <a:spcPct val="0"/>
              </a:spcAft>
            </a:pPr>
            <a:endParaRPr kumimoji="0" lang="en-US" altLang="en-US" sz="1400" b="1" i="0" u="none" strike="noStrike" cap="none" normalizeH="0" baseline="0">
              <a:ln>
                <a:noFill/>
              </a:ln>
              <a:solidFill>
                <a:schemeClr val="tx1"/>
              </a:solidFill>
              <a:effectLst/>
              <a:latin typeface="Arial" panose="020B0604020202020204" pitchFamily="34" charset="0"/>
            </a:endParaRPr>
          </a:p>
          <a:p>
            <a:pPr eaLnBrk="0" fontAlgn="base" hangingPunct="0">
              <a:lnSpc>
                <a:spcPct val="150000"/>
              </a:lnSpc>
              <a:spcBef>
                <a:spcPct val="0"/>
              </a:spcBef>
              <a:spcAft>
                <a:spcPct val="0"/>
              </a:spcAft>
            </a:pPr>
            <a:r>
              <a:rPr kumimoji="0" lang="en-US" altLang="en-US" sz="1400" b="1" i="0" u="none" strike="noStrike" cap="none" normalizeH="0" baseline="0">
                <a:ln>
                  <a:noFill/>
                </a:ln>
                <a:solidFill>
                  <a:schemeClr val="tx1"/>
                </a:solidFill>
                <a:effectLst/>
                <a:latin typeface="Arial" panose="020B0604020202020204" pitchFamily="34" charset="0"/>
              </a:rPr>
              <a:t>Client Engagement &amp; Service Utilization</a:t>
            </a:r>
          </a:p>
          <a:p>
            <a:pPr eaLnBrk="0" fontAlgn="base" hangingPunct="0">
              <a:lnSpc>
                <a:spcPct val="150000"/>
              </a:lnSpc>
              <a:spcBef>
                <a:spcPct val="0"/>
              </a:spcBef>
              <a:spcAft>
                <a:spcPct val="0"/>
              </a:spcAft>
            </a:pPr>
            <a:r>
              <a:rPr lang="en-US" altLang="en-US" sz="1400">
                <a:solidFill>
                  <a:schemeClr val="tx1"/>
                </a:solidFill>
                <a:latin typeface="Arial" panose="020B0604020202020204" pitchFamily="34" charset="0"/>
              </a:rPr>
              <a:t>- The % of clients who actively engage with CM services- attending scheduled meetings, participating in case plan development, utilizing referrals to additional services. </a:t>
            </a:r>
            <a:endParaRPr kumimoji="0" lang="en-US" altLang="en-US" sz="1400" b="0" i="0" u="none" strike="noStrike" cap="none" normalizeH="0" baseline="0">
              <a:ln>
                <a:noFill/>
              </a:ln>
              <a:solidFill>
                <a:schemeClr val="tx1"/>
              </a:solidFill>
              <a:effectLst/>
              <a:latin typeface="Arial" panose="020B0604020202020204" pitchFamily="34" charset="0"/>
            </a:endParaRPr>
          </a:p>
          <a:p>
            <a:pPr algn="ctr"/>
            <a:endParaRPr lang="en-US"/>
          </a:p>
        </p:txBody>
      </p:sp>
      <p:sp>
        <p:nvSpPr>
          <p:cNvPr id="7" name="Rectangle 6">
            <a:extLst>
              <a:ext uri="{FF2B5EF4-FFF2-40B4-BE49-F238E27FC236}">
                <a16:creationId xmlns:a16="http://schemas.microsoft.com/office/drawing/2014/main" id="{FF49D94B-C2A4-6F63-D897-795D73304A33}"/>
              </a:ext>
            </a:extLst>
          </p:cNvPr>
          <p:cNvSpPr/>
          <p:nvPr/>
        </p:nvSpPr>
        <p:spPr>
          <a:xfrm>
            <a:off x="6754368" y="1286238"/>
            <a:ext cx="5343144" cy="1979708"/>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eaLnBrk="0" fontAlgn="base" hangingPunct="0">
              <a:lnSpc>
                <a:spcPct val="150000"/>
              </a:lnSpc>
              <a:spcBef>
                <a:spcPct val="0"/>
              </a:spcBef>
              <a:spcAft>
                <a:spcPct val="0"/>
              </a:spcAft>
            </a:pPr>
            <a:endParaRPr kumimoji="0" lang="en-US" altLang="en-US" sz="1400" b="1" i="0" u="none" strike="noStrike" cap="none" normalizeH="0" baseline="0">
              <a:ln>
                <a:noFill/>
              </a:ln>
              <a:solidFill>
                <a:schemeClr val="tx1"/>
              </a:solidFill>
              <a:effectLst/>
              <a:latin typeface="Arial" panose="020B0604020202020204" pitchFamily="34" charset="0"/>
            </a:endParaRPr>
          </a:p>
          <a:p>
            <a:pPr eaLnBrk="0" fontAlgn="base" hangingPunct="0">
              <a:lnSpc>
                <a:spcPct val="150000"/>
              </a:lnSpc>
              <a:spcBef>
                <a:spcPct val="0"/>
              </a:spcBef>
              <a:spcAft>
                <a:spcPct val="0"/>
              </a:spcAft>
            </a:pPr>
            <a:r>
              <a:rPr kumimoji="0" lang="en-US" altLang="en-US" sz="1400" b="1" i="0" u="none" strike="noStrike" cap="none" normalizeH="0" baseline="0">
                <a:ln>
                  <a:noFill/>
                </a:ln>
                <a:solidFill>
                  <a:schemeClr val="tx1"/>
                </a:solidFill>
                <a:effectLst/>
                <a:latin typeface="Arial" panose="020B0604020202020204" pitchFamily="34" charset="0"/>
              </a:rPr>
              <a:t>Client Satisfaction-</a:t>
            </a:r>
          </a:p>
          <a:p>
            <a:pPr marL="285750" indent="-285750" eaLnBrk="0" fontAlgn="base" hangingPunct="0">
              <a:lnSpc>
                <a:spcPct val="150000"/>
              </a:lnSpc>
              <a:spcBef>
                <a:spcPct val="0"/>
              </a:spcBef>
              <a:spcAft>
                <a:spcPct val="0"/>
              </a:spcAft>
              <a:buFontTx/>
              <a:buChar char="-"/>
            </a:pPr>
            <a:r>
              <a:rPr lang="en-US" altLang="en-US" sz="1200">
                <a:solidFill>
                  <a:schemeClr val="tx1"/>
                </a:solidFill>
                <a:latin typeface="Arial" panose="020B0604020202020204" pitchFamily="34" charset="0"/>
              </a:rPr>
              <a:t>The % of people who report being satisfied with the services provided by their case management.</a:t>
            </a:r>
          </a:p>
          <a:p>
            <a:pPr marL="285750" indent="-285750" eaLnBrk="0" fontAlgn="base" hangingPunct="0">
              <a:lnSpc>
                <a:spcPct val="150000"/>
              </a:lnSpc>
              <a:spcBef>
                <a:spcPct val="0"/>
              </a:spcBef>
              <a:spcAft>
                <a:spcPct val="0"/>
              </a:spcAft>
              <a:buFontTx/>
              <a:buChar char="-"/>
            </a:pPr>
            <a:r>
              <a:rPr kumimoji="0" lang="en-US" altLang="en-US" sz="1200" b="0" i="0" u="none" strike="noStrike" cap="none" normalizeH="0" baseline="0">
                <a:ln>
                  <a:noFill/>
                </a:ln>
                <a:solidFill>
                  <a:schemeClr val="tx1"/>
                </a:solidFill>
                <a:effectLst/>
                <a:latin typeface="Arial" panose="020B0604020202020204" pitchFamily="34" charset="0"/>
              </a:rPr>
              <a:t>Reflection of positive client experiences and the quality of CM relationship</a:t>
            </a:r>
          </a:p>
          <a:p>
            <a:pPr marL="285750" indent="-285750" eaLnBrk="0" fontAlgn="base" hangingPunct="0">
              <a:lnSpc>
                <a:spcPct val="150000"/>
              </a:lnSpc>
              <a:spcBef>
                <a:spcPct val="0"/>
              </a:spcBef>
              <a:spcAft>
                <a:spcPct val="0"/>
              </a:spcAft>
              <a:buFontTx/>
              <a:buChar char="-"/>
            </a:pPr>
            <a:r>
              <a:rPr lang="en-US" altLang="en-US" sz="1200">
                <a:solidFill>
                  <a:schemeClr val="tx1"/>
                </a:solidFill>
                <a:latin typeface="Arial" panose="020B0604020202020204" pitchFamily="34" charset="0"/>
              </a:rPr>
              <a:t>Feedback from people with lived experience of homelessness that have navigated the local system are imperative in improving services.</a:t>
            </a:r>
            <a:endParaRPr kumimoji="0" lang="en-US" altLang="en-US" sz="1200" b="0" i="0" u="none" strike="noStrike" cap="none" normalizeH="0" baseline="0">
              <a:ln>
                <a:noFill/>
              </a:ln>
              <a:solidFill>
                <a:schemeClr val="tx1"/>
              </a:solidFill>
              <a:effectLst/>
              <a:latin typeface="Arial" panose="020B0604020202020204" pitchFamily="34" charset="0"/>
            </a:endParaRPr>
          </a:p>
          <a:p>
            <a:pPr algn="ctr"/>
            <a:endParaRPr lang="en-US"/>
          </a:p>
        </p:txBody>
      </p:sp>
      <p:sp>
        <p:nvSpPr>
          <p:cNvPr id="9" name="Rectangle 8">
            <a:extLst>
              <a:ext uri="{FF2B5EF4-FFF2-40B4-BE49-F238E27FC236}">
                <a16:creationId xmlns:a16="http://schemas.microsoft.com/office/drawing/2014/main" id="{EB70ADC2-5B84-5BB9-0BF3-B58A0C14B928}"/>
              </a:ext>
            </a:extLst>
          </p:cNvPr>
          <p:cNvSpPr/>
          <p:nvPr/>
        </p:nvSpPr>
        <p:spPr>
          <a:xfrm>
            <a:off x="163069" y="2902611"/>
            <a:ext cx="2761488" cy="1595155"/>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b="1">
              <a:solidFill>
                <a:schemeClr val="tx1"/>
              </a:solidFill>
              <a:latin typeface="Arial" panose="020B0604020202020204" pitchFamily="34" charset="0"/>
              <a:cs typeface="Arial" panose="020B0604020202020204" pitchFamily="34" charset="0"/>
            </a:endParaRPr>
          </a:p>
          <a:p>
            <a:r>
              <a:rPr lang="en-US" sz="1400" b="1">
                <a:solidFill>
                  <a:schemeClr val="tx1"/>
                </a:solidFill>
                <a:latin typeface="Arial" panose="020B0604020202020204" pitchFamily="34" charset="0"/>
                <a:cs typeface="Arial" panose="020B0604020202020204" pitchFamily="34" charset="0"/>
              </a:rPr>
              <a:t>Time to Housing Placement:</a:t>
            </a:r>
          </a:p>
          <a:p>
            <a:endParaRPr lang="en-US" sz="1400" b="1">
              <a:solidFill>
                <a:schemeClr val="tx1"/>
              </a:solidFill>
              <a:latin typeface="Arial" panose="020B0604020202020204" pitchFamily="34" charset="0"/>
              <a:cs typeface="Arial" panose="020B0604020202020204" pitchFamily="34" charset="0"/>
            </a:endParaRPr>
          </a:p>
          <a:p>
            <a:r>
              <a:rPr lang="en-US" sz="1600" b="1">
                <a:solidFill>
                  <a:schemeClr val="tx1"/>
                </a:solidFill>
              </a:rPr>
              <a:t>- </a:t>
            </a:r>
            <a:r>
              <a:rPr lang="en-US" sz="1600">
                <a:solidFill>
                  <a:schemeClr val="tx1"/>
                </a:solidFill>
              </a:rPr>
              <a:t>How long it takes from enrollment in program to successful transition to permanent housing.</a:t>
            </a:r>
            <a:r>
              <a:rPr lang="en-US" sz="1600" b="1">
                <a:solidFill>
                  <a:schemeClr val="tx1"/>
                </a:solidFill>
              </a:rPr>
              <a:t> </a:t>
            </a:r>
          </a:p>
          <a:p>
            <a:endParaRPr lang="en-US"/>
          </a:p>
        </p:txBody>
      </p:sp>
      <p:sp>
        <p:nvSpPr>
          <p:cNvPr id="11" name="Rectangle 10">
            <a:extLst>
              <a:ext uri="{FF2B5EF4-FFF2-40B4-BE49-F238E27FC236}">
                <a16:creationId xmlns:a16="http://schemas.microsoft.com/office/drawing/2014/main" id="{353160C1-B91F-CD23-1CBD-18E8F653BFB8}"/>
              </a:ext>
            </a:extLst>
          </p:cNvPr>
          <p:cNvSpPr/>
          <p:nvPr/>
        </p:nvSpPr>
        <p:spPr>
          <a:xfrm>
            <a:off x="3019045" y="3402209"/>
            <a:ext cx="3596640" cy="2862328"/>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a:solidFill>
                  <a:schemeClr val="tx1"/>
                </a:solidFill>
                <a:latin typeface="Arial" panose="020B0604020202020204" pitchFamily="34" charset="0"/>
                <a:cs typeface="Arial" panose="020B0604020202020204" pitchFamily="34" charset="0"/>
              </a:rPr>
              <a:t>Housing Retention:</a:t>
            </a:r>
          </a:p>
          <a:p>
            <a:pPr marL="285750" indent="-285750">
              <a:buFontTx/>
              <a:buChar char="-"/>
            </a:pPr>
            <a:r>
              <a:rPr lang="en-US" sz="1400">
                <a:solidFill>
                  <a:schemeClr val="tx1"/>
                </a:solidFill>
                <a:latin typeface="Arial" panose="020B0604020202020204" pitchFamily="34" charset="0"/>
                <a:cs typeface="Arial" panose="020B0604020202020204" pitchFamily="34" charset="0"/>
              </a:rPr>
              <a:t>The # of people who stay in housing for a certain period- 6 months, 1 year, 2 years, 5 years, etc. </a:t>
            </a:r>
            <a:endParaRPr lang="en-US" sz="1100">
              <a:solidFill>
                <a:schemeClr val="tx1"/>
              </a:solidFill>
              <a:latin typeface="Arial" panose="020B0604020202020204" pitchFamily="34" charset="0"/>
              <a:cs typeface="Arial" panose="020B0604020202020204" pitchFamily="34" charset="0"/>
            </a:endParaRPr>
          </a:p>
          <a:p>
            <a:r>
              <a:rPr lang="en-US" sz="1400">
                <a:solidFill>
                  <a:schemeClr val="tx1"/>
                </a:solidFill>
                <a:latin typeface="Arial" panose="020B0604020202020204" pitchFamily="34" charset="0"/>
                <a:cs typeface="Arial" panose="020B0604020202020204" pitchFamily="34" charset="0"/>
              </a:rPr>
              <a:t>*high housing retention rates are indicative of successful, effective housing placement</a:t>
            </a:r>
          </a:p>
          <a:p>
            <a:pPr marL="285750" indent="-285750" eaLnBrk="0" fontAlgn="base" hangingPunct="0">
              <a:lnSpc>
                <a:spcPct val="150000"/>
              </a:lnSpc>
              <a:spcBef>
                <a:spcPct val="0"/>
              </a:spcBef>
              <a:spcAft>
                <a:spcPct val="0"/>
              </a:spcAft>
              <a:buFontTx/>
              <a:buChar char="-"/>
            </a:pPr>
            <a:endParaRPr lang="en-US" altLang="en-US" sz="1400">
              <a:solidFill>
                <a:schemeClr val="tx1"/>
              </a:solidFill>
              <a:latin typeface="Arial" panose="020B0604020202020204" pitchFamily="34" charset="0"/>
            </a:endParaRPr>
          </a:p>
        </p:txBody>
      </p:sp>
      <p:sp>
        <p:nvSpPr>
          <p:cNvPr id="13" name="Rectangle 12">
            <a:extLst>
              <a:ext uri="{FF2B5EF4-FFF2-40B4-BE49-F238E27FC236}">
                <a16:creationId xmlns:a16="http://schemas.microsoft.com/office/drawing/2014/main" id="{AC35C309-2046-E19B-E636-2C97FDCD79FD}"/>
              </a:ext>
            </a:extLst>
          </p:cNvPr>
          <p:cNvSpPr/>
          <p:nvPr/>
        </p:nvSpPr>
        <p:spPr>
          <a:xfrm>
            <a:off x="6699506" y="3392424"/>
            <a:ext cx="5398006" cy="1661159"/>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eaLnBrk="0" fontAlgn="base" hangingPunct="0">
              <a:lnSpc>
                <a:spcPct val="150000"/>
              </a:lnSpc>
              <a:spcBef>
                <a:spcPct val="0"/>
              </a:spcBef>
              <a:spcAft>
                <a:spcPct val="0"/>
              </a:spcAft>
            </a:pPr>
            <a:endParaRPr kumimoji="0" lang="en-US" altLang="en-US" sz="1400" b="1" i="0" u="none" strike="noStrike" cap="none" normalizeH="0" baseline="0">
              <a:ln>
                <a:noFill/>
              </a:ln>
              <a:solidFill>
                <a:schemeClr val="tx1"/>
              </a:solidFill>
              <a:effectLst/>
              <a:latin typeface="Arial" panose="020B0604020202020204" pitchFamily="34" charset="0"/>
            </a:endParaRPr>
          </a:p>
          <a:p>
            <a:pPr eaLnBrk="0" fontAlgn="base" hangingPunct="0">
              <a:lnSpc>
                <a:spcPct val="150000"/>
              </a:lnSpc>
              <a:spcBef>
                <a:spcPct val="0"/>
              </a:spcBef>
              <a:spcAft>
                <a:spcPct val="0"/>
              </a:spcAft>
            </a:pPr>
            <a:r>
              <a:rPr kumimoji="0" lang="en-US" altLang="en-US" sz="1400" b="1" i="0" u="none" strike="noStrike" cap="none" normalizeH="0" baseline="0">
                <a:ln>
                  <a:noFill/>
                </a:ln>
                <a:solidFill>
                  <a:schemeClr val="tx1"/>
                </a:solidFill>
                <a:effectLst/>
                <a:latin typeface="Arial" panose="020B0604020202020204" pitchFamily="34" charset="0"/>
              </a:rPr>
              <a:t>Referral Utilization Rate:</a:t>
            </a:r>
          </a:p>
          <a:p>
            <a:pPr eaLnBrk="0" fontAlgn="base" hangingPunct="0">
              <a:lnSpc>
                <a:spcPct val="150000"/>
              </a:lnSpc>
              <a:spcBef>
                <a:spcPct val="0"/>
              </a:spcBef>
              <a:spcAft>
                <a:spcPct val="0"/>
              </a:spcAft>
            </a:pPr>
            <a:r>
              <a:rPr lang="en-US" altLang="en-US" sz="1400">
                <a:solidFill>
                  <a:schemeClr val="tx1"/>
                </a:solidFill>
                <a:latin typeface="Arial" panose="020B0604020202020204" pitchFamily="34" charset="0"/>
              </a:rPr>
              <a:t>- The % of clients who successfully access services and resources that they have been referred to by their CM (health services, vocational/ employment, mental health counseling, substance use treatment or supports, budgeting, etc. </a:t>
            </a:r>
            <a:endParaRPr kumimoji="0" lang="en-US" altLang="en-US" sz="1400" b="0" i="0" u="none" strike="noStrike" cap="none" normalizeH="0" baseline="0">
              <a:ln>
                <a:noFill/>
              </a:ln>
              <a:solidFill>
                <a:schemeClr val="tx1"/>
              </a:solidFill>
              <a:effectLst/>
              <a:latin typeface="Arial" panose="020B0604020202020204" pitchFamily="34" charset="0"/>
            </a:endParaRPr>
          </a:p>
          <a:p>
            <a:pPr algn="ctr"/>
            <a:endParaRPr lang="en-US"/>
          </a:p>
        </p:txBody>
      </p:sp>
      <p:sp>
        <p:nvSpPr>
          <p:cNvPr id="14" name="Rectangle 13">
            <a:extLst>
              <a:ext uri="{FF2B5EF4-FFF2-40B4-BE49-F238E27FC236}">
                <a16:creationId xmlns:a16="http://schemas.microsoft.com/office/drawing/2014/main" id="{3E16F6E1-E68B-AAD4-7FC6-6AF3785DF15A}"/>
              </a:ext>
            </a:extLst>
          </p:cNvPr>
          <p:cNvSpPr/>
          <p:nvPr/>
        </p:nvSpPr>
        <p:spPr>
          <a:xfrm>
            <a:off x="6699506" y="5123145"/>
            <a:ext cx="5398006" cy="120809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eaLnBrk="0" fontAlgn="base" hangingPunct="0">
              <a:lnSpc>
                <a:spcPct val="150000"/>
              </a:lnSpc>
              <a:spcBef>
                <a:spcPct val="0"/>
              </a:spcBef>
              <a:spcAft>
                <a:spcPct val="0"/>
              </a:spcAft>
            </a:pPr>
            <a:r>
              <a:rPr kumimoji="0" lang="en-US" altLang="en-US" sz="1400" b="1" i="0" u="none" strike="noStrike" cap="none" normalizeH="0" baseline="0">
                <a:ln>
                  <a:noFill/>
                </a:ln>
                <a:solidFill>
                  <a:schemeClr val="tx1"/>
                </a:solidFill>
                <a:effectLst/>
                <a:latin typeface="Arial" panose="020B0604020202020204" pitchFamily="34" charset="0"/>
              </a:rPr>
              <a:t>Income/Financial Stability Improvement</a:t>
            </a:r>
          </a:p>
          <a:p>
            <a:pPr eaLnBrk="0" fontAlgn="base" hangingPunct="0">
              <a:lnSpc>
                <a:spcPct val="150000"/>
              </a:lnSpc>
              <a:spcBef>
                <a:spcPct val="0"/>
              </a:spcBef>
              <a:spcAft>
                <a:spcPct val="0"/>
              </a:spcAft>
            </a:pPr>
            <a:r>
              <a:rPr lang="en-US" altLang="en-US" sz="1100">
                <a:solidFill>
                  <a:schemeClr val="tx1"/>
                </a:solidFill>
                <a:latin typeface="Arial" panose="020B0604020202020204" pitchFamily="34" charset="0"/>
              </a:rPr>
              <a:t>-</a:t>
            </a:r>
            <a:r>
              <a:rPr lang="en-US" altLang="en-US" sz="1400">
                <a:solidFill>
                  <a:schemeClr val="tx1"/>
                </a:solidFill>
                <a:latin typeface="Arial" panose="020B0604020202020204" pitchFamily="34" charset="0"/>
              </a:rPr>
              <a:t> The % of clients who experience an increase in income or improved financial stability (obtaining a job, enrolling in benefits programs </a:t>
            </a:r>
            <a:endParaRPr lang="en-US" sz="1400">
              <a:solidFill>
                <a:schemeClr val="tx1"/>
              </a:solidFill>
            </a:endParaRPr>
          </a:p>
        </p:txBody>
      </p:sp>
      <p:sp>
        <p:nvSpPr>
          <p:cNvPr id="15" name="Rectangle 14">
            <a:extLst>
              <a:ext uri="{FF2B5EF4-FFF2-40B4-BE49-F238E27FC236}">
                <a16:creationId xmlns:a16="http://schemas.microsoft.com/office/drawing/2014/main" id="{E2E1BC1C-9C72-D493-97CE-8C074043759C}"/>
              </a:ext>
            </a:extLst>
          </p:cNvPr>
          <p:cNvSpPr/>
          <p:nvPr/>
        </p:nvSpPr>
        <p:spPr>
          <a:xfrm>
            <a:off x="163069" y="4567329"/>
            <a:ext cx="2761488" cy="168859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b="1">
              <a:solidFill>
                <a:schemeClr val="tx1"/>
              </a:solidFill>
              <a:latin typeface="Arial" panose="020B0604020202020204" pitchFamily="34" charset="0"/>
              <a:cs typeface="Arial" panose="020B0604020202020204" pitchFamily="34" charset="0"/>
            </a:endParaRPr>
          </a:p>
          <a:p>
            <a:endParaRPr lang="en-US" sz="1600" b="1">
              <a:solidFill>
                <a:schemeClr val="tx1"/>
              </a:solidFill>
              <a:latin typeface="Arial" panose="020B0604020202020204" pitchFamily="34" charset="0"/>
              <a:cs typeface="Arial" panose="020B0604020202020204" pitchFamily="34" charset="0"/>
            </a:endParaRPr>
          </a:p>
          <a:p>
            <a:pPr eaLnBrk="0" fontAlgn="base" hangingPunct="0">
              <a:lnSpc>
                <a:spcPct val="150000"/>
              </a:lnSpc>
              <a:spcBef>
                <a:spcPct val="0"/>
              </a:spcBef>
              <a:spcAft>
                <a:spcPct val="0"/>
              </a:spcAft>
            </a:pPr>
            <a:r>
              <a:rPr kumimoji="0" lang="en-US" altLang="en-US" sz="1400" b="1" i="0" u="none" strike="noStrike" cap="none" normalizeH="0" baseline="0">
                <a:ln>
                  <a:noFill/>
                </a:ln>
                <a:solidFill>
                  <a:schemeClr val="tx1"/>
                </a:solidFill>
                <a:effectLst/>
                <a:latin typeface="Arial" panose="020B0604020202020204" pitchFamily="34" charset="0"/>
              </a:rPr>
              <a:t>Progress Towards Case Plans and Goals</a:t>
            </a:r>
          </a:p>
          <a:p>
            <a:pPr marL="285750" indent="-285750" eaLnBrk="0" fontAlgn="base" hangingPunct="0">
              <a:lnSpc>
                <a:spcPct val="150000"/>
              </a:lnSpc>
              <a:spcBef>
                <a:spcPct val="0"/>
              </a:spcBef>
              <a:spcAft>
                <a:spcPct val="0"/>
              </a:spcAft>
              <a:buFontTx/>
              <a:buChar char="-"/>
            </a:pPr>
            <a:r>
              <a:rPr lang="en-US" altLang="en-US" sz="1400">
                <a:solidFill>
                  <a:schemeClr val="tx1"/>
                </a:solidFill>
                <a:latin typeface="Arial" panose="020B0604020202020204" pitchFamily="34" charset="0"/>
              </a:rPr>
              <a:t>How often clients are taking steps towards housing plans and goals.</a:t>
            </a:r>
          </a:p>
          <a:p>
            <a:r>
              <a:rPr lang="en-US" b="1">
                <a:solidFill>
                  <a:schemeClr val="tx1"/>
                </a:solidFill>
              </a:rPr>
              <a:t> </a:t>
            </a:r>
          </a:p>
          <a:p>
            <a:endParaRPr lang="en-US"/>
          </a:p>
        </p:txBody>
      </p:sp>
    </p:spTree>
    <p:extLst>
      <p:ext uri="{BB962C8B-B14F-4D97-AF65-F5344CB8AC3E}">
        <p14:creationId xmlns:p14="http://schemas.microsoft.com/office/powerpoint/2010/main" val="37308146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9D4B13-1AD7-ECC0-4863-6FBE08CED3A0}"/>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Measuring Outcomes and Impact (Continued)</a:t>
            </a:r>
          </a:p>
        </p:txBody>
      </p:sp>
      <p:graphicFrame>
        <p:nvGraphicFramePr>
          <p:cNvPr id="5" name="Content Placeholder 2">
            <a:extLst>
              <a:ext uri="{FF2B5EF4-FFF2-40B4-BE49-F238E27FC236}">
                <a16:creationId xmlns:a16="http://schemas.microsoft.com/office/drawing/2014/main" id="{B30C40C7-9F29-01B1-99A3-F1C467634D90}"/>
              </a:ext>
            </a:extLst>
          </p:cNvPr>
          <p:cNvGraphicFramePr>
            <a:graphicFrameLocks noGrp="1"/>
          </p:cNvGraphicFramePr>
          <p:nvPr>
            <p:ph idx="1"/>
            <p:extLst>
              <p:ext uri="{D42A27DB-BD31-4B8C-83A1-F6EECF244321}">
                <p14:modId xmlns:p14="http://schemas.microsoft.com/office/powerpoint/2010/main" val="106095689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6135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84D503-33F1-DB81-9361-E220E08A2ED1}"/>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What is Cultural Competency?</a:t>
            </a:r>
          </a:p>
        </p:txBody>
      </p:sp>
      <p:sp>
        <p:nvSpPr>
          <p:cNvPr id="18" name="Content Placeholder 2">
            <a:extLst>
              <a:ext uri="{FF2B5EF4-FFF2-40B4-BE49-F238E27FC236}">
                <a16:creationId xmlns:a16="http://schemas.microsoft.com/office/drawing/2014/main" id="{819F3E69-30A4-F9A1-ABAB-E4BB17826FA5}"/>
              </a:ext>
            </a:extLst>
          </p:cNvPr>
          <p:cNvSpPr>
            <a:spLocks noGrp="1"/>
          </p:cNvSpPr>
          <p:nvPr>
            <p:ph idx="1"/>
          </p:nvPr>
        </p:nvSpPr>
        <p:spPr>
          <a:xfrm>
            <a:off x="459350" y="2318197"/>
            <a:ext cx="11455145" cy="3683358"/>
          </a:xfrm>
        </p:spPr>
        <p:txBody>
          <a:bodyPr anchor="ctr">
            <a:normAutofit fontScale="92500"/>
          </a:bodyPr>
          <a:lstStyle/>
          <a:p>
            <a:r>
              <a:rPr lang="en-US" sz="3200"/>
              <a:t>To acknowledge, understand, and respect the cultures of the people being served, integrating as much of a client's languages and customs as possible into the provision of services. – </a:t>
            </a:r>
            <a:r>
              <a:rPr lang="en-US" sz="3200" i="1"/>
              <a:t>Organizing Health Practices for Homeless People: a Practical Guide</a:t>
            </a:r>
          </a:p>
          <a:p>
            <a:r>
              <a:rPr lang="en-US" sz="3200"/>
              <a:t>Being truly culturally competent requires case managers to incorporate cultural competence throughout all aspects of their practice. Cultural competence should be embedded in the foundation of a case managers work with a client.</a:t>
            </a:r>
          </a:p>
          <a:p>
            <a:endParaRPr lang="en-US" sz="3200"/>
          </a:p>
        </p:txBody>
      </p:sp>
      <p:sp>
        <p:nvSpPr>
          <p:cNvPr id="4" name="TextBox 3">
            <a:extLst>
              <a:ext uri="{FF2B5EF4-FFF2-40B4-BE49-F238E27FC236}">
                <a16:creationId xmlns:a16="http://schemas.microsoft.com/office/drawing/2014/main" id="{B8FAC733-61FF-E095-F541-4033D17822F2}"/>
              </a:ext>
            </a:extLst>
          </p:cNvPr>
          <p:cNvSpPr txBox="1"/>
          <p:nvPr/>
        </p:nvSpPr>
        <p:spPr>
          <a:xfrm>
            <a:off x="986856" y="6352988"/>
            <a:ext cx="10218284" cy="369332"/>
          </a:xfrm>
          <a:prstGeom prst="rect">
            <a:avLst/>
          </a:prstGeom>
          <a:noFill/>
        </p:spPr>
        <p:txBody>
          <a:bodyPr wrap="square">
            <a:spAutoFit/>
          </a:bodyPr>
          <a:lstStyle/>
          <a:p>
            <a:r>
              <a:rPr lang="en-US" i="1"/>
              <a:t>https://nhchc.org/wp-content/uploads/2019/08/Pages-from-Organizing_Health_Services_book-1.pdf</a:t>
            </a:r>
          </a:p>
        </p:txBody>
      </p:sp>
    </p:spTree>
    <p:extLst>
      <p:ext uri="{BB962C8B-B14F-4D97-AF65-F5344CB8AC3E}">
        <p14:creationId xmlns:p14="http://schemas.microsoft.com/office/powerpoint/2010/main" val="2724078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6C8367-3714-4D42-4EDE-27B6C1439CDC}"/>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Cultural Competency in Housing Focused Case Management</a:t>
            </a:r>
          </a:p>
        </p:txBody>
      </p:sp>
      <p:sp>
        <p:nvSpPr>
          <p:cNvPr id="3" name="Content Placeholder 2">
            <a:extLst>
              <a:ext uri="{FF2B5EF4-FFF2-40B4-BE49-F238E27FC236}">
                <a16:creationId xmlns:a16="http://schemas.microsoft.com/office/drawing/2014/main" id="{B267C665-A35A-114A-3E26-6615893D0FBC}"/>
              </a:ext>
            </a:extLst>
          </p:cNvPr>
          <p:cNvSpPr>
            <a:spLocks noGrp="1"/>
          </p:cNvSpPr>
          <p:nvPr>
            <p:ph idx="1"/>
          </p:nvPr>
        </p:nvSpPr>
        <p:spPr>
          <a:xfrm>
            <a:off x="5691116" y="10141"/>
            <a:ext cx="6500119" cy="6847855"/>
          </a:xfrm>
        </p:spPr>
        <p:txBody>
          <a:bodyPr anchor="ctr">
            <a:normAutofit/>
          </a:bodyPr>
          <a:lstStyle/>
          <a:p>
            <a:r>
              <a:rPr lang="en-US" sz="1600"/>
              <a:t>Practicing cultural competence knowledge and attitude</a:t>
            </a:r>
          </a:p>
          <a:p>
            <a:pPr lvl="1"/>
            <a:r>
              <a:rPr lang="en-US" sz="1600" b="1"/>
              <a:t>Attitude</a:t>
            </a:r>
            <a:r>
              <a:rPr lang="en-US" sz="1600"/>
              <a:t>:</a:t>
            </a:r>
          </a:p>
          <a:p>
            <a:pPr lvl="2"/>
            <a:r>
              <a:rPr lang="en-US" sz="1600"/>
              <a:t>Being genuine, empathetic, warm and respectful</a:t>
            </a:r>
          </a:p>
          <a:p>
            <a:pPr lvl="2"/>
            <a:r>
              <a:rPr lang="en-US" sz="1600"/>
              <a:t>Flexible- be open to considering multiple possible solutions to a problem</a:t>
            </a:r>
          </a:p>
          <a:p>
            <a:pPr lvl="2"/>
            <a:r>
              <a:rPr lang="en-US" sz="1600"/>
              <a:t>Accept, understand, and respect cultural differences</a:t>
            </a:r>
          </a:p>
          <a:p>
            <a:pPr lvl="2"/>
            <a:r>
              <a:rPr lang="en-US" sz="1600"/>
              <a:t>Look inward to understand personal values, stereotypes and biases about your own culture, ethnicity and social class and how this may conflict with meeting the needs of people experiencing homelessness of other cultures, ethnicities or social classes</a:t>
            </a:r>
          </a:p>
          <a:p>
            <a:pPr lvl="1"/>
            <a:r>
              <a:rPr lang="en-US" sz="1600" b="1"/>
              <a:t>Knowledge</a:t>
            </a:r>
            <a:r>
              <a:rPr lang="en-US" sz="1600"/>
              <a:t>:</a:t>
            </a:r>
          </a:p>
          <a:p>
            <a:pPr lvl="2"/>
            <a:r>
              <a:rPr lang="en-US" sz="1600"/>
              <a:t>Having knowledge of how cultures may differ, specifics surrounding different cultural customs and traditions. </a:t>
            </a:r>
          </a:p>
          <a:p>
            <a:pPr lvl="2"/>
            <a:r>
              <a:rPr lang="en-US" sz="1600"/>
              <a:t>Understanding history, traditions, values, family systems, typical behavior, attitudes, and values.</a:t>
            </a:r>
          </a:p>
          <a:p>
            <a:pPr lvl="2"/>
            <a:r>
              <a:rPr lang="en-US" sz="1600"/>
              <a:t>Understanding the effects of culture on seeking help as someone experiencing homelessness, or specifically on health beliefs or healing practices of different cultures.</a:t>
            </a:r>
          </a:p>
          <a:p>
            <a:r>
              <a:rPr lang="en-US" sz="1600"/>
              <a:t>Having cultural competence:</a:t>
            </a:r>
          </a:p>
          <a:p>
            <a:pPr lvl="1"/>
            <a:r>
              <a:rPr lang="en-US" sz="1600"/>
              <a:t>Improves quality service delivery and outcomes</a:t>
            </a:r>
          </a:p>
          <a:p>
            <a:pPr lvl="1"/>
            <a:r>
              <a:rPr lang="en-US" sz="1600"/>
              <a:t>Reduces perpetuation of systemic inequities </a:t>
            </a:r>
          </a:p>
        </p:txBody>
      </p:sp>
    </p:spTree>
    <p:extLst>
      <p:ext uri="{BB962C8B-B14F-4D97-AF65-F5344CB8AC3E}">
        <p14:creationId xmlns:p14="http://schemas.microsoft.com/office/powerpoint/2010/main" val="1827952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2598B-01FF-3A17-9221-5DB83925FFF4}"/>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Improving Cultural Competence	</a:t>
            </a:r>
          </a:p>
        </p:txBody>
      </p:sp>
      <p:graphicFrame>
        <p:nvGraphicFramePr>
          <p:cNvPr id="23" name="Content Placeholder 2">
            <a:extLst>
              <a:ext uri="{FF2B5EF4-FFF2-40B4-BE49-F238E27FC236}">
                <a16:creationId xmlns:a16="http://schemas.microsoft.com/office/drawing/2014/main" id="{CB9883DA-F233-5FF5-9F9A-60FFEF0BF3D5}"/>
              </a:ext>
            </a:extLst>
          </p:cNvPr>
          <p:cNvGraphicFramePr>
            <a:graphicFrameLocks noGrp="1"/>
          </p:cNvGraphicFramePr>
          <p:nvPr>
            <p:ph idx="1"/>
            <p:extLst>
              <p:ext uri="{D42A27DB-BD31-4B8C-83A1-F6EECF244321}">
                <p14:modId xmlns:p14="http://schemas.microsoft.com/office/powerpoint/2010/main" val="3721283248"/>
              </p:ext>
            </p:extLst>
          </p:nvPr>
        </p:nvGraphicFramePr>
        <p:xfrm>
          <a:off x="4213060" y="95533"/>
          <a:ext cx="7803694" cy="6666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39884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E6D927-653E-5BCF-8A73-AAC8884AAF4E}"/>
              </a:ext>
            </a:extLst>
          </p:cNvPr>
          <p:cNvSpPr>
            <a:spLocks noGrp="1"/>
          </p:cNvSpPr>
          <p:nvPr>
            <p:ph type="title"/>
          </p:nvPr>
        </p:nvSpPr>
        <p:spPr>
          <a:xfrm>
            <a:off x="1383564" y="348865"/>
            <a:ext cx="9718111" cy="1576446"/>
          </a:xfrm>
        </p:spPr>
        <p:txBody>
          <a:bodyPr anchor="ctr">
            <a:normAutofit/>
          </a:bodyPr>
          <a:lstStyle/>
          <a:p>
            <a:r>
              <a:rPr lang="en-US" sz="4000" b="1">
                <a:solidFill>
                  <a:srgbClr val="FFFFFF"/>
                </a:solidFill>
              </a:rPr>
              <a:t>Ethical Considerations in Housing First Case Management</a:t>
            </a:r>
          </a:p>
        </p:txBody>
      </p:sp>
      <p:graphicFrame>
        <p:nvGraphicFramePr>
          <p:cNvPr id="5" name="Content Placeholder 2">
            <a:extLst>
              <a:ext uri="{FF2B5EF4-FFF2-40B4-BE49-F238E27FC236}">
                <a16:creationId xmlns:a16="http://schemas.microsoft.com/office/drawing/2014/main" id="{FBCB88EF-7CF5-06FE-0152-D2136571A660}"/>
              </a:ext>
            </a:extLst>
          </p:cNvPr>
          <p:cNvGraphicFramePr>
            <a:graphicFrameLocks noGrp="1"/>
          </p:cNvGraphicFramePr>
          <p:nvPr>
            <p:ph idx="1"/>
            <p:extLst>
              <p:ext uri="{D42A27DB-BD31-4B8C-83A1-F6EECF244321}">
                <p14:modId xmlns:p14="http://schemas.microsoft.com/office/powerpoint/2010/main" val="25019365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104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6D2617-363F-0061-F273-72D57B5B4ABD}"/>
              </a:ext>
            </a:extLst>
          </p:cNvPr>
          <p:cNvSpPr>
            <a:spLocks noGrp="1"/>
          </p:cNvSpPr>
          <p:nvPr>
            <p:ph type="title"/>
          </p:nvPr>
        </p:nvSpPr>
        <p:spPr>
          <a:xfrm>
            <a:off x="1383564" y="348865"/>
            <a:ext cx="9718111" cy="1576446"/>
          </a:xfrm>
        </p:spPr>
        <p:txBody>
          <a:bodyPr anchor="ctr">
            <a:normAutofit/>
          </a:bodyPr>
          <a:lstStyle/>
          <a:p>
            <a:r>
              <a:rPr lang="en-US" sz="4000" b="1">
                <a:solidFill>
                  <a:srgbClr val="FFFFFF"/>
                </a:solidFill>
              </a:rPr>
              <a:t>Integrating Cultural Competency and Ethics</a:t>
            </a:r>
            <a:br>
              <a:rPr lang="en-US" sz="4000" b="1">
                <a:solidFill>
                  <a:srgbClr val="FFFFFF"/>
                </a:solidFill>
              </a:rPr>
            </a:b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4F28B3C2-4F53-1F28-EA98-02616E403726}"/>
              </a:ext>
            </a:extLst>
          </p:cNvPr>
          <p:cNvGraphicFramePr>
            <a:graphicFrameLocks noGrp="1"/>
          </p:cNvGraphicFramePr>
          <p:nvPr>
            <p:ph idx="1"/>
            <p:extLst>
              <p:ext uri="{D42A27DB-BD31-4B8C-83A1-F6EECF244321}">
                <p14:modId xmlns:p14="http://schemas.microsoft.com/office/powerpoint/2010/main" val="78007813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466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7" name="Rectangle 108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Rectangle 108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Rectangle 109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Rectangle 109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rtoon of a cartoon of a person lying on a bed in a jail cell&#10;&#10;Description automatically generated">
            <a:extLst>
              <a:ext uri="{FF2B5EF4-FFF2-40B4-BE49-F238E27FC236}">
                <a16:creationId xmlns:a16="http://schemas.microsoft.com/office/drawing/2014/main" id="{F4C6DDCD-07BB-E17E-353D-5A098F959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924" r="-2" b="10022"/>
          <a:stretch/>
        </p:blipFill>
        <p:spPr bwMode="auto">
          <a:xfrm>
            <a:off x="2495225" y="457200"/>
            <a:ext cx="7201550" cy="586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2528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94A89A-FF2A-203A-B599-A2957D69B78F}"/>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Key Take Aways</a:t>
            </a:r>
          </a:p>
        </p:txBody>
      </p:sp>
      <p:graphicFrame>
        <p:nvGraphicFramePr>
          <p:cNvPr id="24" name="Rectangle 1">
            <a:extLst>
              <a:ext uri="{FF2B5EF4-FFF2-40B4-BE49-F238E27FC236}">
                <a16:creationId xmlns:a16="http://schemas.microsoft.com/office/drawing/2014/main" id="{D73F3C3B-652C-BEF5-256F-9F76644E373A}"/>
              </a:ext>
            </a:extLst>
          </p:cNvPr>
          <p:cNvGraphicFramePr>
            <a:graphicFrameLocks noGrp="1"/>
          </p:cNvGraphicFramePr>
          <p:nvPr>
            <p:ph idx="1"/>
            <p:extLst>
              <p:ext uri="{D42A27DB-BD31-4B8C-83A1-F6EECF244321}">
                <p14:modId xmlns:p14="http://schemas.microsoft.com/office/powerpoint/2010/main" val="2416964062"/>
              </p:ext>
            </p:extLst>
          </p:nvPr>
        </p:nvGraphicFramePr>
        <p:xfrm>
          <a:off x="4363832" y="248265"/>
          <a:ext cx="7580671" cy="6361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91563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5016C5-A2C0-84D3-B7FE-2F796C5EEA8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F85389-6FD0-4099-AF52-5B13EFF175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9A0846-A1CC-3EA9-9AC6-80CBEA2F0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4A16E0-E172-0421-9064-6296F8B19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7F4AD-78E2-0A7E-09A5-402ECCC73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6351CE9-7E75-D039-DC8F-8149AC9A43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E3B15D1A-6CA7-6ECF-C7C4-36A80BA03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9F5EDC-151F-0827-C0CB-06EC0A9EBF31}"/>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References </a:t>
            </a:r>
          </a:p>
        </p:txBody>
      </p:sp>
      <p:sp>
        <p:nvSpPr>
          <p:cNvPr id="4" name="Content Placeholder 3">
            <a:extLst>
              <a:ext uri="{FF2B5EF4-FFF2-40B4-BE49-F238E27FC236}">
                <a16:creationId xmlns:a16="http://schemas.microsoft.com/office/drawing/2014/main" id="{04C5A475-C959-3145-2748-3E9542C1AC51}"/>
              </a:ext>
            </a:extLst>
          </p:cNvPr>
          <p:cNvSpPr>
            <a:spLocks noGrp="1"/>
          </p:cNvSpPr>
          <p:nvPr>
            <p:ph idx="1"/>
          </p:nvPr>
        </p:nvSpPr>
        <p:spPr>
          <a:xfrm>
            <a:off x="4086309" y="275608"/>
            <a:ext cx="8057195" cy="6847858"/>
          </a:xfrm>
        </p:spPr>
        <p:txBody>
          <a:bodyPr>
            <a:normAutofit/>
          </a:bodyPr>
          <a:lstStyle/>
          <a:p>
            <a:pPr marL="285750" indent="-285750">
              <a:buFont typeface="Courier New" panose="02070309020205020404" pitchFamily="49" charset="0"/>
              <a:buChar char="o"/>
            </a:pPr>
            <a:r>
              <a:rPr lang="en-US" sz="1000">
                <a:hlinkClick r:id="rId3"/>
              </a:rPr>
              <a:t>https://www.orgcode.com/blog/housing-based-case-management</a:t>
            </a:r>
            <a:endParaRPr lang="en-US" sz="1000"/>
          </a:p>
          <a:p>
            <a:pPr marL="285750" indent="-285750">
              <a:buFont typeface="Courier New" panose="02070309020205020404" pitchFamily="49" charset="0"/>
              <a:buChar char="o"/>
            </a:pPr>
            <a:r>
              <a:rPr lang="en-US" sz="1000">
                <a:hlinkClick r:id="rId4"/>
              </a:rPr>
              <a:t>https://blog.famcare.net/homeless-case-management-best-practices-you-must-know-about</a:t>
            </a:r>
            <a:endParaRPr lang="en-US" sz="1000"/>
          </a:p>
          <a:p>
            <a:pPr marL="285750" indent="-285750">
              <a:buFont typeface="Courier New" panose="02070309020205020404" pitchFamily="49" charset="0"/>
              <a:buChar char="o"/>
            </a:pPr>
            <a:r>
              <a:rPr lang="en-US" sz="1000">
                <a:hlinkClick r:id="rId5"/>
              </a:rPr>
              <a:t>https://nhchc.org/wp-content/uploads/2019/08/Pages-from-Organizing_Health_Services_book-1.pdf</a:t>
            </a:r>
            <a:r>
              <a:rPr lang="en-US" sz="1000"/>
              <a:t> </a:t>
            </a:r>
          </a:p>
          <a:p>
            <a:pPr marL="285750" indent="-285750">
              <a:buFont typeface="Courier New" panose="02070309020205020404" pitchFamily="49" charset="0"/>
              <a:buChar char="o"/>
            </a:pPr>
            <a:r>
              <a:rPr lang="en-US" sz="1000">
                <a:hlinkClick r:id="rId6"/>
              </a:rPr>
              <a:t>https://www.huduser.gov/portal/periodicals/em/spring-summer-23/highlight2.html</a:t>
            </a:r>
            <a:endParaRPr lang="en-US" sz="1000"/>
          </a:p>
          <a:p>
            <a:pPr marL="285750" indent="-285750">
              <a:buFont typeface="Courier New" panose="02070309020205020404" pitchFamily="49" charset="0"/>
              <a:buChar char="o"/>
            </a:pPr>
            <a:r>
              <a:rPr lang="en-US" sz="1000">
                <a:hlinkClick r:id="rId7"/>
              </a:rPr>
              <a:t>https://ag.ny.gov/sites/default/files/tenants_rights.pdf</a:t>
            </a:r>
            <a:r>
              <a:rPr lang="en-US" sz="1000"/>
              <a:t> </a:t>
            </a:r>
          </a:p>
          <a:p>
            <a:pPr marL="285750" indent="-285750">
              <a:buFont typeface="Courier New" panose="02070309020205020404" pitchFamily="49" charset="0"/>
              <a:buChar char="o"/>
            </a:pPr>
            <a:r>
              <a:rPr lang="en-US" sz="1000" u="sng">
                <a:hlinkClick r:id="rId8"/>
              </a:rPr>
              <a:t>https://thesafecenterli.org/</a:t>
            </a:r>
            <a:r>
              <a:rPr lang="en-US" sz="1000"/>
              <a:t> </a:t>
            </a:r>
          </a:p>
          <a:p>
            <a:pPr marL="285750" indent="-285750">
              <a:buFont typeface="Courier New" panose="02070309020205020404" pitchFamily="49" charset="0"/>
              <a:buChar char="o"/>
            </a:pPr>
            <a:r>
              <a:rPr lang="en-US" sz="1000">
                <a:hlinkClick r:id="rId9"/>
              </a:rPr>
              <a:t>https://housingfirst.marinhhs.org/housing-first</a:t>
            </a:r>
            <a:r>
              <a:rPr lang="en-US" sz="1000"/>
              <a:t> </a:t>
            </a:r>
          </a:p>
          <a:p>
            <a:pPr marL="285750" indent="-285750">
              <a:buFont typeface="Courier New" panose="02070309020205020404" pitchFamily="49" charset="0"/>
              <a:buChar char="o"/>
            </a:pPr>
            <a:r>
              <a:rPr lang="en-US" sz="1000" u="sng">
                <a:effectLst/>
                <a:latin typeface="Calibri" panose="020F0502020204030204" pitchFamily="34" charset="0"/>
                <a:ea typeface="Calibri" panose="020F0502020204030204" pitchFamily="34" charset="0"/>
                <a:cs typeface="Times New Roman" panose="02020603050405020304" pitchFamily="18" charset="0"/>
                <a:hlinkClick r:id="rId10"/>
              </a:rPr>
              <a:t>https://endhomelessness.org/resource/housing-first/#:~:text=Additionally%2C%20Housing%20First%20is%20based%20on%20the,in%20remaining%20housed%20and%20improving%20their%20life.&amp;text=More%20extensive%20studies%20have%20been%20completed%20on,choice%2C%20and%20control%20in%20Housing%20First%20programs.</a:t>
            </a:r>
          </a:p>
          <a:p>
            <a:pPr marL="285750" indent="-285750">
              <a:buFont typeface="Courier New" panose="02070309020205020404" pitchFamily="49" charset="0"/>
              <a:buChar char="o"/>
            </a:pPr>
            <a:r>
              <a:rPr lang="en-US" sz="1000">
                <a:hlinkClick r:id="rId11"/>
              </a:rPr>
              <a:t>https://www.crisisprevention.com/blog/general/cpi-s-top-10-de-escalation-tips-revisited/</a:t>
            </a:r>
            <a:r>
              <a:rPr lang="en-US" sz="1000"/>
              <a:t> </a:t>
            </a:r>
          </a:p>
          <a:p>
            <a:pPr marL="285750" indent="-285750">
              <a:buFont typeface="Courier New" panose="02070309020205020404" pitchFamily="49" charset="0"/>
              <a:buChar char="o"/>
            </a:pPr>
            <a:r>
              <a:rPr lang="en-US" sz="1000" i="1">
                <a:hlinkClick r:id="rId12"/>
              </a:rPr>
              <a:t>https://www.samhsa.gov/sites/default/files/nc-smart-goals-fact-sheet.pdf</a:t>
            </a:r>
            <a:r>
              <a:rPr lang="en-US" sz="1000" i="1"/>
              <a:t> </a:t>
            </a:r>
          </a:p>
          <a:p>
            <a:pPr marL="285750" indent="-285750">
              <a:buFont typeface="Courier New" panose="02070309020205020404" pitchFamily="49" charset="0"/>
              <a:buChar char="o"/>
            </a:pPr>
            <a:r>
              <a:rPr lang="en-US" sz="1000" i="1">
                <a:hlinkClick r:id="rId13"/>
              </a:rPr>
              <a:t>https://ag.ny.gov/resources/individuals/civil-rights/sealing-your-criminal-record</a:t>
            </a:r>
            <a:r>
              <a:rPr lang="en-US" sz="1000" i="1"/>
              <a:t> </a:t>
            </a:r>
          </a:p>
          <a:p>
            <a:pPr marL="285750" indent="-285750">
              <a:buFont typeface="Courier New" panose="02070309020205020404" pitchFamily="49" charset="0"/>
              <a:buChar char="o"/>
            </a:pPr>
            <a:r>
              <a:rPr lang="en-US" sz="1000" u="sng">
                <a:latin typeface="Calibri" panose="020F0502020204030204" pitchFamily="34" charset="0"/>
                <a:ea typeface="Calibri" panose="020F0502020204030204" pitchFamily="34" charset="0"/>
                <a:cs typeface="Times New Roman" panose="02020603050405020304" pitchFamily="18" charset="0"/>
                <a:hlinkClick r:id="rId14"/>
              </a:rPr>
              <a:t>https://eform.pandadoc.com/?eform=22823174-55b2-4f8f-b9e0-9d4824964667</a:t>
            </a:r>
            <a:endParaRPr lang="en-US" sz="1000" u="sng">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Courier New" panose="02070309020205020404" pitchFamily="49" charset="0"/>
              <a:buChar char="o"/>
            </a:pPr>
            <a:r>
              <a:rPr lang="en-US" sz="1000" u="sng">
                <a:solidFill>
                  <a:srgbClr val="0563C1"/>
                </a:solidFill>
                <a:effectLst/>
                <a:ea typeface="Calibri" panose="020F0502020204030204" pitchFamily="34" charset="0"/>
                <a:cs typeface="Times New Roman" panose="02020603050405020304" pitchFamily="18" charset="0"/>
                <a:hlinkClick r:id="rId15"/>
              </a:rPr>
              <a:t>https://www.huntingtonny.gov/filestorage/13751/16461/18802/18824/Susidized_Senior_Housing_(Issued_by_Suffolk_County).pdf</a:t>
            </a:r>
            <a:endParaRPr lang="en-US" sz="1000" u="sng">
              <a:solidFill>
                <a:srgbClr val="0563C1"/>
              </a:solidFill>
              <a:ea typeface="Calibri" panose="020F0502020204030204" pitchFamily="34" charset="0"/>
              <a:cs typeface="Times New Roman" panose="02020603050405020304" pitchFamily="18" charset="0"/>
            </a:endParaRPr>
          </a:p>
          <a:p>
            <a:pPr marL="285750" indent="-285750">
              <a:buFont typeface="Courier New" panose="02070309020205020404" pitchFamily="49" charset="0"/>
              <a:buChar char="o"/>
            </a:pPr>
            <a:r>
              <a:rPr lang="en-US" sz="1000">
                <a:effectLst/>
                <a:ea typeface="Calibri" panose="020F0502020204030204" pitchFamily="34" charset="0"/>
                <a:cs typeface="Times New Roman" panose="02020603050405020304" pitchFamily="18" charset="0"/>
              </a:rPr>
              <a:t> </a:t>
            </a:r>
            <a:r>
              <a:rPr lang="en-US" sz="1000" u="sng">
                <a:solidFill>
                  <a:srgbClr val="0563C1"/>
                </a:solidFill>
                <a:effectLst/>
                <a:ea typeface="Calibri" panose="020F0502020204030204" pitchFamily="34" charset="0"/>
                <a:cs typeface="Times New Roman" panose="02020603050405020304" pitchFamily="18" charset="0"/>
                <a:hlinkClick r:id="rId16"/>
              </a:rPr>
              <a:t>https://www.catholiccharities.cc/how-we-can-help/housing</a:t>
            </a:r>
            <a:endParaRPr lang="en-US" sz="1000" u="sng">
              <a:solidFill>
                <a:srgbClr val="0563C1"/>
              </a:solidFill>
              <a:effectLst/>
              <a:ea typeface="Calibri" panose="020F0502020204030204" pitchFamily="34" charset="0"/>
              <a:cs typeface="Times New Roman" panose="02020603050405020304" pitchFamily="18" charset="0"/>
            </a:endParaRPr>
          </a:p>
          <a:p>
            <a:pPr marL="285750" indent="-285750">
              <a:buFont typeface="Courier New" panose="02070309020205020404" pitchFamily="49" charset="0"/>
              <a:buChar char="o"/>
            </a:pPr>
            <a:r>
              <a:rPr lang="en-US" sz="1000" u="sng">
                <a:solidFill>
                  <a:srgbClr val="0563C1"/>
                </a:solidFill>
                <a:effectLst/>
                <a:ea typeface="Calibri" panose="020F0502020204030204" pitchFamily="34" charset="0"/>
                <a:cs typeface="Times New Roman" panose="02020603050405020304" pitchFamily="18" charset="0"/>
                <a:hlinkClick r:id="rId17"/>
              </a:rPr>
              <a:t>https://www.unitedwayli.org/safe-home-seniors</a:t>
            </a:r>
            <a:endParaRPr lang="en-US" sz="1000" u="sng">
              <a:solidFill>
                <a:srgbClr val="0563C1"/>
              </a:solidFill>
              <a:effectLst/>
              <a:ea typeface="Calibri" panose="020F0502020204030204" pitchFamily="34" charset="0"/>
              <a:cs typeface="Times New Roman" panose="02020603050405020304" pitchFamily="18" charset="0"/>
            </a:endParaRPr>
          </a:p>
          <a:p>
            <a:pPr marL="285750" indent="-285750">
              <a:buFont typeface="Courier New" panose="02070309020205020404" pitchFamily="49" charset="0"/>
              <a:buChar char="o"/>
            </a:pPr>
            <a:r>
              <a:rPr lang="en-US" sz="1000" u="sng">
                <a:solidFill>
                  <a:srgbClr val="0563C1"/>
                </a:solidFill>
                <a:effectLst/>
                <a:ea typeface="Calibri" panose="020F0502020204030204" pitchFamily="34" charset="0"/>
                <a:cs typeface="Times New Roman" panose="02020603050405020304" pitchFamily="18" charset="0"/>
                <a:hlinkClick r:id="rId18"/>
              </a:rPr>
              <a:t>https://www.familyfirsthomecompanions.com/long-island-senior-resources/</a:t>
            </a:r>
            <a:r>
              <a:rPr lang="en-US" sz="1000" u="sng">
                <a:solidFill>
                  <a:srgbClr val="0563C1"/>
                </a:solidFill>
                <a:effectLst/>
                <a:ea typeface="Calibri" panose="020F0502020204030204" pitchFamily="34" charset="0"/>
                <a:cs typeface="Times New Roman" panose="02020603050405020304" pitchFamily="18" charset="0"/>
              </a:rPr>
              <a:t> </a:t>
            </a:r>
          </a:p>
          <a:p>
            <a:pPr marL="285750" indent="-285750">
              <a:buFont typeface="Courier New" panose="02070309020205020404" pitchFamily="49" charset="0"/>
              <a:buChar char="o"/>
            </a:pPr>
            <a:r>
              <a:rPr lang="en-US" sz="1000" u="sng">
                <a:solidFill>
                  <a:srgbClr val="0563C1"/>
                </a:solidFill>
                <a:effectLst/>
                <a:ea typeface="Calibri" panose="020F0502020204030204" pitchFamily="34" charset="0"/>
                <a:cs typeface="Times New Roman" panose="02020603050405020304" pitchFamily="18" charset="0"/>
                <a:hlinkClick r:id="rId19"/>
              </a:rPr>
              <a:t>https://suffolkcountyny.gov/aging</a:t>
            </a:r>
            <a:r>
              <a:rPr lang="en-US" sz="1000" u="sng">
                <a:solidFill>
                  <a:srgbClr val="0563C1"/>
                </a:solidFill>
                <a:effectLst/>
                <a:ea typeface="Calibri" panose="020F0502020204030204" pitchFamily="34" charset="0"/>
                <a:cs typeface="Times New Roman" panose="02020603050405020304" pitchFamily="18" charset="0"/>
              </a:rPr>
              <a:t> </a:t>
            </a:r>
          </a:p>
          <a:p>
            <a:pPr marL="285750" indent="-285750">
              <a:buFont typeface="Courier New" panose="02070309020205020404" pitchFamily="49" charset="0"/>
              <a:buChar char="o"/>
            </a:pPr>
            <a:r>
              <a:rPr lang="en-US" sz="1000" u="sng">
                <a:solidFill>
                  <a:srgbClr val="0563C1"/>
                </a:solidFill>
                <a:effectLst/>
                <a:ea typeface="Calibri" panose="020F0502020204030204" pitchFamily="34" charset="0"/>
                <a:cs typeface="Times New Roman" panose="02020603050405020304" pitchFamily="18" charset="0"/>
                <a:hlinkClick r:id="rId20"/>
              </a:rPr>
              <a:t>https://aging.ny.gov/</a:t>
            </a:r>
            <a:r>
              <a:rPr lang="en-US" sz="1000" u="sng">
                <a:solidFill>
                  <a:srgbClr val="0563C1"/>
                </a:solidFill>
                <a:effectLst/>
                <a:ea typeface="Calibri" panose="020F0502020204030204" pitchFamily="34" charset="0"/>
                <a:cs typeface="Times New Roman" panose="02020603050405020304" pitchFamily="18" charset="0"/>
              </a:rPr>
              <a:t> </a:t>
            </a:r>
          </a:p>
          <a:p>
            <a:pPr marL="285750" indent="-285750">
              <a:buFont typeface="Courier New" panose="02070309020205020404" pitchFamily="49" charset="0"/>
              <a:buChar char="o"/>
            </a:pPr>
            <a:r>
              <a:rPr lang="en-US" sz="1000" u="sng">
                <a:solidFill>
                  <a:srgbClr val="0563C1"/>
                </a:solidFill>
                <a:effectLst/>
                <a:ea typeface="Calibri" panose="020F0502020204030204" pitchFamily="34" charset="0"/>
                <a:cs typeface="Times New Roman" panose="02020603050405020304" pitchFamily="18" charset="0"/>
                <a:hlinkClick r:id="rId21"/>
              </a:rPr>
              <a:t>https://www.licares.org/what-we-do/feed-long-island/s-o-s-supporting-our-seniors/</a:t>
            </a:r>
            <a:r>
              <a:rPr lang="en-US" sz="1000" u="sng">
                <a:solidFill>
                  <a:srgbClr val="0563C1"/>
                </a:solidFill>
                <a:ea typeface="Calibri" panose="020F0502020204030204" pitchFamily="34" charset="0"/>
                <a:cs typeface="Times New Roman" panose="02020603050405020304" pitchFamily="18" charset="0"/>
              </a:rPr>
              <a:t> </a:t>
            </a:r>
            <a:endParaRPr lang="en-US" sz="1000" u="sng">
              <a:solidFill>
                <a:srgbClr val="0563C1"/>
              </a:solidFill>
              <a:effectLst/>
              <a:ea typeface="Calibri" panose="020F0502020204030204" pitchFamily="34" charset="0"/>
              <a:cs typeface="Times New Roman" panose="02020603050405020304" pitchFamily="18" charset="0"/>
            </a:endParaRPr>
          </a:p>
          <a:p>
            <a:pPr marL="285750" indent="-285750">
              <a:buFont typeface="Courier New" panose="02070309020205020404" pitchFamily="49" charset="0"/>
              <a:buChar char="o"/>
            </a:pPr>
            <a:r>
              <a:rPr lang="en-US" sz="1000" u="sng">
                <a:effectLst/>
                <a:latin typeface="Calibri" panose="020F0502020204030204" pitchFamily="34" charset="0"/>
                <a:ea typeface="Calibri" panose="020F0502020204030204" pitchFamily="34" charset="0"/>
                <a:cs typeface="Times New Roman" panose="02020603050405020304" pitchFamily="18" charset="0"/>
                <a:hlinkClick r:id="rId10"/>
              </a:rPr>
              <a:t>https://ocfs.ny.gov/programs/adult-svcs/ftha/map.php</a:t>
            </a:r>
          </a:p>
          <a:p>
            <a:pPr marL="285750" indent="-285750">
              <a:buFont typeface="Courier New" panose="02070309020205020404" pitchFamily="49" charset="0"/>
              <a:buChar char="o"/>
            </a:pPr>
            <a:r>
              <a:rPr lang="en-US" sz="1000" u="sng">
                <a:effectLst/>
                <a:latin typeface="Calibri" panose="020F0502020204030204" pitchFamily="34" charset="0"/>
                <a:ea typeface="Calibri" panose="020F0502020204030204" pitchFamily="34" charset="0"/>
                <a:cs typeface="Times New Roman" panose="02020603050405020304" pitchFamily="18" charset="0"/>
                <a:hlinkClick r:id="rId10"/>
              </a:rPr>
              <a:t>https://www.fsl-li.org/find-help/senior-caregiver-services/</a:t>
            </a:r>
          </a:p>
          <a:p>
            <a:pPr marL="285750" indent="-285750">
              <a:buFont typeface="Courier New" panose="02070309020205020404" pitchFamily="49" charset="0"/>
              <a:buChar char="o"/>
            </a:pPr>
            <a:r>
              <a:rPr lang="en-US" sz="1000" u="sng">
                <a:effectLst/>
                <a:latin typeface="Calibri" panose="020F0502020204030204" pitchFamily="34" charset="0"/>
                <a:ea typeface="Calibri" panose="020F0502020204030204" pitchFamily="34" charset="0"/>
                <a:cs typeface="Times New Roman" panose="02020603050405020304" pitchFamily="18" charset="0"/>
                <a:hlinkClick r:id="rId10"/>
              </a:rPr>
              <a:t>https://www.catholiccharities.cc/index.php?option=com_content&amp;view=article&amp;id=21&amp;Itemid=119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Courier New" panose="02070309020205020404" pitchFamily="49" charset="0"/>
              <a:buChar char="o"/>
            </a:pPr>
            <a:r>
              <a:rPr lang="en-US" sz="1000" u="sng">
                <a:effectLst/>
                <a:latin typeface="Calibri" panose="020F0502020204030204" pitchFamily="34" charset="0"/>
                <a:ea typeface="Calibri" panose="020F0502020204030204" pitchFamily="34" charset="0"/>
                <a:cs typeface="Times New Roman" panose="02020603050405020304" pitchFamily="18" charset="0"/>
                <a:hlinkClick r:id="rId22"/>
              </a:rPr>
              <a:t>https://opiny.org/residential-adults/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Courier New" panose="02070309020205020404" pitchFamily="49" charset="0"/>
              <a:buChar char="o"/>
            </a:pP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p>
            <a:endParaRPr lang="en-US" sz="1050"/>
          </a:p>
        </p:txBody>
      </p:sp>
    </p:spTree>
    <p:extLst>
      <p:ext uri="{BB962C8B-B14F-4D97-AF65-F5344CB8AC3E}">
        <p14:creationId xmlns:p14="http://schemas.microsoft.com/office/powerpoint/2010/main" val="135653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448E8-AE73-BEE5-4B79-8F745054CFC8}"/>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Why Housing-</a:t>
            </a:r>
            <a:r>
              <a:rPr lang="en-US" sz="4000">
                <a:solidFill>
                  <a:srgbClr val="FFFFFF"/>
                </a:solidFill>
              </a:rPr>
              <a:t>F</a:t>
            </a:r>
            <a:r>
              <a:rPr lang="en-US" sz="4000" kern="1200">
                <a:solidFill>
                  <a:srgbClr val="FFFFFF"/>
                </a:solidFill>
                <a:latin typeface="+mj-lt"/>
                <a:ea typeface="+mj-ea"/>
                <a:cs typeface="+mj-cs"/>
              </a:rPr>
              <a:t>ocused Case Management?</a:t>
            </a:r>
          </a:p>
        </p:txBody>
      </p:sp>
      <p:graphicFrame>
        <p:nvGraphicFramePr>
          <p:cNvPr id="14" name="TextBox 4">
            <a:extLst>
              <a:ext uri="{FF2B5EF4-FFF2-40B4-BE49-F238E27FC236}">
                <a16:creationId xmlns:a16="http://schemas.microsoft.com/office/drawing/2014/main" id="{F273D50C-F078-3D6A-F6C3-A8726FE5E599}"/>
              </a:ext>
            </a:extLst>
          </p:cNvPr>
          <p:cNvGraphicFramePr/>
          <p:nvPr>
            <p:extLst>
              <p:ext uri="{D42A27DB-BD31-4B8C-83A1-F6EECF244321}">
                <p14:modId xmlns:p14="http://schemas.microsoft.com/office/powerpoint/2010/main" val="2697727892"/>
              </p:ext>
            </p:extLst>
          </p:nvPr>
        </p:nvGraphicFramePr>
        <p:xfrm>
          <a:off x="219919" y="1794076"/>
          <a:ext cx="11690429" cy="4884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442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graphicEl>
                                              <a:dgm id="{0065A7D5-E4E6-4889-822F-75FAAEEF7AF9}"/>
                                            </p:graphicEl>
                                          </p:spTgt>
                                        </p:tgtEl>
                                        <p:attrNameLst>
                                          <p:attrName>style.visibility</p:attrName>
                                        </p:attrNameLst>
                                      </p:cBhvr>
                                      <p:to>
                                        <p:strVal val="visible"/>
                                      </p:to>
                                    </p:set>
                                    <p:anim calcmode="lin" valueType="num">
                                      <p:cBhvr additive="base">
                                        <p:cTn id="7" dur="500" fill="hold"/>
                                        <p:tgtEl>
                                          <p:spTgt spid="14">
                                            <p:graphicEl>
                                              <a:dgm id="{0065A7D5-E4E6-4889-822F-75FAAEEF7AF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graphicEl>
                                              <a:dgm id="{0065A7D5-E4E6-4889-822F-75FAAEEF7AF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graphicEl>
                                              <a:dgm id="{3AAFF468-5411-400C-B8B9-0AEED53FC722}"/>
                                            </p:graphicEl>
                                          </p:spTgt>
                                        </p:tgtEl>
                                        <p:attrNameLst>
                                          <p:attrName>style.visibility</p:attrName>
                                        </p:attrNameLst>
                                      </p:cBhvr>
                                      <p:to>
                                        <p:strVal val="visible"/>
                                      </p:to>
                                    </p:set>
                                    <p:anim calcmode="lin" valueType="num">
                                      <p:cBhvr additive="base">
                                        <p:cTn id="13" dur="500" fill="hold"/>
                                        <p:tgtEl>
                                          <p:spTgt spid="14">
                                            <p:graphicEl>
                                              <a:dgm id="{3AAFF468-5411-400C-B8B9-0AEED53FC72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graphicEl>
                                              <a:dgm id="{3AAFF468-5411-400C-B8B9-0AEED53FC72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graphicEl>
                                              <a:dgm id="{8228125E-0DCE-42D5-9BE8-152A0E8A6097}"/>
                                            </p:graphicEl>
                                          </p:spTgt>
                                        </p:tgtEl>
                                        <p:attrNameLst>
                                          <p:attrName>style.visibility</p:attrName>
                                        </p:attrNameLst>
                                      </p:cBhvr>
                                      <p:to>
                                        <p:strVal val="visible"/>
                                      </p:to>
                                    </p:set>
                                    <p:anim calcmode="lin" valueType="num">
                                      <p:cBhvr additive="base">
                                        <p:cTn id="19" dur="500" fill="hold"/>
                                        <p:tgtEl>
                                          <p:spTgt spid="14">
                                            <p:graphicEl>
                                              <a:dgm id="{8228125E-0DCE-42D5-9BE8-152A0E8A609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graphicEl>
                                              <a:dgm id="{8228125E-0DCE-42D5-9BE8-152A0E8A6097}"/>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graphicEl>
                                              <a:dgm id="{1B0A080F-E4DF-43BB-A9BC-2900E6511902}"/>
                                            </p:graphicEl>
                                          </p:spTgt>
                                        </p:tgtEl>
                                        <p:attrNameLst>
                                          <p:attrName>style.visibility</p:attrName>
                                        </p:attrNameLst>
                                      </p:cBhvr>
                                      <p:to>
                                        <p:strVal val="visible"/>
                                      </p:to>
                                    </p:set>
                                    <p:anim calcmode="lin" valueType="num">
                                      <p:cBhvr additive="base">
                                        <p:cTn id="25" dur="500" fill="hold"/>
                                        <p:tgtEl>
                                          <p:spTgt spid="14">
                                            <p:graphicEl>
                                              <a:dgm id="{1B0A080F-E4DF-43BB-A9BC-2900E6511902}"/>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graphicEl>
                                              <a:dgm id="{1B0A080F-E4DF-43BB-A9BC-2900E6511902}"/>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graphicEl>
                                              <a:dgm id="{797A886B-52BA-4591-A0B3-3F5A0335C0AD}"/>
                                            </p:graphicEl>
                                          </p:spTgt>
                                        </p:tgtEl>
                                        <p:attrNameLst>
                                          <p:attrName>style.visibility</p:attrName>
                                        </p:attrNameLst>
                                      </p:cBhvr>
                                      <p:to>
                                        <p:strVal val="visible"/>
                                      </p:to>
                                    </p:set>
                                    <p:anim calcmode="lin" valueType="num">
                                      <p:cBhvr additive="base">
                                        <p:cTn id="31" dur="500" fill="hold"/>
                                        <p:tgtEl>
                                          <p:spTgt spid="14">
                                            <p:graphicEl>
                                              <a:dgm id="{797A886B-52BA-4591-A0B3-3F5A0335C0A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graphicEl>
                                              <a:dgm id="{797A886B-52BA-4591-A0B3-3F5A0335C0A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graphicEl>
                                              <a:dgm id="{74564540-E2C2-4036-99A6-786676CDE05F}"/>
                                            </p:graphicEl>
                                          </p:spTgt>
                                        </p:tgtEl>
                                        <p:attrNameLst>
                                          <p:attrName>style.visibility</p:attrName>
                                        </p:attrNameLst>
                                      </p:cBhvr>
                                      <p:to>
                                        <p:strVal val="visible"/>
                                      </p:to>
                                    </p:set>
                                    <p:anim calcmode="lin" valueType="num">
                                      <p:cBhvr additive="base">
                                        <p:cTn id="37" dur="500" fill="hold"/>
                                        <p:tgtEl>
                                          <p:spTgt spid="14">
                                            <p:graphicEl>
                                              <a:dgm id="{74564540-E2C2-4036-99A6-786676CDE05F}"/>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graphicEl>
                                              <a:dgm id="{74564540-E2C2-4036-99A6-786676CDE05F}"/>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graphicEl>
                                              <a:dgm id="{35DD6B3D-CE3E-4E8E-9EB8-7AE85F10CB90}"/>
                                            </p:graphicEl>
                                          </p:spTgt>
                                        </p:tgtEl>
                                        <p:attrNameLst>
                                          <p:attrName>style.visibility</p:attrName>
                                        </p:attrNameLst>
                                      </p:cBhvr>
                                      <p:to>
                                        <p:strVal val="visible"/>
                                      </p:to>
                                    </p:set>
                                    <p:anim calcmode="lin" valueType="num">
                                      <p:cBhvr additive="base">
                                        <p:cTn id="43" dur="500" fill="hold"/>
                                        <p:tgtEl>
                                          <p:spTgt spid="14">
                                            <p:graphicEl>
                                              <a:dgm id="{35DD6B3D-CE3E-4E8E-9EB8-7AE85F10CB90}"/>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graphicEl>
                                              <a:dgm id="{35DD6B3D-CE3E-4E8E-9EB8-7AE85F10CB90}"/>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graphicEl>
                                              <a:dgm id="{F456102B-34EC-4DEF-98B3-5CCB3B0E2E92}"/>
                                            </p:graphicEl>
                                          </p:spTgt>
                                        </p:tgtEl>
                                        <p:attrNameLst>
                                          <p:attrName>style.visibility</p:attrName>
                                        </p:attrNameLst>
                                      </p:cBhvr>
                                      <p:to>
                                        <p:strVal val="visible"/>
                                      </p:to>
                                    </p:set>
                                    <p:anim calcmode="lin" valueType="num">
                                      <p:cBhvr additive="base">
                                        <p:cTn id="49" dur="500" fill="hold"/>
                                        <p:tgtEl>
                                          <p:spTgt spid="14">
                                            <p:graphicEl>
                                              <a:dgm id="{F456102B-34EC-4DEF-98B3-5CCB3B0E2E92}"/>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graphicEl>
                                              <a:dgm id="{F456102B-34EC-4DEF-98B3-5CCB3B0E2E9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E250D2-1D95-2F01-AAE6-720F224906A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CF2CE9-06BE-7AB8-B2B3-5D9AA9745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BE5927-297C-604C-011D-3607E0167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48985BC-DD08-2E43-77A0-2FD7F0346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CFF01B8-7050-1CF0-5F79-87E22061A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00372F8-1BDF-D8C4-413A-505BA72E3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0A889BAB-9BE2-AA26-1881-DBD76E75B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AE60FB-C68E-3F0A-2673-CF735C4A386A}"/>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References </a:t>
            </a:r>
          </a:p>
        </p:txBody>
      </p:sp>
      <p:sp>
        <p:nvSpPr>
          <p:cNvPr id="4" name="Content Placeholder 3">
            <a:extLst>
              <a:ext uri="{FF2B5EF4-FFF2-40B4-BE49-F238E27FC236}">
                <a16:creationId xmlns:a16="http://schemas.microsoft.com/office/drawing/2014/main" id="{7C90E195-72ED-C6CA-9BE8-6D3ACC84520A}"/>
              </a:ext>
            </a:extLst>
          </p:cNvPr>
          <p:cNvSpPr>
            <a:spLocks noGrp="1"/>
          </p:cNvSpPr>
          <p:nvPr>
            <p:ph idx="1"/>
          </p:nvPr>
        </p:nvSpPr>
        <p:spPr>
          <a:xfrm>
            <a:off x="4178710" y="209938"/>
            <a:ext cx="7698658" cy="4784849"/>
          </a:xfrm>
        </p:spPr>
        <p:txBody>
          <a:bodyPr>
            <a:noAutofit/>
          </a:bodyPr>
          <a:lstStyle/>
          <a:p>
            <a:pPr>
              <a:lnSpc>
                <a:spcPct val="100000"/>
              </a:lnSpc>
            </a:pPr>
            <a:r>
              <a:rPr lang="en-US" sz="1050">
                <a:hlinkClick r:id="rId3"/>
              </a:rPr>
              <a:t>https://veterans.ny.gov/supportive-housing-hud-vash-program</a:t>
            </a:r>
            <a:r>
              <a:rPr lang="en-US" sz="1050"/>
              <a:t> </a:t>
            </a:r>
          </a:p>
          <a:p>
            <a:pPr>
              <a:lnSpc>
                <a:spcPct val="100000"/>
              </a:lnSpc>
            </a:pPr>
            <a:r>
              <a:rPr lang="en-US" sz="1050">
                <a:hlinkClick r:id="rId4"/>
              </a:rPr>
              <a:t>https://thearborsassistedliving.com/veterans/?utm_source=Google&amp;utm_medium=PPC&amp;utm_campaign=HibuSearch&amp;useYB=1,2,3,4,5,6</a:t>
            </a:r>
            <a:r>
              <a:rPr lang="en-US" sz="1050"/>
              <a:t> </a:t>
            </a:r>
          </a:p>
          <a:p>
            <a:pPr>
              <a:lnSpc>
                <a:spcPct val="100000"/>
              </a:lnSpc>
            </a:pPr>
            <a:r>
              <a:rPr lang="en-US" sz="1050" u="sng" kern="100">
                <a:effectLst/>
                <a:latin typeface="Aptos" panose="020B0004020202020204" pitchFamily="34" charset="0"/>
                <a:ea typeface="Aptos" panose="020B0004020202020204" pitchFamily="34" charset="0"/>
                <a:cs typeface="Times New Roman" panose="02020603050405020304" pitchFamily="18" charset="0"/>
                <a:hlinkClick r:id="rId5"/>
              </a:rPr>
              <a:t>https://affordablehousingonline.com/</a:t>
            </a:r>
            <a:r>
              <a:rPr lang="en-US" sz="1050" kern="10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0000"/>
              </a:lnSpc>
              <a:buFont typeface="Symbol" panose="05050102010706020507" pitchFamily="18" charset="2"/>
              <a:buChar char=""/>
            </a:pPr>
            <a:r>
              <a:rPr lang="en-US" sz="1050" u="sng" kern="100">
                <a:effectLst/>
                <a:latin typeface="Aptos" panose="020B0004020202020204" pitchFamily="34" charset="0"/>
                <a:ea typeface="Aptos" panose="020B0004020202020204" pitchFamily="34" charset="0"/>
                <a:cs typeface="Times New Roman" panose="02020603050405020304" pitchFamily="18" charset="0"/>
                <a:hlinkClick r:id="rId6"/>
              </a:rPr>
              <a:t>https://www.lihp.org/rentals.html</a:t>
            </a:r>
            <a:r>
              <a:rPr lang="en-US" sz="1050" kern="10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0000"/>
              </a:lnSpc>
              <a:buFont typeface="Symbol" panose="05050102010706020507" pitchFamily="18" charset="2"/>
              <a:buChar char=""/>
            </a:pPr>
            <a:r>
              <a:rPr lang="en-US" sz="1050" u="sng">
                <a:effectLst/>
                <a:latin typeface="Calibri" panose="020F0502020204030204" pitchFamily="34" charset="0"/>
                <a:ea typeface="Calibri" panose="020F0502020204030204" pitchFamily="34" charset="0"/>
                <a:cs typeface="Times New Roman" panose="02020603050405020304" pitchFamily="18" charset="0"/>
                <a:hlinkClick r:id="rId7"/>
              </a:rPr>
              <a:t>https://hcr.ny.gov/find-affordable-housing</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buFont typeface="Symbol" panose="05050102010706020507" pitchFamily="18" charset="2"/>
              <a:buChar char=""/>
            </a:pPr>
            <a:r>
              <a:rPr lang="en-US" sz="1050" u="sng">
                <a:effectLst/>
                <a:latin typeface="Calibri" panose="020F0502020204030204" pitchFamily="34" charset="0"/>
                <a:ea typeface="Calibri" panose="020F0502020204030204" pitchFamily="34" charset="0"/>
                <a:cs typeface="Times New Roman" panose="02020603050405020304" pitchFamily="18" charset="0"/>
                <a:hlinkClick r:id="rId8"/>
              </a:rPr>
              <a:t>https://www.lihp.org/babylonmtgarrears.html</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spcAft>
                <a:spcPts val="800"/>
              </a:spcAft>
              <a:buFont typeface="Courier New" panose="02070309020205020404" pitchFamily="49" charset="0"/>
              <a:buChar char="o"/>
            </a:pPr>
            <a:r>
              <a:rPr lang="en-US" sz="1050" u="sng">
                <a:effectLst/>
                <a:latin typeface="Calibri" panose="020F0502020204030204" pitchFamily="34" charset="0"/>
                <a:ea typeface="Calibri" panose="020F0502020204030204" pitchFamily="34" charset="0"/>
                <a:cs typeface="Times New Roman" panose="02020603050405020304" pitchFamily="18" charset="0"/>
                <a:hlinkClick r:id="rId9"/>
              </a:rPr>
              <a:t>https://www.lihp.org/BabylonTBRA.html</a:t>
            </a:r>
            <a:endParaRPr lang="en-US" sz="1050" u="sng">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Courier New" panose="02070309020205020404" pitchFamily="49" charset="0"/>
              <a:buChar char="o"/>
            </a:pPr>
            <a:r>
              <a:rPr lang="en-US" sz="1050" u="sng">
                <a:latin typeface="Calibri" panose="020F0502020204030204" pitchFamily="34" charset="0"/>
                <a:ea typeface="Calibri" panose="020F0502020204030204" pitchFamily="34" charset="0"/>
                <a:cs typeface="Times New Roman" panose="02020603050405020304" pitchFamily="18" charset="0"/>
                <a:hlinkClick r:id="rId10"/>
              </a:rPr>
              <a:t>https://otda.ny.gov/programs/temporary-assistance/</a:t>
            </a:r>
            <a:r>
              <a:rPr lang="en-US" sz="1050" u="sng">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Courier New" panose="02070309020205020404" pitchFamily="49" charset="0"/>
              <a:buChar char="o"/>
            </a:pPr>
            <a:r>
              <a:rPr lang="en-US" sz="1050" u="sng">
                <a:effectLst/>
                <a:latin typeface="Calibri" panose="020F0502020204030204" pitchFamily="34" charset="0"/>
                <a:ea typeface="Calibri" panose="020F0502020204030204" pitchFamily="34" charset="0"/>
                <a:cs typeface="Times New Roman" panose="02020603050405020304" pitchFamily="18" charset="0"/>
                <a:hlinkClick r:id="rId11"/>
              </a:rPr>
              <a:t>https://www.ssa.gov/apply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Courier New" panose="02070309020205020404" pitchFamily="49" charset="0"/>
              <a:buChar char="o"/>
            </a:pPr>
            <a:r>
              <a:rPr lang="en-US" sz="1050" u="sng">
                <a:effectLst/>
                <a:latin typeface="Calibri" panose="020F0502020204030204" pitchFamily="34" charset="0"/>
                <a:ea typeface="Calibri" panose="020F0502020204030204" pitchFamily="34" charset="0"/>
                <a:cs typeface="Times New Roman" panose="02020603050405020304" pitchFamily="18" charset="0"/>
                <a:hlinkClick r:id="rId12"/>
              </a:rPr>
              <a:t>https://otda.ny.gov/programs/ssp/</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Courier New" panose="02070309020205020404" pitchFamily="49" charset="0"/>
              <a:buChar char="o"/>
            </a:pPr>
            <a:r>
              <a:rPr lang="en-US" sz="1050" u="sng">
                <a:effectLst/>
                <a:latin typeface="Calibri" panose="020F0502020204030204" pitchFamily="34" charset="0"/>
                <a:ea typeface="Calibri" panose="020F0502020204030204" pitchFamily="34" charset="0"/>
                <a:cs typeface="Times New Roman" panose="02020603050405020304" pitchFamily="18" charset="0"/>
                <a:hlinkClick r:id="rId13"/>
              </a:rPr>
              <a:t>https://www.eoc-nassau.org/family-development-centers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Courier New" panose="02070309020205020404" pitchFamily="49" charset="0"/>
              <a:buChar char="o"/>
            </a:pPr>
            <a:r>
              <a:rPr lang="en-US" sz="1050" u="sng">
                <a:effectLst/>
                <a:latin typeface="Calibri" panose="020F0502020204030204" pitchFamily="34" charset="0"/>
                <a:ea typeface="Calibri" panose="020F0502020204030204" pitchFamily="34" charset="0"/>
                <a:cs typeface="Times New Roman" panose="02020603050405020304" pitchFamily="18" charset="0"/>
                <a:hlinkClick r:id="rId14"/>
              </a:rPr>
              <a:t>https://eoc-suffolk.com/family-development/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Courier New" panose="02070309020205020404" pitchFamily="49" charset="0"/>
              <a:buChar char="o"/>
            </a:pPr>
            <a:r>
              <a:rPr lang="en-US" sz="1050" u="sng">
                <a:effectLst/>
                <a:latin typeface="Calibri" panose="020F0502020204030204" pitchFamily="34" charset="0"/>
                <a:ea typeface="Calibri" panose="020F0502020204030204" pitchFamily="34" charset="0"/>
                <a:cs typeface="Times New Roman" panose="02020603050405020304" pitchFamily="18" charset="0"/>
                <a:hlinkClick r:id="rId15"/>
              </a:rPr>
              <a:t>https://www.hempsteadworks.com/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Courier New" panose="02070309020205020404" pitchFamily="49" charset="0"/>
              <a:buChar char="o"/>
            </a:pPr>
            <a:r>
              <a:rPr lang="en-US" sz="1050">
                <a:effectLst/>
                <a:latin typeface="Calibri" panose="020F0502020204030204" pitchFamily="34" charset="0"/>
                <a:ea typeface="Calibri" panose="020F0502020204030204" pitchFamily="34" charset="0"/>
                <a:cs typeface="Times New Roman" panose="02020603050405020304" pitchFamily="18" charset="0"/>
              </a:rPr>
              <a:t> </a:t>
            </a:r>
            <a:r>
              <a:rPr lang="en-US" sz="1050" u="sng">
                <a:effectLst/>
                <a:latin typeface="Calibri" panose="020F0502020204030204" pitchFamily="34" charset="0"/>
                <a:ea typeface="Calibri" panose="020F0502020204030204" pitchFamily="34" charset="0"/>
                <a:cs typeface="Times New Roman" panose="02020603050405020304" pitchFamily="18" charset="0"/>
                <a:hlinkClick r:id="rId16"/>
              </a:rPr>
              <a:t>https://brookhaven.dressforsuccess.org/</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buFont typeface="Symbol" panose="05050102010706020507" pitchFamily="18" charset="2"/>
              <a:buChar char=""/>
            </a:pPr>
            <a:r>
              <a:rPr lang="en-US" sz="1050" u="sng">
                <a:effectLst/>
                <a:latin typeface="Calibri" panose="020F0502020204030204" pitchFamily="34" charset="0"/>
                <a:ea typeface="Calibri" panose="020F0502020204030204" pitchFamily="34" charset="0"/>
                <a:cs typeface="Times New Roman" panose="02020603050405020304" pitchFamily="18" charset="0"/>
                <a:hlinkClick r:id="rId17"/>
              </a:rPr>
              <a:t>https://www.health.ny.gov/health_care/medicaid/program/medicaid_health_homes/</a:t>
            </a:r>
            <a:endParaRPr lang="en-US" sz="1050" u="sng">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Courier New" panose="02070309020205020404" pitchFamily="49" charset="0"/>
              <a:buChar char="o"/>
            </a:pPr>
            <a:r>
              <a:rPr lang="en-US" sz="1050" u="sng">
                <a:effectLst/>
                <a:latin typeface="Calibri" panose="020F0502020204030204" pitchFamily="34" charset="0"/>
                <a:ea typeface="Calibri" panose="020F0502020204030204" pitchFamily="34" charset="0"/>
                <a:cs typeface="Times New Roman" panose="02020603050405020304" pitchFamily="18" charset="0"/>
                <a:hlinkClick r:id="rId18"/>
              </a:rPr>
              <a:t>https://opiny.org/residential-adults/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Courier New" panose="02070309020205020404" pitchFamily="49" charset="0"/>
              <a:buChar char="o"/>
            </a:pPr>
            <a:r>
              <a:rPr lang="en-US" sz="1050" u="sng">
                <a:effectLst/>
                <a:latin typeface="Calibri" panose="020F0502020204030204" pitchFamily="34" charset="0"/>
                <a:ea typeface="Calibri" panose="020F0502020204030204" pitchFamily="34" charset="0"/>
                <a:cs typeface="Times New Roman" panose="02020603050405020304" pitchFamily="18" charset="0"/>
                <a:hlinkClick r:id="rId19"/>
              </a:rPr>
              <a:t>https://www.salvationarmyusa.org/usn/rehabilitation/</a:t>
            </a:r>
            <a:endParaRPr lang="en-US" sz="1050" u="sng">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Courier New" panose="02070309020205020404" pitchFamily="49" charset="0"/>
              <a:buChar char="o"/>
            </a:pPr>
            <a:r>
              <a:rPr lang="en-US" sz="1050" kern="100">
                <a:latin typeface="Aptos" panose="020B0004020202020204" pitchFamily="34" charset="0"/>
                <a:ea typeface="Aptos" panose="020B0004020202020204" pitchFamily="34" charset="0"/>
                <a:cs typeface="Times New Roman" panose="02020603050405020304" pitchFamily="18" charset="0"/>
                <a:hlinkClick r:id="rId20"/>
              </a:rPr>
              <a:t>https://www.sailservices.org/supported-housing</a:t>
            </a:r>
            <a:r>
              <a:rPr lang="en-US" sz="1050" kern="100">
                <a:latin typeface="Aptos" panose="020B0004020202020204" pitchFamily="34" charset="0"/>
                <a:ea typeface="Aptos" panose="020B0004020202020204" pitchFamily="34" charset="0"/>
                <a:cs typeface="Times New Roman" panose="02020603050405020304" pitchFamily="18" charset="0"/>
              </a:rPr>
              <a:t> </a:t>
            </a:r>
          </a:p>
          <a:p>
            <a:pPr marL="285750" indent="-285750">
              <a:spcAft>
                <a:spcPts val="800"/>
              </a:spcAft>
              <a:buFont typeface="Courier New" panose="02070309020205020404" pitchFamily="49" charset="0"/>
              <a:buChar char="o"/>
            </a:pPr>
            <a:r>
              <a:rPr lang="en-US" sz="1050" u="sng" kern="100">
                <a:effectLst/>
                <a:latin typeface="Aptos" panose="020B0004020202020204" pitchFamily="34" charset="0"/>
                <a:ea typeface="Aptos" panose="020B0004020202020204" pitchFamily="34" charset="0"/>
                <a:cs typeface="Times New Roman" panose="02020603050405020304" pitchFamily="18" charset="0"/>
                <a:hlinkClick r:id="rId21"/>
              </a:rPr>
              <a:t>https://oasas.ny.gov/support-services?f[0]=location_filter_term%3A321&amp;page=0</a:t>
            </a:r>
            <a:r>
              <a:rPr lang="en-US" sz="1050" kern="100">
                <a:effectLst/>
                <a:latin typeface="Aptos" panose="020B0004020202020204" pitchFamily="34" charset="0"/>
                <a:ea typeface="Aptos" panose="020B0004020202020204" pitchFamily="34" charset="0"/>
                <a:cs typeface="Times New Roman" panose="02020603050405020304" pitchFamily="18" charset="0"/>
              </a:rPr>
              <a:t> </a:t>
            </a:r>
          </a:p>
          <a:p>
            <a:pPr marL="285750" indent="-285750">
              <a:spcAft>
                <a:spcPts val="800"/>
              </a:spcAft>
              <a:buFont typeface="Courier New" panose="02070309020205020404" pitchFamily="49" charset="0"/>
              <a:buChar char="o"/>
            </a:pPr>
            <a:r>
              <a:rPr lang="en-US" sz="1050">
                <a:hlinkClick r:id="rId22"/>
              </a:rPr>
              <a:t>https://www.youtube.com/watch?v=nM7tschT3R0</a:t>
            </a:r>
            <a:r>
              <a:rPr lang="en-US" sz="1050"/>
              <a:t> </a:t>
            </a:r>
          </a:p>
          <a:p>
            <a:pPr marL="342900" marR="0" lvl="0" indent="-342900">
              <a:lnSpc>
                <a:spcPct val="100000"/>
              </a:lnSpc>
              <a:buFont typeface="Symbol" panose="05050102010706020507" pitchFamily="18" charset="2"/>
              <a:buChar char=""/>
            </a:pPr>
            <a:endParaRPr lang="en-US" sz="1050" u="sng">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spcAft>
                <a:spcPts val="800"/>
              </a:spcAft>
              <a:buFont typeface="Courier New" panose="02070309020205020404" pitchFamily="49" charset="0"/>
              <a:buChar char="o"/>
            </a:pPr>
            <a:endParaRPr lang="en-US" sz="1050" u="sng">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spcAft>
                <a:spcPts val="800"/>
              </a:spcAft>
              <a:buFont typeface="Courier New" panose="02070309020205020404" pitchFamily="49" charset="0"/>
              <a:buChar char="o"/>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ts val="800"/>
              </a:spcAft>
              <a:buNone/>
            </a:pP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Aft>
                <a:spcPts val="800"/>
              </a:spcAft>
              <a:buNone/>
            </a:pPr>
            <a:endParaRPr lang="en-US" sz="800"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Aft>
                <a:spcPts val="800"/>
              </a:spcAft>
              <a:buNone/>
            </a:pP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buNone/>
            </a:pPr>
            <a:endParaRPr lang="en-US" sz="800" b="1"/>
          </a:p>
          <a:p>
            <a:pPr marL="0" indent="0">
              <a:lnSpc>
                <a:spcPct val="100000"/>
              </a:lnSpc>
              <a:spcAft>
                <a:spcPts val="800"/>
              </a:spcAft>
              <a:buNone/>
            </a:pP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p>
            <a:endParaRPr lang="en-US" sz="800"/>
          </a:p>
        </p:txBody>
      </p:sp>
    </p:spTree>
    <p:extLst>
      <p:ext uri="{BB962C8B-B14F-4D97-AF65-F5344CB8AC3E}">
        <p14:creationId xmlns:p14="http://schemas.microsoft.com/office/powerpoint/2010/main" val="1613516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0313CC-EFB7-D25D-43D6-F272BD20560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A7480-A19C-9B9D-53E5-07ACBA370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2D7F4C-78CC-2EA9-7032-8AA1AD517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B4FD93C-3FA4-A0C9-1BD9-1D8842A56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A30A03C-0AD0-C9F0-1A1E-46F12D01E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30769C7-6059-70E7-09E6-FF9792DC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03E83753-D67C-915B-1C54-853941533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23960B-84B9-24DC-3D88-F7E305142256}"/>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References </a:t>
            </a:r>
          </a:p>
        </p:txBody>
      </p:sp>
      <p:sp>
        <p:nvSpPr>
          <p:cNvPr id="5" name="TextBox 4">
            <a:extLst>
              <a:ext uri="{FF2B5EF4-FFF2-40B4-BE49-F238E27FC236}">
                <a16:creationId xmlns:a16="http://schemas.microsoft.com/office/drawing/2014/main" id="{B3F9DDBE-9470-7BD9-E12F-7E964C871193}"/>
              </a:ext>
            </a:extLst>
          </p:cNvPr>
          <p:cNvSpPr txBox="1"/>
          <p:nvPr/>
        </p:nvSpPr>
        <p:spPr>
          <a:xfrm>
            <a:off x="4613394" y="511388"/>
            <a:ext cx="6164826" cy="5488682"/>
          </a:xfrm>
          <a:prstGeom prst="rect">
            <a:avLst/>
          </a:prstGeom>
          <a:noFill/>
        </p:spPr>
        <p:txBody>
          <a:bodyPr wrap="square">
            <a:spAutoFit/>
          </a:bodyPr>
          <a:lstStyle/>
          <a:p>
            <a:pPr marL="342900" marR="0" lvl="0" indent="-342900">
              <a:lnSpc>
                <a:spcPct val="100000"/>
              </a:lnSpc>
              <a:buFont typeface="Symbol" panose="05050102010706020507" pitchFamily="18" charset="2"/>
              <a:buChar char=""/>
            </a:pPr>
            <a:r>
              <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https://suffolkcountyny.gov/portals/3/Docs/Assisted%20Living%20Facilities%206-2019.pdf</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Aft>
                <a:spcPts val="800"/>
              </a:spcAft>
              <a:buFont typeface="Symbol" panose="05050102010706020507" pitchFamily="18" charset="2"/>
              <a:buChar char=""/>
            </a:pPr>
            <a:r>
              <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https:/www.longbeachalp.com/medicaid-assisted-living-nassau-county/</a:t>
            </a:r>
            <a:endPar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Aft>
                <a:spcPts val="80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hlinkClick r:id="rId5"/>
              </a:rPr>
              <a:t>https://www.unitedwayli.org/housing-opportunities-persons-aids-hopwa</a:t>
            </a:r>
            <a:endParaRPr lang="en-US" sz="1600" u="sng">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Aft>
                <a:spcPts val="80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hlinkClick r:id="rId6"/>
              </a:rPr>
              <a:t>https://optionscl.org/housing-related-services/</a:t>
            </a:r>
            <a:endPar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Aft>
                <a:spcPts val="80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hlinkClick r:id="rId7"/>
              </a:rPr>
              <a:t>https://catholiccharities.cc/how-we-can-help/hiv-aids</a:t>
            </a:r>
            <a:r>
              <a:rPr lang="en-US" sz="1600" u="sng">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0000"/>
              </a:lnSpc>
              <a:spcAft>
                <a:spcPts val="80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hlinkClick r:id="rId8"/>
              </a:rPr>
              <a:t>https://tsli-hhb.org/programs/</a:t>
            </a:r>
            <a:r>
              <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0000"/>
              </a:lnSpc>
              <a:spcAft>
                <a:spcPts val="800"/>
              </a:spcAft>
              <a:buFont typeface="Symbol" panose="05050102010706020507" pitchFamily="18" charset="2"/>
              <a:buChar char=""/>
            </a:pPr>
            <a:r>
              <a:rPr lang="en-US" sz="1600" kern="1200">
                <a:solidFill>
                  <a:schemeClr val="tx1"/>
                </a:solidFill>
                <a:latin typeface="+mn-lt"/>
                <a:ea typeface="+mn-ea"/>
                <a:cs typeface="+mn-cs"/>
                <a:hlinkClick r:id="rId9">
                  <a:extLst>
                    <a:ext uri="{A12FA001-AC4F-418D-AE19-62706E023703}">
                      <ahyp:hlinkClr xmlns:ahyp="http://schemas.microsoft.com/office/drawing/2018/hyperlinkcolor" val="tx"/>
                    </a:ext>
                  </a:extLst>
                </a:hlinkClick>
              </a:rPr>
              <a:t>https://www.spahousingli.org/</a:t>
            </a:r>
            <a:r>
              <a:rPr lang="en-US" sz="1600" kern="1200">
                <a:solidFill>
                  <a:schemeClr val="tx1"/>
                </a:solidFill>
                <a:latin typeface="+mn-lt"/>
                <a:ea typeface="+mn-ea"/>
                <a:cs typeface="+mn-cs"/>
              </a:rPr>
              <a:t> </a:t>
            </a:r>
            <a:endPar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Aft>
                <a:spcPts val="800"/>
              </a:spcAft>
              <a:buFont typeface="Symbol" panose="05050102010706020507" pitchFamily="18" charset="2"/>
              <a:buChar char=""/>
            </a:pPr>
            <a:r>
              <a:rPr lang="en-US" sz="1600" b="0" i="0">
                <a:effectLst/>
                <a:latin typeface="Aptos (Body)"/>
                <a:hlinkClick r:id="rId10">
                  <a:extLst>
                    <a:ext uri="{A12FA001-AC4F-418D-AE19-62706E023703}">
                      <ahyp:hlinkClr xmlns:ahyp="http://schemas.microsoft.com/office/drawing/2018/hyperlinkcolor" val="tx"/>
                    </a:ext>
                  </a:extLst>
                </a:hlinkClick>
              </a:rPr>
              <a:t>https://www.catholiccharities.cc/how-we-can-help/office-of-persons-with-disabilities</a:t>
            </a:r>
            <a:r>
              <a:rPr lang="en-US" sz="1600" b="0" i="0">
                <a:effectLst/>
                <a:latin typeface="Aptos (Body)"/>
              </a:rPr>
              <a:t>  </a:t>
            </a:r>
            <a:endParaRPr lang="en-US" sz="1600" kern="1200">
              <a:solidFill>
                <a:schemeClr val="tx1"/>
              </a:solidFill>
              <a:latin typeface="+mn-lt"/>
              <a:ea typeface="+mn-ea"/>
              <a:cs typeface="+mn-cs"/>
            </a:endParaRPr>
          </a:p>
          <a:p>
            <a:pPr marL="285750" indent="-285750">
              <a:lnSpc>
                <a:spcPct val="100000"/>
              </a:lnSpc>
              <a:buFont typeface="Courier New" panose="02070309020205020404" pitchFamily="49" charset="0"/>
              <a:buChar char="o"/>
            </a:pPr>
            <a:r>
              <a:rPr lang="en-US" sz="1600">
                <a:effectLst/>
                <a:latin typeface="Calibri" panose="020F0502020204030204" pitchFamily="34" charset="0"/>
                <a:ea typeface="Calibri" panose="020F0502020204030204" pitchFamily="34" charset="0"/>
                <a:cs typeface="Times New Roman" panose="02020603050405020304" pitchFamily="18" charset="0"/>
              </a:rPr>
              <a:t> </a:t>
            </a:r>
            <a:r>
              <a:rPr lang="en-US" sz="1600" u="sng">
                <a:effectLst/>
                <a:ea typeface="Calibri" panose="020F0502020204030204" pitchFamily="34" charset="0"/>
                <a:cs typeface="Times New Roman" panose="02020603050405020304" pitchFamily="18" charset="0"/>
                <a:hlinkClick r:id="rId11"/>
              </a:rPr>
              <a:t>https://sus.org/our-services/veterans/</a:t>
            </a:r>
            <a:r>
              <a:rPr lang="en-US" sz="1600">
                <a:effectLst/>
                <a:ea typeface="Calibri" panose="020F0502020204030204" pitchFamily="34" charset="0"/>
                <a:cs typeface="Times New Roman" panose="02020603050405020304" pitchFamily="18" charset="0"/>
              </a:rPr>
              <a:t> </a:t>
            </a:r>
          </a:p>
          <a:p>
            <a:pPr marL="285750" indent="-285750">
              <a:lnSpc>
                <a:spcPct val="100000"/>
              </a:lnSpc>
              <a:buFont typeface="Courier New" panose="02070309020205020404" pitchFamily="49" charset="0"/>
              <a:buChar char="o"/>
            </a:pPr>
            <a:r>
              <a:rPr lang="en-US" sz="1600" u="sng">
                <a:effectLst/>
                <a:ea typeface="Calibri" panose="020F0502020204030204" pitchFamily="34" charset="0"/>
                <a:cs typeface="Times New Roman" panose="02020603050405020304" pitchFamily="18" charset="0"/>
                <a:hlinkClick r:id="rId12"/>
              </a:rPr>
              <a:t>https://eoc-suffolk.com/supportive-services-veteran-families-long-island/</a:t>
            </a:r>
            <a:endParaRPr lang="en-US" sz="1600" u="sng">
              <a:ea typeface="Calibri" panose="020F0502020204030204" pitchFamily="34" charset="0"/>
              <a:cs typeface="Times New Roman" panose="02020603050405020304" pitchFamily="18" charset="0"/>
            </a:endParaRPr>
          </a:p>
          <a:p>
            <a:pPr marL="285750" indent="-285750">
              <a:lnSpc>
                <a:spcPct val="100000"/>
              </a:lnSpc>
              <a:buFont typeface="Courier New" panose="02070309020205020404" pitchFamily="49" charset="0"/>
              <a:buChar char="o"/>
            </a:pPr>
            <a:r>
              <a:rPr lang="en-US" sz="1600">
                <a:hlinkClick r:id="rId13"/>
              </a:rPr>
              <a:t>https://www.suffolkcountyny.gov/veterans/Housing</a:t>
            </a:r>
            <a:endParaRPr lang="en-US" sz="1600"/>
          </a:p>
          <a:p>
            <a:pPr>
              <a:lnSpc>
                <a:spcPct val="100000"/>
              </a:lnSpc>
            </a:pPr>
            <a:r>
              <a:rPr lang="en-US" sz="1600">
                <a:hlinkClick r:id="rId14"/>
              </a:rPr>
              <a:t>https://uvbh.org/residential-programs/</a:t>
            </a:r>
            <a:r>
              <a:rPr lang="en-US" sz="1600"/>
              <a:t> </a:t>
            </a:r>
          </a:p>
          <a:p>
            <a:pPr>
              <a:lnSpc>
                <a:spcPct val="100000"/>
              </a:lnSpc>
            </a:pPr>
            <a:r>
              <a:rPr lang="en-US" sz="1600" b="1">
                <a:hlinkClick r:id="rId15"/>
              </a:rPr>
              <a:t>https://veteran.com/new-york-veterans-home-loans/</a:t>
            </a:r>
            <a:endParaRPr lang="en-US" sz="1600" b="1"/>
          </a:p>
          <a:p>
            <a:pPr>
              <a:lnSpc>
                <a:spcPct val="100000"/>
              </a:lnSpc>
            </a:pPr>
            <a:r>
              <a:rPr lang="en-US" sz="1600">
                <a:hlinkClick r:id="rId16"/>
              </a:rPr>
              <a:t>https://www.va.gov/housing-assistance/</a:t>
            </a:r>
            <a:r>
              <a:rPr lang="en-US" sz="1600"/>
              <a:t> </a:t>
            </a:r>
          </a:p>
        </p:txBody>
      </p:sp>
    </p:spTree>
    <p:extLst>
      <p:ext uri="{BB962C8B-B14F-4D97-AF65-F5344CB8AC3E}">
        <p14:creationId xmlns:p14="http://schemas.microsoft.com/office/powerpoint/2010/main" val="25038965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00F31-7E13-4015-7A36-F7011EBF3E13}"/>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Presenter Information &amp; Survey Link</a:t>
            </a:r>
          </a:p>
        </p:txBody>
      </p:sp>
      <p:sp>
        <p:nvSpPr>
          <p:cNvPr id="4" name="Content Placeholder 2">
            <a:extLst>
              <a:ext uri="{FF2B5EF4-FFF2-40B4-BE49-F238E27FC236}">
                <a16:creationId xmlns:a16="http://schemas.microsoft.com/office/drawing/2014/main" id="{2EA8908D-11B6-2390-3108-BED1FB73B323}"/>
              </a:ext>
            </a:extLst>
          </p:cNvPr>
          <p:cNvSpPr>
            <a:spLocks noGrp="1"/>
          </p:cNvSpPr>
          <p:nvPr>
            <p:ph idx="1"/>
          </p:nvPr>
        </p:nvSpPr>
        <p:spPr>
          <a:xfrm>
            <a:off x="4504548" y="692536"/>
            <a:ext cx="5094514" cy="1712232"/>
          </a:xfrm>
        </p:spPr>
        <p:txBody>
          <a:bodyPr>
            <a:normAutofit/>
          </a:bodyPr>
          <a:lstStyle/>
          <a:p>
            <a:pPr marL="0" indent="0">
              <a:buNone/>
            </a:pPr>
            <a:r>
              <a:rPr lang="en-US" sz="2000" b="1"/>
              <a:t>Alexis Goglas, MSW</a:t>
            </a:r>
          </a:p>
          <a:p>
            <a:pPr marL="0" indent="0">
              <a:buNone/>
            </a:pPr>
            <a:r>
              <a:rPr lang="en-US" sz="2000" b="1"/>
              <a:t>Long Island Coalition for the Homeless</a:t>
            </a:r>
          </a:p>
          <a:p>
            <a:pPr marL="0" indent="0">
              <a:buNone/>
            </a:pPr>
            <a:r>
              <a:rPr lang="en-US" sz="2000" b="1"/>
              <a:t>Supervisor of Direct Support</a:t>
            </a:r>
          </a:p>
          <a:p>
            <a:pPr marL="0" indent="0">
              <a:buNone/>
            </a:pPr>
            <a:r>
              <a:rPr lang="en-US" sz="2000" b="1"/>
              <a:t>Email: </a:t>
            </a:r>
            <a:r>
              <a:rPr lang="en-US" sz="2000" b="1">
                <a:hlinkClick r:id="rId2"/>
              </a:rPr>
              <a:t>agoglas@addressthehomeless.org</a:t>
            </a:r>
            <a:r>
              <a:rPr lang="en-US" sz="2000" b="1"/>
              <a:t> </a:t>
            </a:r>
          </a:p>
        </p:txBody>
      </p:sp>
      <p:sp>
        <p:nvSpPr>
          <p:cNvPr id="5" name="Content Placeholder 2">
            <a:extLst>
              <a:ext uri="{FF2B5EF4-FFF2-40B4-BE49-F238E27FC236}">
                <a16:creationId xmlns:a16="http://schemas.microsoft.com/office/drawing/2014/main" id="{4CFBFB63-6ACC-8F36-3FA2-FD94590E3D75}"/>
              </a:ext>
            </a:extLst>
          </p:cNvPr>
          <p:cNvSpPr txBox="1">
            <a:spLocks/>
          </p:cNvSpPr>
          <p:nvPr/>
        </p:nvSpPr>
        <p:spPr>
          <a:xfrm>
            <a:off x="4504548" y="2583022"/>
            <a:ext cx="5094514" cy="1712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t>Carrie Garcia</a:t>
            </a:r>
          </a:p>
          <a:p>
            <a:pPr marL="0" indent="0">
              <a:buFont typeface="Arial" panose="020B0604020202020204" pitchFamily="34" charset="0"/>
              <a:buNone/>
            </a:pPr>
            <a:r>
              <a:rPr lang="en-US" sz="2000" b="1"/>
              <a:t>Long Island Coalition for the Homeless</a:t>
            </a:r>
          </a:p>
          <a:p>
            <a:pPr marL="0" indent="0">
              <a:buFont typeface="Arial" panose="020B0604020202020204" pitchFamily="34" charset="0"/>
              <a:buNone/>
            </a:pPr>
            <a:r>
              <a:rPr lang="en-US" sz="2000" b="1"/>
              <a:t>CoC Training and Support Manager</a:t>
            </a:r>
          </a:p>
          <a:p>
            <a:pPr marL="0" indent="0">
              <a:buFont typeface="Arial" panose="020B0604020202020204" pitchFamily="34" charset="0"/>
              <a:buNone/>
            </a:pPr>
            <a:r>
              <a:rPr lang="en-US" sz="2000" b="1"/>
              <a:t>Email: </a:t>
            </a:r>
            <a:r>
              <a:rPr lang="en-US" sz="2000" b="1">
                <a:hlinkClick r:id="rId3"/>
              </a:rPr>
              <a:t>cgarcia@addressthehomeless.org</a:t>
            </a:r>
            <a:r>
              <a:rPr lang="en-US" sz="2000" b="1"/>
              <a:t> </a:t>
            </a:r>
          </a:p>
        </p:txBody>
      </p:sp>
      <p:sp>
        <p:nvSpPr>
          <p:cNvPr id="6" name="Content Placeholder 2">
            <a:extLst>
              <a:ext uri="{FF2B5EF4-FFF2-40B4-BE49-F238E27FC236}">
                <a16:creationId xmlns:a16="http://schemas.microsoft.com/office/drawing/2014/main" id="{F6F30342-A59A-645C-786F-441D39D24BFE}"/>
              </a:ext>
            </a:extLst>
          </p:cNvPr>
          <p:cNvSpPr txBox="1">
            <a:spLocks/>
          </p:cNvSpPr>
          <p:nvPr/>
        </p:nvSpPr>
        <p:spPr>
          <a:xfrm>
            <a:off x="4504548" y="4720511"/>
            <a:ext cx="5094514" cy="1712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t>Jessica Labia, LMSW</a:t>
            </a:r>
          </a:p>
          <a:p>
            <a:pPr marL="0" indent="0">
              <a:buFont typeface="Arial" panose="020B0604020202020204" pitchFamily="34" charset="0"/>
              <a:buNone/>
            </a:pPr>
            <a:r>
              <a:rPr lang="en-US" sz="2000" b="1"/>
              <a:t>Long Island Coalition for the Homeless</a:t>
            </a:r>
          </a:p>
          <a:p>
            <a:pPr marL="0" indent="0">
              <a:buFont typeface="Arial" panose="020B0604020202020204" pitchFamily="34" charset="0"/>
              <a:buNone/>
            </a:pPr>
            <a:r>
              <a:rPr lang="en-US" sz="2000" b="1"/>
              <a:t>Director of Support Programs</a:t>
            </a:r>
          </a:p>
          <a:p>
            <a:pPr marL="0" indent="0">
              <a:buFont typeface="Arial" panose="020B0604020202020204" pitchFamily="34" charset="0"/>
              <a:buNone/>
            </a:pPr>
            <a:r>
              <a:rPr lang="en-US" sz="2000" b="1"/>
              <a:t>Email: </a:t>
            </a:r>
            <a:r>
              <a:rPr lang="en-US" sz="2000" b="1">
                <a:hlinkClick r:id="rId4"/>
              </a:rPr>
              <a:t>jlabia@addressthehomeless.org</a:t>
            </a:r>
            <a:r>
              <a:rPr lang="en-US" sz="2000" b="1"/>
              <a:t> </a:t>
            </a:r>
          </a:p>
        </p:txBody>
      </p:sp>
      <p:pic>
        <p:nvPicPr>
          <p:cNvPr id="11" name="Picture 10" descr="A qr code on a blue background&#10;&#10;Description automatically generated">
            <a:extLst>
              <a:ext uri="{FF2B5EF4-FFF2-40B4-BE49-F238E27FC236}">
                <a16:creationId xmlns:a16="http://schemas.microsoft.com/office/drawing/2014/main" id="{4014BD1D-9236-46EC-68F4-7CE45313FB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0920" y="3851663"/>
            <a:ext cx="2581080" cy="2581080"/>
          </a:xfrm>
          <a:prstGeom prst="rect">
            <a:avLst/>
          </a:prstGeom>
        </p:spPr>
      </p:pic>
    </p:spTree>
    <p:extLst>
      <p:ext uri="{BB962C8B-B14F-4D97-AF65-F5344CB8AC3E}">
        <p14:creationId xmlns:p14="http://schemas.microsoft.com/office/powerpoint/2010/main" val="3759708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E3B485-4C6A-F85B-6003-7EC4BBB70487}"/>
              </a:ext>
            </a:extLst>
          </p:cNvPr>
          <p:cNvSpPr>
            <a:spLocks noGrp="1"/>
          </p:cNvSpPr>
          <p:nvPr>
            <p:ph type="title"/>
          </p:nvPr>
        </p:nvSpPr>
        <p:spPr>
          <a:xfrm>
            <a:off x="103455" y="144111"/>
            <a:ext cx="5991020" cy="1597879"/>
          </a:xfrm>
        </p:spPr>
        <p:txBody>
          <a:bodyPr vert="horz" lIns="91440" tIns="45720" rIns="91440" bIns="45720" rtlCol="0" anchor="ctr">
            <a:normAutofit/>
          </a:bodyPr>
          <a:lstStyle/>
          <a:p>
            <a:r>
              <a:rPr lang="en-US" sz="3700" b="1"/>
              <a:t>Housing-Focused Case Management Key Concepts</a:t>
            </a:r>
          </a:p>
        </p:txBody>
      </p:sp>
      <p:sp>
        <p:nvSpPr>
          <p:cNvPr id="3" name="TextBox 2">
            <a:extLst>
              <a:ext uri="{FF2B5EF4-FFF2-40B4-BE49-F238E27FC236}">
                <a16:creationId xmlns:a16="http://schemas.microsoft.com/office/drawing/2014/main" id="{8BD740E9-A113-9D50-CDE5-3C342166D229}"/>
              </a:ext>
            </a:extLst>
          </p:cNvPr>
          <p:cNvSpPr txBox="1"/>
          <p:nvPr/>
        </p:nvSpPr>
        <p:spPr>
          <a:xfrm>
            <a:off x="138897" y="1741990"/>
            <a:ext cx="5683170" cy="4948177"/>
          </a:xfrm>
          <a:prstGeom prst="rect">
            <a:avLst/>
          </a:prstGeom>
          <a:solidFill>
            <a:schemeClr val="bg1">
              <a:lumMod val="95000"/>
            </a:schemeClr>
          </a:solidFill>
        </p:spPr>
        <p:txBody>
          <a:bodyPr vert="horz" lIns="91440" tIns="45720" rIns="91440" bIns="45720" rtlCol="0">
            <a:normAutofit fontScale="92500" lnSpcReduction="20000"/>
          </a:bodyPr>
          <a:lstStyle/>
          <a:p>
            <a:pPr marL="285750" indent="-228600" fontAlgn="base">
              <a:lnSpc>
                <a:spcPct val="90000"/>
              </a:lnSpc>
              <a:spcBef>
                <a:spcPct val="0"/>
              </a:spcBef>
              <a:spcAft>
                <a:spcPts val="600"/>
              </a:spcAft>
              <a:buFont typeface="Arial" panose="020B0604020202020204" pitchFamily="34" charset="0"/>
              <a:buChar char="•"/>
            </a:pPr>
            <a:r>
              <a:rPr kumimoji="0" lang="en-US" altLang="en-US" b="1" strike="noStrike" cap="none" normalizeH="0" baseline="0">
                <a:ln>
                  <a:noFill/>
                </a:ln>
                <a:effectLst/>
              </a:rPr>
              <a:t>Client-F</a:t>
            </a:r>
            <a:r>
              <a:rPr lang="en-US" altLang="en-US" b="1"/>
              <a:t>ocused Approach: </a:t>
            </a:r>
            <a:r>
              <a:rPr lang="en-US" altLang="en-US"/>
              <a:t>Places the client at the forefront of the process. CM’s work closely with clients to understand and try to best meet their unique needs and preferences.</a:t>
            </a:r>
          </a:p>
          <a:p>
            <a:pPr marL="342900" indent="-228600" fontAlgn="base">
              <a:lnSpc>
                <a:spcPct val="90000"/>
              </a:lnSpc>
              <a:spcBef>
                <a:spcPct val="0"/>
              </a:spcBef>
              <a:spcAft>
                <a:spcPts val="600"/>
              </a:spcAft>
              <a:buFont typeface="Arial" panose="020B0604020202020204" pitchFamily="34" charset="0"/>
              <a:buChar char="•"/>
            </a:pPr>
            <a:r>
              <a:rPr lang="en-US" altLang="en-US" b="1"/>
              <a:t>Housing First Philosophy</a:t>
            </a:r>
            <a:r>
              <a:rPr kumimoji="0" lang="en-US" altLang="en-US" b="1" strike="noStrike" cap="none" normalizeH="0" baseline="0">
                <a:ln>
                  <a:noFill/>
                </a:ln>
                <a:effectLst/>
              </a:rPr>
              <a:t>: </a:t>
            </a:r>
            <a:r>
              <a:rPr kumimoji="0" lang="en-US" altLang="en-US" strike="noStrike" cap="none" normalizeH="0" baseline="0">
                <a:ln>
                  <a:noFill/>
                </a:ln>
                <a:effectLst/>
              </a:rPr>
              <a:t>W</a:t>
            </a:r>
            <a:r>
              <a:rPr lang="en-US" altLang="en-US"/>
              <a:t>orking to help clients obtain safe, stable, permanent housing without preconditions and working to overcome barriers many individuals may face when trying to access housing</a:t>
            </a:r>
            <a:endParaRPr kumimoji="0" lang="en-US" altLang="en-US" b="1" strike="noStrike" cap="none" normalizeH="0" baseline="0">
              <a:ln>
                <a:noFill/>
              </a:ln>
              <a:effectLst/>
            </a:endParaRPr>
          </a:p>
          <a:p>
            <a:pPr marL="342900" indent="-228600" fontAlgn="base">
              <a:lnSpc>
                <a:spcPct val="90000"/>
              </a:lnSpc>
              <a:spcBef>
                <a:spcPct val="0"/>
              </a:spcBef>
              <a:spcAft>
                <a:spcPts val="600"/>
              </a:spcAft>
              <a:buFont typeface="Arial" panose="020B0604020202020204" pitchFamily="34" charset="0"/>
              <a:buChar char="•"/>
            </a:pPr>
            <a:r>
              <a:rPr lang="en-US" altLang="en-US" b="1"/>
              <a:t>Strengths-Based Approach: </a:t>
            </a:r>
            <a:r>
              <a:rPr lang="en-US" altLang="en-US"/>
              <a:t>Placing a focus on the client’s strengths, abilities and potential as opposed to their perceived deficits. Encouraging clients by highlighting these strengths when working to overcome barriers.</a:t>
            </a:r>
          </a:p>
          <a:p>
            <a:pPr marL="342900" indent="-228600" fontAlgn="base">
              <a:lnSpc>
                <a:spcPct val="90000"/>
              </a:lnSpc>
              <a:spcBef>
                <a:spcPct val="0"/>
              </a:spcBef>
              <a:spcAft>
                <a:spcPts val="600"/>
              </a:spcAft>
              <a:buFont typeface="Arial" panose="020B0604020202020204" pitchFamily="34" charset="0"/>
              <a:buChar char="•"/>
            </a:pPr>
            <a:r>
              <a:rPr lang="en-US" altLang="en-US" b="1"/>
              <a:t>Continuous Support</a:t>
            </a:r>
            <a:r>
              <a:rPr kumimoji="0" lang="en-US" altLang="en-US" b="1" strike="noStrike" cap="none" normalizeH="0" baseline="0">
                <a:ln>
                  <a:noFill/>
                </a:ln>
                <a:effectLst/>
              </a:rPr>
              <a:t>: </a:t>
            </a:r>
            <a:r>
              <a:rPr lang="en-US" altLang="en-US"/>
              <a:t>Recognizing that housing stability is an ongoing process and continuing to provide flexible support as needed once housing is obtained. </a:t>
            </a:r>
            <a:endParaRPr kumimoji="0" lang="en-US" altLang="en-US" b="0" strike="noStrike" cap="none" normalizeH="0" baseline="0">
              <a:ln>
                <a:noFill/>
              </a:ln>
              <a:effectLst/>
            </a:endParaRPr>
          </a:p>
          <a:p>
            <a:pPr marL="342900" indent="-228600" fontAlgn="base">
              <a:lnSpc>
                <a:spcPct val="90000"/>
              </a:lnSpc>
              <a:spcBef>
                <a:spcPct val="0"/>
              </a:spcBef>
              <a:spcAft>
                <a:spcPts val="600"/>
              </a:spcAft>
              <a:buFont typeface="Arial" panose="020B0604020202020204" pitchFamily="34" charset="0"/>
              <a:buChar char="•"/>
            </a:pPr>
            <a:r>
              <a:rPr lang="en-US" altLang="en-US" b="1"/>
              <a:t>Community Integration: </a:t>
            </a:r>
            <a:r>
              <a:rPr lang="en-US" altLang="en-US"/>
              <a:t>Encouraging clients to integrate with their community upon obtaining housing and helping them with establishing a support network within their community.</a:t>
            </a:r>
          </a:p>
          <a:p>
            <a:pPr marL="342900" indent="-228600" fontAlgn="base">
              <a:lnSpc>
                <a:spcPct val="90000"/>
              </a:lnSpc>
              <a:spcBef>
                <a:spcPct val="0"/>
              </a:spcBef>
              <a:spcAft>
                <a:spcPts val="600"/>
              </a:spcAft>
              <a:buFont typeface="Arial" panose="020B0604020202020204" pitchFamily="34" charset="0"/>
              <a:buChar char="•"/>
            </a:pPr>
            <a:r>
              <a:rPr kumimoji="0" lang="en-US" altLang="en-US" b="1" strike="noStrike" cap="none" normalizeH="0" baseline="0">
                <a:ln>
                  <a:noFill/>
                </a:ln>
                <a:effectLst/>
              </a:rPr>
              <a:t>Advocacy</a:t>
            </a:r>
            <a:r>
              <a:rPr lang="en-US" altLang="en-US" b="1"/>
              <a:t>: </a:t>
            </a:r>
            <a:r>
              <a:rPr lang="en-US" altLang="en-US"/>
              <a:t>Helping clients to navigate difficult systems while on their housing search and beyond.</a:t>
            </a:r>
            <a:endParaRPr kumimoji="0" lang="en-US" altLang="en-US" b="0" strike="noStrike" cap="none" normalizeH="0" baseline="0">
              <a:ln>
                <a:noFill/>
              </a:ln>
              <a:effectLst/>
            </a:endParaRPr>
          </a:p>
          <a:p>
            <a:pPr marL="285750" indent="-228600">
              <a:lnSpc>
                <a:spcPct val="90000"/>
              </a:lnSpc>
              <a:spcAft>
                <a:spcPts val="600"/>
              </a:spcAft>
              <a:buFont typeface="Arial" panose="020B0604020202020204" pitchFamily="34" charset="0"/>
              <a:buChar char="•"/>
            </a:pPr>
            <a:endParaRPr lang="en-US"/>
          </a:p>
        </p:txBody>
      </p:sp>
      <p:pic>
        <p:nvPicPr>
          <p:cNvPr id="5" name="Picture 4" descr="A street with houses and trees&#10;&#10;Description automatically generated">
            <a:extLst>
              <a:ext uri="{FF2B5EF4-FFF2-40B4-BE49-F238E27FC236}">
                <a16:creationId xmlns:a16="http://schemas.microsoft.com/office/drawing/2014/main" id="{AEAB9C6F-73C7-AA48-FF4C-212F4AC067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206" r="14678" b="-1"/>
          <a:stretch/>
        </p:blipFill>
        <p:spPr>
          <a:xfrm>
            <a:off x="6204030" y="10"/>
            <a:ext cx="5987969" cy="6857990"/>
          </a:xfrm>
          <a:prstGeom prst="rect">
            <a:avLst/>
          </a:prstGeom>
          <a:effectLst/>
        </p:spPr>
      </p:pic>
    </p:spTree>
    <p:extLst>
      <p:ext uri="{BB962C8B-B14F-4D97-AF65-F5344CB8AC3E}">
        <p14:creationId xmlns:p14="http://schemas.microsoft.com/office/powerpoint/2010/main" val="422822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87B0FC-DDBD-A9BA-F1BB-9AB2B4DB5F98}"/>
              </a:ext>
            </a:extLst>
          </p:cNvPr>
          <p:cNvPicPr>
            <a:picLocks noChangeAspect="1"/>
          </p:cNvPicPr>
          <p:nvPr/>
        </p:nvPicPr>
        <p:blipFill>
          <a:blip r:embed="rId2">
            <a:duotone>
              <a:schemeClr val="bg2">
                <a:shade val="45000"/>
                <a:satMod val="135000"/>
              </a:schemeClr>
              <a:prstClr val="white"/>
            </a:duotone>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AEDDEB-B431-1B10-0E15-94530596FDA3}"/>
              </a:ext>
            </a:extLst>
          </p:cNvPr>
          <p:cNvSpPr>
            <a:spLocks noGrp="1"/>
          </p:cNvSpPr>
          <p:nvPr>
            <p:ph type="title"/>
          </p:nvPr>
        </p:nvSpPr>
        <p:spPr>
          <a:xfrm>
            <a:off x="838200" y="160813"/>
            <a:ext cx="10515600" cy="1325563"/>
          </a:xfrm>
        </p:spPr>
        <p:txBody>
          <a:bodyPr>
            <a:normAutofit/>
          </a:bodyPr>
          <a:lstStyle/>
          <a:p>
            <a:r>
              <a:rPr lang="en-US" b="1"/>
              <a:t>Why Person-Centered Case Management?</a:t>
            </a:r>
          </a:p>
        </p:txBody>
      </p:sp>
      <p:graphicFrame>
        <p:nvGraphicFramePr>
          <p:cNvPr id="5" name="Content Placeholder 2">
            <a:extLst>
              <a:ext uri="{FF2B5EF4-FFF2-40B4-BE49-F238E27FC236}">
                <a16:creationId xmlns:a16="http://schemas.microsoft.com/office/drawing/2014/main" id="{799625B1-AF95-4894-5C33-34F101327FD4}"/>
              </a:ext>
            </a:extLst>
          </p:cNvPr>
          <p:cNvGraphicFramePr>
            <a:graphicFrameLocks noGrp="1"/>
          </p:cNvGraphicFramePr>
          <p:nvPr>
            <p:ph idx="1"/>
            <p:extLst>
              <p:ext uri="{D42A27DB-BD31-4B8C-83A1-F6EECF244321}">
                <p14:modId xmlns:p14="http://schemas.microsoft.com/office/powerpoint/2010/main" val="1536811947"/>
              </p:ext>
            </p:extLst>
          </p:nvPr>
        </p:nvGraphicFramePr>
        <p:xfrm>
          <a:off x="137170" y="1486376"/>
          <a:ext cx="11917660" cy="5303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97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FA6FD56D-B288-4CBE-A31D-D407B0038683}"/>
                                            </p:graphicEl>
                                          </p:spTgt>
                                        </p:tgtEl>
                                        <p:attrNameLst>
                                          <p:attrName>style.visibility</p:attrName>
                                        </p:attrNameLst>
                                      </p:cBhvr>
                                      <p:to>
                                        <p:strVal val="visible"/>
                                      </p:to>
                                    </p:set>
                                    <p:anim calcmode="lin" valueType="num">
                                      <p:cBhvr additive="base">
                                        <p:cTn id="7" dur="500" fill="hold"/>
                                        <p:tgtEl>
                                          <p:spTgt spid="5">
                                            <p:graphicEl>
                                              <a:dgm id="{FA6FD56D-B288-4CBE-A31D-D407B003868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FA6FD56D-B288-4CBE-A31D-D407B003868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3DE500B5-6958-4307-A6AC-A86CDA93EAD8}"/>
                                            </p:graphicEl>
                                          </p:spTgt>
                                        </p:tgtEl>
                                        <p:attrNameLst>
                                          <p:attrName>style.visibility</p:attrName>
                                        </p:attrNameLst>
                                      </p:cBhvr>
                                      <p:to>
                                        <p:strVal val="visible"/>
                                      </p:to>
                                    </p:set>
                                    <p:anim calcmode="lin" valueType="num">
                                      <p:cBhvr additive="base">
                                        <p:cTn id="13" dur="500" fill="hold"/>
                                        <p:tgtEl>
                                          <p:spTgt spid="5">
                                            <p:graphicEl>
                                              <a:dgm id="{3DE500B5-6958-4307-A6AC-A86CDA93EAD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3DE500B5-6958-4307-A6AC-A86CDA93EAD8}"/>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graphicEl>
                                              <a:dgm id="{CA8E013E-612C-43DC-AD34-A6D3785569B9}"/>
                                            </p:graphicEl>
                                          </p:spTgt>
                                        </p:tgtEl>
                                        <p:attrNameLst>
                                          <p:attrName>style.visibility</p:attrName>
                                        </p:attrNameLst>
                                      </p:cBhvr>
                                      <p:to>
                                        <p:strVal val="visible"/>
                                      </p:to>
                                    </p:set>
                                    <p:anim calcmode="lin" valueType="num">
                                      <p:cBhvr additive="base">
                                        <p:cTn id="17" dur="500" fill="hold"/>
                                        <p:tgtEl>
                                          <p:spTgt spid="5">
                                            <p:graphicEl>
                                              <a:dgm id="{CA8E013E-612C-43DC-AD34-A6D3785569B9}"/>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CA8E013E-612C-43DC-AD34-A6D3785569B9}"/>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graphicEl>
                                              <a:dgm id="{78AFA796-02F3-43F0-B3EB-0CEEB1F32D72}"/>
                                            </p:graphicEl>
                                          </p:spTgt>
                                        </p:tgtEl>
                                        <p:attrNameLst>
                                          <p:attrName>style.visibility</p:attrName>
                                        </p:attrNameLst>
                                      </p:cBhvr>
                                      <p:to>
                                        <p:strVal val="visible"/>
                                      </p:to>
                                    </p:set>
                                    <p:anim calcmode="lin" valueType="num">
                                      <p:cBhvr additive="base">
                                        <p:cTn id="23" dur="500" fill="hold"/>
                                        <p:tgtEl>
                                          <p:spTgt spid="5">
                                            <p:graphicEl>
                                              <a:dgm id="{78AFA796-02F3-43F0-B3EB-0CEEB1F32D72}"/>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78AFA796-02F3-43F0-B3EB-0CEEB1F32D72}"/>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graphicEl>
                                              <a:dgm id="{06E9A9E8-29BF-4D0B-A41C-F9F66A06F417}"/>
                                            </p:graphicEl>
                                          </p:spTgt>
                                        </p:tgtEl>
                                        <p:attrNameLst>
                                          <p:attrName>style.visibility</p:attrName>
                                        </p:attrNameLst>
                                      </p:cBhvr>
                                      <p:to>
                                        <p:strVal val="visible"/>
                                      </p:to>
                                    </p:set>
                                    <p:anim calcmode="lin" valueType="num">
                                      <p:cBhvr additive="base">
                                        <p:cTn id="27" dur="500" fill="hold"/>
                                        <p:tgtEl>
                                          <p:spTgt spid="5">
                                            <p:graphicEl>
                                              <a:dgm id="{06E9A9E8-29BF-4D0B-A41C-F9F66A06F417}"/>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06E9A9E8-29BF-4D0B-A41C-F9F66A06F417}"/>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graphicEl>
                                              <a:dgm id="{B8A6A891-131F-4EA9-82CD-FFC3CF63836A}"/>
                                            </p:graphicEl>
                                          </p:spTgt>
                                        </p:tgtEl>
                                        <p:attrNameLst>
                                          <p:attrName>style.visibility</p:attrName>
                                        </p:attrNameLst>
                                      </p:cBhvr>
                                      <p:to>
                                        <p:strVal val="visible"/>
                                      </p:to>
                                    </p:set>
                                    <p:anim calcmode="lin" valueType="num">
                                      <p:cBhvr additive="base">
                                        <p:cTn id="33" dur="500" fill="hold"/>
                                        <p:tgtEl>
                                          <p:spTgt spid="5">
                                            <p:graphicEl>
                                              <a:dgm id="{B8A6A891-131F-4EA9-82CD-FFC3CF63836A}"/>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graphicEl>
                                              <a:dgm id="{B8A6A891-131F-4EA9-82CD-FFC3CF63836A}"/>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graphicEl>
                                              <a:dgm id="{5B52CA25-B59E-406C-865E-8CAB83FC5A6D}"/>
                                            </p:graphicEl>
                                          </p:spTgt>
                                        </p:tgtEl>
                                        <p:attrNameLst>
                                          <p:attrName>style.visibility</p:attrName>
                                        </p:attrNameLst>
                                      </p:cBhvr>
                                      <p:to>
                                        <p:strVal val="visible"/>
                                      </p:to>
                                    </p:set>
                                    <p:anim calcmode="lin" valueType="num">
                                      <p:cBhvr additive="base">
                                        <p:cTn id="37" dur="500" fill="hold"/>
                                        <p:tgtEl>
                                          <p:spTgt spid="5">
                                            <p:graphicEl>
                                              <a:dgm id="{5B52CA25-B59E-406C-865E-8CAB83FC5A6D}"/>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5B52CA25-B59E-406C-865E-8CAB83FC5A6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5" name="Rectangle 3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E3B485-4C6A-F85B-6003-7EC4BBB70487}"/>
              </a:ext>
            </a:extLst>
          </p:cNvPr>
          <p:cNvSpPr>
            <a:spLocks noGrp="1"/>
          </p:cNvSpPr>
          <p:nvPr>
            <p:ph type="title"/>
          </p:nvPr>
        </p:nvSpPr>
        <p:spPr>
          <a:xfrm>
            <a:off x="152400" y="350196"/>
            <a:ext cx="5943600" cy="1624520"/>
          </a:xfrm>
        </p:spPr>
        <p:txBody>
          <a:bodyPr vert="horz" lIns="91440" tIns="45720" rIns="91440" bIns="45720" rtlCol="0" anchor="ctr">
            <a:normAutofit/>
          </a:bodyPr>
          <a:lstStyle/>
          <a:p>
            <a:r>
              <a:rPr lang="en-US" sz="3700" b="1"/>
              <a:t>Person-Centered Case Management Key Concepts</a:t>
            </a:r>
          </a:p>
        </p:txBody>
      </p:sp>
      <p:sp>
        <p:nvSpPr>
          <p:cNvPr id="3" name="TextBox 2">
            <a:extLst>
              <a:ext uri="{FF2B5EF4-FFF2-40B4-BE49-F238E27FC236}">
                <a16:creationId xmlns:a16="http://schemas.microsoft.com/office/drawing/2014/main" id="{8BD740E9-A113-9D50-CDE5-3C342166D229}"/>
              </a:ext>
            </a:extLst>
          </p:cNvPr>
          <p:cNvSpPr txBox="1"/>
          <p:nvPr/>
        </p:nvSpPr>
        <p:spPr>
          <a:xfrm>
            <a:off x="-6828" y="2441642"/>
            <a:ext cx="6921500" cy="4572000"/>
          </a:xfrm>
          <a:prstGeom prst="rect">
            <a:avLst/>
          </a:prstGeom>
        </p:spPr>
        <p:txBody>
          <a:bodyPr vert="horz" lIns="91440" tIns="45720" rIns="91440" bIns="45720" rtlCol="0" anchor="ctr">
            <a:normAutofit fontScale="85000" lnSpcReduction="20000"/>
          </a:bodyPr>
          <a:lstStyle/>
          <a:p>
            <a:pPr marL="285750" indent="-228600" fontAlgn="base">
              <a:lnSpc>
                <a:spcPct val="90000"/>
              </a:lnSpc>
              <a:spcBef>
                <a:spcPct val="0"/>
              </a:spcBef>
              <a:spcAft>
                <a:spcPts val="600"/>
              </a:spcAft>
              <a:buFont typeface="Arial" panose="020B0604020202020204" pitchFamily="34" charset="0"/>
              <a:buChar char="•"/>
            </a:pPr>
            <a:r>
              <a:rPr kumimoji="0" lang="en-US" altLang="en-US" sz="1600" b="1" strike="noStrike" cap="none" normalizeH="0" baseline="0">
                <a:ln>
                  <a:noFill/>
                </a:ln>
                <a:effectLst/>
              </a:rPr>
              <a:t>Client-F</a:t>
            </a:r>
            <a:r>
              <a:rPr lang="en-US" altLang="en-US" sz="1600" b="1"/>
              <a:t>ocused Approach: </a:t>
            </a:r>
            <a:r>
              <a:rPr lang="en-US" altLang="en-US" sz="1600"/>
              <a:t>P</a:t>
            </a:r>
            <a:r>
              <a:rPr lang="en-US" sz="1600" b="0">
                <a:effectLst/>
              </a:rPr>
              <a:t>rioritizing the client's needs, preferences, and goals above all else and being sure to actively involving them in decision-making.</a:t>
            </a:r>
            <a:endParaRPr lang="en-US" altLang="en-US" sz="1600"/>
          </a:p>
          <a:p>
            <a:pPr marL="342900" indent="-228600" fontAlgn="base">
              <a:lnSpc>
                <a:spcPct val="90000"/>
              </a:lnSpc>
              <a:spcBef>
                <a:spcPct val="0"/>
              </a:spcBef>
              <a:spcAft>
                <a:spcPts val="600"/>
              </a:spcAft>
              <a:buFont typeface="Arial" panose="020B0604020202020204" pitchFamily="34" charset="0"/>
              <a:buChar char="•"/>
            </a:pPr>
            <a:r>
              <a:rPr kumimoji="0" lang="en-US" altLang="en-US" sz="1600" b="1" strike="noStrike" cap="none" normalizeH="0" baseline="0">
                <a:ln>
                  <a:noFill/>
                </a:ln>
                <a:effectLst/>
              </a:rPr>
              <a:t>Empowerment: </a:t>
            </a:r>
            <a:r>
              <a:rPr lang="en-US" sz="1600" b="0">
                <a:effectLst/>
              </a:rPr>
              <a:t>Supporting the client to take ownership of their situation, develop coping mechanisms, and advocate for themselves.</a:t>
            </a:r>
            <a:endParaRPr kumimoji="0" lang="en-US" altLang="en-US" sz="1600" b="0" strike="noStrike" cap="none" normalizeH="0" baseline="0">
              <a:ln>
                <a:noFill/>
              </a:ln>
              <a:effectLst/>
            </a:endParaRPr>
          </a:p>
          <a:p>
            <a:pPr marL="342900" indent="-228600" fontAlgn="base">
              <a:lnSpc>
                <a:spcPct val="90000"/>
              </a:lnSpc>
              <a:spcBef>
                <a:spcPct val="0"/>
              </a:spcBef>
              <a:spcAft>
                <a:spcPts val="600"/>
              </a:spcAft>
              <a:buFont typeface="Arial" panose="020B0604020202020204" pitchFamily="34" charset="0"/>
              <a:buChar char="•"/>
            </a:pPr>
            <a:r>
              <a:rPr lang="en-US" altLang="en-US" sz="1600" b="1"/>
              <a:t>Active Listening: </a:t>
            </a:r>
            <a:r>
              <a:rPr lang="en-US" altLang="en-US" sz="1600"/>
              <a:t>F</a:t>
            </a:r>
            <a:r>
              <a:rPr lang="en-US" sz="1600" b="0">
                <a:effectLst/>
              </a:rPr>
              <a:t>ully focusing on and attentively responding to a client's concerns, thoughts, and feelings</a:t>
            </a:r>
            <a:endParaRPr lang="en-US" altLang="en-US" sz="1600"/>
          </a:p>
          <a:p>
            <a:pPr marL="342900" indent="-228600" fontAlgn="base">
              <a:lnSpc>
                <a:spcPct val="90000"/>
              </a:lnSpc>
              <a:spcBef>
                <a:spcPct val="0"/>
              </a:spcBef>
              <a:spcAft>
                <a:spcPts val="600"/>
              </a:spcAft>
              <a:buFont typeface="Arial" panose="020B0604020202020204" pitchFamily="34" charset="0"/>
              <a:buChar char="•"/>
            </a:pPr>
            <a:r>
              <a:rPr kumimoji="0" lang="en-US" altLang="en-US" sz="1600" b="1" strike="noStrike" cap="none" normalizeH="0" baseline="0">
                <a:ln>
                  <a:noFill/>
                </a:ln>
                <a:effectLst/>
              </a:rPr>
              <a:t>Collaboration: </a:t>
            </a:r>
            <a:r>
              <a:rPr kumimoji="0" lang="en-US" altLang="en-US" sz="1600" b="0" strike="noStrike" cap="none" normalizeH="0" baseline="0">
                <a:ln>
                  <a:noFill/>
                </a:ln>
                <a:effectLst/>
              </a:rPr>
              <a:t>Working with the client to reach their goals. (Remember, this is their life, and they should be an active participant throughout this process.)</a:t>
            </a:r>
          </a:p>
          <a:p>
            <a:pPr marL="342900" indent="-228600" fontAlgn="base">
              <a:lnSpc>
                <a:spcPct val="90000"/>
              </a:lnSpc>
              <a:spcBef>
                <a:spcPct val="0"/>
              </a:spcBef>
              <a:spcAft>
                <a:spcPts val="600"/>
              </a:spcAft>
              <a:buFont typeface="Arial" panose="020B0604020202020204" pitchFamily="34" charset="0"/>
              <a:buChar char="•"/>
            </a:pPr>
            <a:r>
              <a:rPr lang="en-US" sz="1600" b="1"/>
              <a:t>Individualized Support</a:t>
            </a:r>
            <a:r>
              <a:rPr lang="en-US" sz="1600"/>
              <a:t>: Case managers work with clients to develop personalized plans, focusing on the specific barriers they face in maintaining housing (e.g., mental health, addiction, employment issues).</a:t>
            </a:r>
            <a:endParaRPr kumimoji="0" lang="en-US" altLang="en-US" sz="1600" b="0" strike="noStrike" cap="none" normalizeH="0" baseline="0">
              <a:ln>
                <a:noFill/>
              </a:ln>
              <a:effectLst/>
            </a:endParaRPr>
          </a:p>
          <a:p>
            <a:pPr marL="342900" indent="-228600" fontAlgn="base">
              <a:lnSpc>
                <a:spcPct val="90000"/>
              </a:lnSpc>
              <a:spcBef>
                <a:spcPct val="0"/>
              </a:spcBef>
              <a:spcAft>
                <a:spcPts val="600"/>
              </a:spcAft>
              <a:buFont typeface="Arial" panose="020B0604020202020204" pitchFamily="34" charset="0"/>
              <a:buChar char="•"/>
            </a:pPr>
            <a:r>
              <a:rPr lang="en-US" altLang="en-US" sz="1600" b="1"/>
              <a:t>Clear, and Respectful Communication: </a:t>
            </a:r>
            <a:r>
              <a:rPr lang="en-US" altLang="en-US" sz="1600"/>
              <a:t>Being sure to consistently check in with a client and explain the process to them in a manner they can understand.</a:t>
            </a:r>
          </a:p>
          <a:p>
            <a:pPr marL="342900" indent="-228600" fontAlgn="base">
              <a:lnSpc>
                <a:spcPct val="90000"/>
              </a:lnSpc>
              <a:spcBef>
                <a:spcPct val="0"/>
              </a:spcBef>
              <a:spcAft>
                <a:spcPts val="600"/>
              </a:spcAft>
              <a:buFont typeface="Arial" panose="020B0604020202020204" pitchFamily="34" charset="0"/>
              <a:buChar char="•"/>
            </a:pPr>
            <a:r>
              <a:rPr kumimoji="0" lang="en-US" altLang="en-US" sz="1600" b="1" strike="noStrike" cap="none" normalizeH="0" baseline="0">
                <a:ln>
                  <a:noFill/>
                </a:ln>
                <a:effectLst/>
              </a:rPr>
              <a:t>Avoiding Punitiv</a:t>
            </a:r>
            <a:r>
              <a:rPr lang="en-US" altLang="en-US" sz="1600" b="1"/>
              <a:t>e Measures of Accountability: </a:t>
            </a:r>
            <a:r>
              <a:rPr lang="en-US" altLang="en-US" sz="1600"/>
              <a:t>While bound to follow regulations, bear in mind the more punitive we are the more strained a relationship with a client will be.</a:t>
            </a:r>
          </a:p>
          <a:p>
            <a:pPr marL="285750" indent="-228600">
              <a:lnSpc>
                <a:spcPct val="90000"/>
              </a:lnSpc>
              <a:spcAft>
                <a:spcPts val="600"/>
              </a:spcAft>
              <a:buFont typeface="Arial" panose="020B0604020202020204" pitchFamily="34" charset="0"/>
              <a:buChar char="•"/>
            </a:pPr>
            <a:r>
              <a:rPr lang="en-US" sz="1600" b="1"/>
              <a:t>Trauma Informed Care</a:t>
            </a:r>
            <a:r>
              <a:rPr lang="en-US" sz="1600"/>
              <a:t>: Case managers work on creating a safe, empowering environment that recognizes and responds to the impact of trauma on clients’ behaviors and needs.</a:t>
            </a:r>
          </a:p>
          <a:p>
            <a:pPr marL="285750" indent="-228600">
              <a:lnSpc>
                <a:spcPct val="90000"/>
              </a:lnSpc>
              <a:spcAft>
                <a:spcPts val="600"/>
              </a:spcAft>
              <a:buFont typeface="Arial" panose="020B0604020202020204" pitchFamily="34" charset="0"/>
              <a:buChar char="•"/>
            </a:pPr>
            <a:r>
              <a:rPr lang="en-US" sz="1600" b="1"/>
              <a:t>Strengths Based Approach</a:t>
            </a:r>
            <a:r>
              <a:rPr lang="en-US" sz="1600"/>
              <a:t>: Case managers focus on identifying and leveraging a client’s existing strengths and resources to empower them in overcoming housing challenges and achieving stability.</a:t>
            </a:r>
          </a:p>
          <a:p>
            <a:pPr marL="285750" indent="-228600">
              <a:lnSpc>
                <a:spcPct val="90000"/>
              </a:lnSpc>
              <a:spcAft>
                <a:spcPts val="600"/>
              </a:spcAft>
              <a:buFont typeface="Arial" panose="020B0604020202020204" pitchFamily="34" charset="0"/>
              <a:buChar char="•"/>
            </a:pPr>
            <a:r>
              <a:rPr lang="en-US" sz="1600" b="1"/>
              <a:t>Resource Connection</a:t>
            </a:r>
            <a:r>
              <a:rPr lang="en-US" sz="1600"/>
              <a:t>: Case managers connect clients with necessary services like mental health care, addiction treatment, job training, or financial assistance.</a:t>
            </a:r>
          </a:p>
          <a:p>
            <a:pPr marL="342900" indent="-228600" fontAlgn="base">
              <a:lnSpc>
                <a:spcPct val="90000"/>
              </a:lnSpc>
              <a:spcBef>
                <a:spcPct val="0"/>
              </a:spcBef>
              <a:spcAft>
                <a:spcPts val="600"/>
              </a:spcAft>
              <a:buFont typeface="Arial" panose="020B0604020202020204" pitchFamily="34" charset="0"/>
              <a:buChar char="•"/>
            </a:pPr>
            <a:endParaRPr kumimoji="0" lang="en-US" altLang="en-US" sz="1600" b="0" strike="noStrike" cap="none" normalizeH="0" baseline="0">
              <a:ln>
                <a:noFill/>
              </a:ln>
              <a:effectLst/>
            </a:endParaRPr>
          </a:p>
          <a:p>
            <a:pPr marL="285750" indent="-228600">
              <a:lnSpc>
                <a:spcPct val="90000"/>
              </a:lnSpc>
              <a:spcAft>
                <a:spcPts val="600"/>
              </a:spcAft>
              <a:buFont typeface="Arial" panose="020B0604020202020204" pitchFamily="34" charset="0"/>
              <a:buChar char="•"/>
            </a:pPr>
            <a:endParaRPr lang="en-US" sz="1600"/>
          </a:p>
        </p:txBody>
      </p:sp>
      <p:pic>
        <p:nvPicPr>
          <p:cNvPr id="22" name="Picture 21" descr="Person holding a puzzle piece">
            <a:extLst>
              <a:ext uri="{FF2B5EF4-FFF2-40B4-BE49-F238E27FC236}">
                <a16:creationId xmlns:a16="http://schemas.microsoft.com/office/drawing/2014/main" id="{6773CBAB-8F4F-C7EB-6155-7C9878A59483}"/>
              </a:ext>
            </a:extLst>
          </p:cNvPr>
          <p:cNvPicPr>
            <a:picLocks noChangeAspect="1"/>
          </p:cNvPicPr>
          <p:nvPr/>
        </p:nvPicPr>
        <p:blipFill>
          <a:blip r:embed="rId2"/>
          <a:srcRect l="19747" r="19962" b="-1"/>
          <a:stretch/>
        </p:blipFill>
        <p:spPr>
          <a:xfrm>
            <a:off x="7023100" y="1"/>
            <a:ext cx="5175725" cy="6858000"/>
          </a:xfrm>
          <a:prstGeom prst="rect">
            <a:avLst/>
          </a:prstGeom>
        </p:spPr>
      </p:pic>
    </p:spTree>
    <p:extLst>
      <p:ext uri="{BB962C8B-B14F-4D97-AF65-F5344CB8AC3E}">
        <p14:creationId xmlns:p14="http://schemas.microsoft.com/office/powerpoint/2010/main" val="104608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B4BDF1F1524947BA2FCB5BA4ECBC51" ma:contentTypeVersion="19" ma:contentTypeDescription="Create a new document." ma:contentTypeScope="" ma:versionID="f3f8a1f2cc493f4387b04cbf8aa99431">
  <xsd:schema xmlns:xsd="http://www.w3.org/2001/XMLSchema" xmlns:xs="http://www.w3.org/2001/XMLSchema" xmlns:p="http://schemas.microsoft.com/office/2006/metadata/properties" xmlns:ns2="0c408069-27ef-456c-b32e-53750250f17c" xmlns:ns3="a2d4b7a3-f851-41e8-99d5-1619c4311944" targetNamespace="http://schemas.microsoft.com/office/2006/metadata/properties" ma:root="true" ma:fieldsID="2786e844721c4e63ba8e15795afbbe79" ns2:_="" ns3:_="">
    <xsd:import namespace="0c408069-27ef-456c-b32e-53750250f17c"/>
    <xsd:import namespace="a2d4b7a3-f851-41e8-99d5-1619c4311944"/>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408069-27ef-456c-b32e-53750250f17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879ae242-20b7-4c70-aca2-d925e5ca5c78}" ma:internalName="TaxCatchAll" ma:showField="CatchAllData" ma:web="0c408069-27ef-456c-b32e-53750250f17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2d4b7a3-f851-41e8-99d5-1619c431194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e80daf8-8fb4-46c3-aaa3-cb6825cc4df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2d4b7a3-f851-41e8-99d5-1619c4311944">
      <Terms xmlns="http://schemas.microsoft.com/office/infopath/2007/PartnerControls"/>
    </lcf76f155ced4ddcb4097134ff3c332f>
    <TaxCatchAll xmlns="0c408069-27ef-456c-b32e-53750250f17c" xsi:nil="true"/>
  </documentManagement>
</p:properties>
</file>

<file path=customXml/itemProps1.xml><?xml version="1.0" encoding="utf-8"?>
<ds:datastoreItem xmlns:ds="http://schemas.openxmlformats.org/officeDocument/2006/customXml" ds:itemID="{FD84029A-5352-41DC-88F3-1B5D22D2F6CB}">
  <ds:schemaRefs>
    <ds:schemaRef ds:uri="http://schemas.microsoft.com/sharepoint/v3/contenttype/forms"/>
  </ds:schemaRefs>
</ds:datastoreItem>
</file>

<file path=customXml/itemProps2.xml><?xml version="1.0" encoding="utf-8"?>
<ds:datastoreItem xmlns:ds="http://schemas.openxmlformats.org/officeDocument/2006/customXml" ds:itemID="{8CCFCA61-1C0A-4C8F-AC89-03178CBD8B78}">
  <ds:schemaRefs>
    <ds:schemaRef ds:uri="0c408069-27ef-456c-b32e-53750250f17c"/>
    <ds:schemaRef ds:uri="a2d4b7a3-f851-41e8-99d5-1619c43119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393C15C-80D9-4AF6-94F4-0F45B403B645}">
  <ds:schemaRefs>
    <ds:schemaRef ds:uri="http://purl.org/dc/dcmitype/"/>
    <ds:schemaRef ds:uri="http://schemas.microsoft.com/office/2006/metadata/properties"/>
    <ds:schemaRef ds:uri="http://purl.org/dc/terms/"/>
    <ds:schemaRef ds:uri="0c408069-27ef-456c-b32e-53750250f17c"/>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a2d4b7a3-f851-41e8-99d5-1619c4311944"/>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TotalTime>
  <Words>9311</Words>
  <Application>Microsoft Office PowerPoint</Application>
  <PresentationFormat>Widescreen</PresentationFormat>
  <Paragraphs>809</Paragraphs>
  <Slides>62</Slides>
  <Notes>56</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62</vt:i4>
      </vt:variant>
    </vt:vector>
  </HeadingPairs>
  <TitlesOfParts>
    <vt:vector size="81" baseType="lpstr">
      <vt:lpstr>Amasis MT Pro</vt:lpstr>
      <vt:lpstr>Aptos</vt:lpstr>
      <vt:lpstr>Aptos (Body)</vt:lpstr>
      <vt:lpstr>Aptos Display</vt:lpstr>
      <vt:lpstr>Arial</vt:lpstr>
      <vt:lpstr>ArialBlack</vt:lpstr>
      <vt:lpstr>Arial-BoldMT</vt:lpstr>
      <vt:lpstr>ArialMT</vt:lpstr>
      <vt:lpstr>Calibri</vt:lpstr>
      <vt:lpstr>Calibri-Bold</vt:lpstr>
      <vt:lpstr>Calibri-BoldItalic</vt:lpstr>
      <vt:lpstr>Calibri-Italic</vt:lpstr>
      <vt:lpstr>Courier New</vt:lpstr>
      <vt:lpstr>Lato</vt:lpstr>
      <vt:lpstr>NotoSansSymbols</vt:lpstr>
      <vt:lpstr>Roboto-Bold</vt:lpstr>
      <vt:lpstr>Roboto-Regular</vt:lpstr>
      <vt:lpstr>Symbol</vt:lpstr>
      <vt:lpstr>Office Theme</vt:lpstr>
      <vt:lpstr>Best Practices: Person-Centered  Housing-Focused  Case Management</vt:lpstr>
      <vt:lpstr>Pre-test</vt:lpstr>
      <vt:lpstr>Learning and Objectives</vt:lpstr>
      <vt:lpstr>Reflection of a time that someone close to you received care/support </vt:lpstr>
      <vt:lpstr>What is Housing-Focused Case Management?</vt:lpstr>
      <vt:lpstr>Why Housing-Focused Case Management?</vt:lpstr>
      <vt:lpstr>Housing-Focused Case Management Key Concepts</vt:lpstr>
      <vt:lpstr>Why Person-Centered Case Management?</vt:lpstr>
      <vt:lpstr>Person-Centered Case Management Key Concepts</vt:lpstr>
      <vt:lpstr>Housing First: </vt:lpstr>
      <vt:lpstr>Best Practices for Promoting Client Autonomy</vt:lpstr>
      <vt:lpstr>Tips for Building Rapport with Clients</vt:lpstr>
      <vt:lpstr>Effective Communication Strategies </vt:lpstr>
      <vt:lpstr>Effective Communication Strategies </vt:lpstr>
      <vt:lpstr>Crisis Intervention Strategies</vt:lpstr>
      <vt:lpstr>Four Action Steps in Navigating Crises</vt:lpstr>
      <vt:lpstr>Example </vt:lpstr>
      <vt:lpstr>Reflection</vt:lpstr>
      <vt:lpstr>Housing Problem Solving Questions to Keep in Mind</vt:lpstr>
      <vt:lpstr>Housing Problem Solving</vt:lpstr>
      <vt:lpstr>Conversation with Stevie</vt:lpstr>
      <vt:lpstr>Checklist: Housing-Focused Activities</vt:lpstr>
      <vt:lpstr>Understanding Housing Preferences</vt:lpstr>
      <vt:lpstr>Identifying Barriers to Housing &amp; Overcoming Them</vt:lpstr>
      <vt:lpstr>Developing Individualized Housing/Service Plans</vt:lpstr>
      <vt:lpstr>Goal Setting &amp; SMART GOALS</vt:lpstr>
      <vt:lpstr>Question </vt:lpstr>
      <vt:lpstr> Important Documents</vt:lpstr>
      <vt:lpstr>Sealing Criminal Records</vt:lpstr>
      <vt:lpstr>NAVIGATING HOUSING RESOURCES</vt:lpstr>
      <vt:lpstr>Coordinated Entry</vt:lpstr>
      <vt:lpstr>Coordinated Entry</vt:lpstr>
      <vt:lpstr>Housing Resources through Coordinated Entry</vt:lpstr>
      <vt:lpstr>Housing Resources for People with Substance Use Conditions</vt:lpstr>
      <vt:lpstr>Housing and Other Resources for Seniors</vt:lpstr>
      <vt:lpstr>Housing Resources for People with Disabilities</vt:lpstr>
      <vt:lpstr>Housing for People for with HIV/AIDs</vt:lpstr>
      <vt:lpstr>Housing for People with Serious Mental Illness</vt:lpstr>
      <vt:lpstr>Housing and Other Veteran Resources</vt:lpstr>
      <vt:lpstr>Navigating Other Housing Resources </vt:lpstr>
      <vt:lpstr>Private Market Housing: Search Tips</vt:lpstr>
      <vt:lpstr>Understanding Tenant Rights </vt:lpstr>
      <vt:lpstr>Navigating Various Resources</vt:lpstr>
      <vt:lpstr>Roleplay</vt:lpstr>
      <vt:lpstr>Scene: The client, Lana, has come into the office for her bi-weekly check-in with her housing case manager, Jordan. They are sitting at a desk, with papers scattered about regarding Lana's housing situation. Jordan is trying to help Lana move forward with securing permanent housing, but Lana seems resistant to follow the plan or listen to suggestions.</vt:lpstr>
      <vt:lpstr>Debrief</vt:lpstr>
      <vt:lpstr>Collaboration with Partners</vt:lpstr>
      <vt:lpstr>Making a Housing Plan</vt:lpstr>
      <vt:lpstr>Features of an Effective Housing Plan</vt:lpstr>
      <vt:lpstr>Key Performance Indicators to Measure Outcomes in Housing Focused Case Management</vt:lpstr>
      <vt:lpstr>Measuring Outcomes and Impact (Continued)</vt:lpstr>
      <vt:lpstr>What is Cultural Competency?</vt:lpstr>
      <vt:lpstr>Cultural Competency in Housing Focused Case Management</vt:lpstr>
      <vt:lpstr>Improving Cultural Competence </vt:lpstr>
      <vt:lpstr>Ethical Considerations in Housing First Case Management</vt:lpstr>
      <vt:lpstr>Integrating Cultural Competency and Ethics </vt:lpstr>
      <vt:lpstr>PowerPoint Presentation</vt:lpstr>
      <vt:lpstr>Key Take Aways</vt:lpstr>
      <vt:lpstr>References </vt:lpstr>
      <vt:lpstr>References </vt:lpstr>
      <vt:lpstr>References </vt:lpstr>
      <vt:lpstr>Presenter Information &amp; Survey Link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Labia</dc:creator>
  <cp:lastModifiedBy>Jessica Labia</cp:lastModifiedBy>
  <cp:revision>1</cp:revision>
  <dcterms:created xsi:type="dcterms:W3CDTF">2024-12-02T14:40:57Z</dcterms:created>
  <dcterms:modified xsi:type="dcterms:W3CDTF">2024-12-18T17:24:57Z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0x01010083B4BDF1F1524947BA2FCB5BA4ECBC51</vt:lpwstr>
  </property>
  <property fmtid="{D5CDD505-2E9C-101B-9397-08002B2CF9AE}" pid="3" name="MediaServiceImageTags">
    <vt:lpwstr/>
  </property>
</Properties>
</file>