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4"/>
  </p:sldMasterIdLst>
  <p:sldIdLst>
    <p:sldId id="256" r:id="rId5"/>
    <p:sldId id="259" r:id="rId6"/>
    <p:sldId id="257" r:id="rId7"/>
    <p:sldId id="258" r:id="rId8"/>
    <p:sldId id="260" r:id="rId9"/>
    <p:sldId id="261" r:id="rId10"/>
    <p:sldId id="262" r:id="rId11"/>
    <p:sldId id="263" r:id="rId12"/>
    <p:sldId id="264" r:id="rId13"/>
    <p:sldId id="265" r:id="rId14"/>
    <p:sldId id="267" r:id="rId15"/>
    <p:sldId id="269" r:id="rId16"/>
    <p:sldId id="270" r:id="rId17"/>
    <p:sldId id="271" r:id="rId18"/>
    <p:sldId id="272" r:id="rId19"/>
    <p:sldId id="266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5AA8EF-D94F-474E-8EFB-BDB8CF2F6166}" v="46" dt="2023-06-06T15:18:42.33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802" autoAdjust="0"/>
    <p:restoredTop sz="94660"/>
  </p:normalViewPr>
  <p:slideViewPr>
    <p:cSldViewPr snapToGrid="0">
      <p:cViewPr varScale="1">
        <p:scale>
          <a:sx n="86" d="100"/>
          <a:sy n="86" d="100"/>
        </p:scale>
        <p:origin x="43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164A8-6837-4213-9234-3D06AC36DF89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D1DC9-4197-4EF8-9661-E497128FB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360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164A8-6837-4213-9234-3D06AC36DF89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D1DC9-4197-4EF8-9661-E497128FB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22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164A8-6837-4213-9234-3D06AC36DF89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D1DC9-4197-4EF8-9661-E497128FB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3111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164A8-6837-4213-9234-3D06AC36DF89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D1DC9-4197-4EF8-9661-E497128FB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3207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164A8-6837-4213-9234-3D06AC36DF89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D1DC9-4197-4EF8-9661-E497128FB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0352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164A8-6837-4213-9234-3D06AC36DF89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D1DC9-4197-4EF8-9661-E497128FB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2391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164A8-6837-4213-9234-3D06AC36DF89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D1DC9-4197-4EF8-9661-E497128FB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9312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164A8-6837-4213-9234-3D06AC36DF89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D1DC9-4197-4EF8-9661-E497128FB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4388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164A8-6837-4213-9234-3D06AC36DF89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D1DC9-4197-4EF8-9661-E497128FB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706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164A8-6837-4213-9234-3D06AC36DF89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C6BD1DC9-4197-4EF8-9661-E497128FB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088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164A8-6837-4213-9234-3D06AC36DF89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D1DC9-4197-4EF8-9661-E497128FB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566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164A8-6837-4213-9234-3D06AC36DF89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D1DC9-4197-4EF8-9661-E497128FB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12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164A8-6837-4213-9234-3D06AC36DF89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D1DC9-4197-4EF8-9661-E497128FB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081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164A8-6837-4213-9234-3D06AC36DF89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D1DC9-4197-4EF8-9661-E497128FB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470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164A8-6837-4213-9234-3D06AC36DF89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D1DC9-4197-4EF8-9661-E497128FB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994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164A8-6837-4213-9234-3D06AC36DF89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D1DC9-4197-4EF8-9661-E497128FB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975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164A8-6837-4213-9234-3D06AC36DF89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D1DC9-4197-4EF8-9661-E497128FB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561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6B164A8-6837-4213-9234-3D06AC36DF89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6BD1DC9-4197-4EF8-9661-E497128FB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008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  <p:sldLayoutId id="2147483761" r:id="rId12"/>
    <p:sldLayoutId id="2147483762" r:id="rId13"/>
    <p:sldLayoutId id="2147483763" r:id="rId14"/>
    <p:sldLayoutId id="2147483764" r:id="rId15"/>
    <p:sldLayoutId id="2147483765" r:id="rId16"/>
    <p:sldLayoutId id="2147483766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sa.gov/disability/professionals/bluebook/AdultListings.htm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sa.gov/prepare/check-eligibility-for-benefits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sa.gov/" TargetMode="External"/><Relationship Id="rId2" Type="http://schemas.openxmlformats.org/officeDocument/2006/relationships/hyperlink" Target="https://otda.ny.gov/program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oarworks.samhsa.gov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otda.ny.gov/programs/applications/2921.pdf" TargetMode="External"/><Relationship Id="rId2" Type="http://schemas.openxmlformats.org/officeDocument/2006/relationships/hyperlink" Target="https://mybenefits.ny.gov/mybenefits/begin" TargetMode="Externa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otda.ny.gov/programs/applications/2921.pdf" TargetMode="External"/><Relationship Id="rId2" Type="http://schemas.openxmlformats.org/officeDocument/2006/relationships/hyperlink" Target="http://www.nystateofhealth.ny.gov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6A84C-76C2-83A8-95F5-51380AEB52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03032" y="325422"/>
            <a:ext cx="8574622" cy="2616199"/>
          </a:xfrm>
        </p:spPr>
        <p:txBody>
          <a:bodyPr>
            <a:normAutofit/>
          </a:bodyPr>
          <a:lstStyle/>
          <a:p>
            <a:r>
              <a:rPr lang="en-US" dirty="0"/>
              <a:t>Helpful Benefits for Clients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509C8F-9A22-BE24-59E3-A9DA61CFCE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95844" y="2247354"/>
            <a:ext cx="6987645" cy="1388534"/>
          </a:xfrm>
        </p:spPr>
        <p:txBody>
          <a:bodyPr>
            <a:normAutofit/>
          </a:bodyPr>
          <a:lstStyle/>
          <a:p>
            <a:r>
              <a:rPr lang="en-US" sz="2800" dirty="0"/>
              <a:t>State and Federal Programs</a:t>
            </a:r>
          </a:p>
        </p:txBody>
      </p:sp>
    </p:spTree>
    <p:extLst>
      <p:ext uri="{BB962C8B-B14F-4D97-AF65-F5344CB8AC3E}">
        <p14:creationId xmlns:p14="http://schemas.microsoft.com/office/powerpoint/2010/main" val="15660315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E966FC-3F56-FE02-3E9A-40311D6C76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46832"/>
            <a:ext cx="5600888" cy="6226895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n-US" b="1" i="0" dirty="0">
                <a:solidFill>
                  <a:srgbClr val="6F5091"/>
                </a:solidFill>
                <a:effectLst/>
                <a:latin typeface="Proxima Nova"/>
              </a:rPr>
              <a:t>Suffolk County HEAP contacts</a:t>
            </a:r>
          </a:p>
          <a:p>
            <a:pPr algn="l"/>
            <a:r>
              <a:rPr lang="en-US" b="1" i="0" dirty="0">
                <a:solidFill>
                  <a:srgbClr val="242424"/>
                </a:solidFill>
                <a:effectLst/>
                <a:latin typeface="Proxima Nova"/>
              </a:rPr>
              <a:t>Department of Social Services</a:t>
            </a:r>
          </a:p>
          <a:p>
            <a:pPr algn="l"/>
            <a:r>
              <a:rPr lang="en-US" b="0" i="0" dirty="0">
                <a:solidFill>
                  <a:srgbClr val="333333"/>
                </a:solidFill>
                <a:effectLst/>
                <a:latin typeface="Proxima Nova"/>
              </a:rPr>
              <a:t>Suffolk County Department of Social Services</a:t>
            </a:r>
          </a:p>
          <a:p>
            <a:pPr algn="l"/>
            <a:r>
              <a:rPr lang="en-US" b="0" i="0" dirty="0">
                <a:solidFill>
                  <a:srgbClr val="333333"/>
                </a:solidFill>
                <a:effectLst/>
                <a:latin typeface="Proxima Nova"/>
              </a:rPr>
              <a:t>PO Box 18100</a:t>
            </a:r>
            <a:br>
              <a:rPr lang="en-US" b="0" i="0" dirty="0">
                <a:solidFill>
                  <a:srgbClr val="333333"/>
                </a:solidFill>
                <a:effectLst/>
                <a:latin typeface="Proxima Nova"/>
              </a:rPr>
            </a:br>
            <a:r>
              <a:rPr lang="en-US" b="0" i="0" dirty="0">
                <a:solidFill>
                  <a:srgbClr val="333333"/>
                </a:solidFill>
                <a:effectLst/>
                <a:latin typeface="Proxima Nova"/>
              </a:rPr>
              <a:t>200 Wireless Boulevard</a:t>
            </a:r>
            <a:br>
              <a:rPr lang="en-US" b="0" i="0" dirty="0">
                <a:solidFill>
                  <a:srgbClr val="333333"/>
                </a:solidFill>
                <a:effectLst/>
                <a:latin typeface="Proxima Nova"/>
              </a:rPr>
            </a:br>
            <a:r>
              <a:rPr lang="en-US" b="0" i="0" dirty="0">
                <a:solidFill>
                  <a:srgbClr val="333333"/>
                </a:solidFill>
                <a:effectLst/>
                <a:latin typeface="Proxima Nova"/>
              </a:rPr>
              <a:t>Hauppauge, NY 11788</a:t>
            </a:r>
            <a:br>
              <a:rPr lang="en-US" b="0" i="0" dirty="0">
                <a:solidFill>
                  <a:srgbClr val="333333"/>
                </a:solidFill>
                <a:effectLst/>
                <a:latin typeface="Proxima Nova"/>
              </a:rPr>
            </a:br>
            <a:r>
              <a:rPr lang="en-US" b="0" i="0" dirty="0">
                <a:solidFill>
                  <a:srgbClr val="333333"/>
                </a:solidFill>
                <a:effectLst/>
                <a:latin typeface="Proxima Nova"/>
              </a:rPr>
              <a:t>Phone: (631) 853-8825</a:t>
            </a:r>
            <a:br>
              <a:rPr lang="en-US" b="0" i="0" dirty="0">
                <a:solidFill>
                  <a:srgbClr val="333333"/>
                </a:solidFill>
                <a:effectLst/>
                <a:latin typeface="Proxima Nova"/>
              </a:rPr>
            </a:br>
            <a:r>
              <a:rPr lang="en-US" b="0" i="0" dirty="0">
                <a:solidFill>
                  <a:srgbClr val="333333"/>
                </a:solidFill>
                <a:effectLst/>
                <a:latin typeface="Proxima Nova"/>
              </a:rPr>
              <a:t>Days Open: Monday-Friday, 8:30am-4:30pm</a:t>
            </a:r>
          </a:p>
          <a:p>
            <a:pPr algn="l"/>
            <a:r>
              <a:rPr lang="en-US" b="1" i="0" dirty="0">
                <a:solidFill>
                  <a:srgbClr val="242424"/>
                </a:solidFill>
                <a:effectLst/>
                <a:latin typeface="Proxima Nova"/>
              </a:rPr>
              <a:t>Department of Social Services</a:t>
            </a:r>
          </a:p>
          <a:p>
            <a:pPr algn="l"/>
            <a:r>
              <a:rPr lang="en-US" b="0" i="0" dirty="0">
                <a:solidFill>
                  <a:srgbClr val="333333"/>
                </a:solidFill>
                <a:effectLst/>
                <a:latin typeface="Proxima Nova"/>
              </a:rPr>
              <a:t>Suffolk County Department of Social Services</a:t>
            </a:r>
          </a:p>
          <a:p>
            <a:pPr algn="l"/>
            <a:r>
              <a:rPr lang="en-US" b="0" i="0" dirty="0">
                <a:solidFill>
                  <a:srgbClr val="333333"/>
                </a:solidFill>
                <a:effectLst/>
                <a:latin typeface="Proxima Nova"/>
              </a:rPr>
              <a:t>80 Middle Country Road</a:t>
            </a:r>
            <a:br>
              <a:rPr lang="en-US" b="0" i="0" dirty="0">
                <a:solidFill>
                  <a:srgbClr val="333333"/>
                </a:solidFill>
                <a:effectLst/>
                <a:latin typeface="Proxima Nova"/>
              </a:rPr>
            </a:br>
            <a:r>
              <a:rPr lang="en-US" b="0" i="0" dirty="0">
                <a:solidFill>
                  <a:srgbClr val="333333"/>
                </a:solidFill>
                <a:effectLst/>
                <a:latin typeface="Proxima Nova"/>
              </a:rPr>
              <a:t>Coram, NY 11727</a:t>
            </a:r>
            <a:br>
              <a:rPr lang="en-US" b="0" i="0" dirty="0">
                <a:solidFill>
                  <a:srgbClr val="333333"/>
                </a:solidFill>
                <a:effectLst/>
                <a:latin typeface="Proxima Nova"/>
              </a:rPr>
            </a:br>
            <a:r>
              <a:rPr lang="en-US" b="0" i="0" dirty="0">
                <a:solidFill>
                  <a:srgbClr val="333333"/>
                </a:solidFill>
                <a:effectLst/>
                <a:latin typeface="Proxima Nova"/>
              </a:rPr>
              <a:t>Phone: (631) 854-2300</a:t>
            </a:r>
            <a:br>
              <a:rPr lang="en-US" b="0" i="0" dirty="0">
                <a:solidFill>
                  <a:srgbClr val="333333"/>
                </a:solidFill>
                <a:effectLst/>
                <a:latin typeface="Proxima Nova"/>
              </a:rPr>
            </a:br>
            <a:r>
              <a:rPr lang="en-US" b="0" i="0" dirty="0">
                <a:solidFill>
                  <a:srgbClr val="333333"/>
                </a:solidFill>
                <a:effectLst/>
                <a:latin typeface="Proxima Nova"/>
              </a:rPr>
              <a:t>Days Open: Monday-Friday, 8:30am-4:30pm</a:t>
            </a:r>
          </a:p>
          <a:p>
            <a:pPr algn="l"/>
            <a:r>
              <a:rPr lang="en-US" b="1" i="0" dirty="0">
                <a:solidFill>
                  <a:srgbClr val="242424"/>
                </a:solidFill>
                <a:effectLst/>
                <a:latin typeface="Proxima Nova"/>
              </a:rPr>
              <a:t>Department of Social Services</a:t>
            </a:r>
          </a:p>
          <a:p>
            <a:pPr algn="l"/>
            <a:r>
              <a:rPr lang="en-US" b="0" i="0" dirty="0">
                <a:solidFill>
                  <a:srgbClr val="333333"/>
                </a:solidFill>
                <a:effectLst/>
                <a:latin typeface="Proxima Nova"/>
              </a:rPr>
              <a:t>Suffolk County Department of Social Services</a:t>
            </a:r>
          </a:p>
          <a:p>
            <a:pPr algn="l"/>
            <a:r>
              <a:rPr lang="en-US" b="0" i="0" dirty="0">
                <a:solidFill>
                  <a:srgbClr val="333333"/>
                </a:solidFill>
                <a:effectLst/>
                <a:latin typeface="Proxima Nova"/>
              </a:rPr>
              <a:t>893 East Main Street</a:t>
            </a:r>
            <a:br>
              <a:rPr lang="en-US" b="0" i="0" dirty="0">
                <a:solidFill>
                  <a:srgbClr val="333333"/>
                </a:solidFill>
                <a:effectLst/>
                <a:latin typeface="Proxima Nova"/>
              </a:rPr>
            </a:br>
            <a:r>
              <a:rPr lang="en-US" b="0" i="0" dirty="0">
                <a:solidFill>
                  <a:srgbClr val="333333"/>
                </a:solidFill>
                <a:effectLst/>
                <a:latin typeface="Proxima Nova"/>
              </a:rPr>
              <a:t>Riverhead, NY 11901</a:t>
            </a:r>
            <a:br>
              <a:rPr lang="en-US" b="0" i="0" dirty="0">
                <a:solidFill>
                  <a:srgbClr val="333333"/>
                </a:solidFill>
                <a:effectLst/>
                <a:latin typeface="Proxima Nova"/>
              </a:rPr>
            </a:br>
            <a:r>
              <a:rPr lang="en-US" b="0" i="0" dirty="0">
                <a:solidFill>
                  <a:srgbClr val="333333"/>
                </a:solidFill>
                <a:effectLst/>
                <a:latin typeface="Proxima Nova"/>
              </a:rPr>
              <a:t>Phone: (631) 852-3500</a:t>
            </a:r>
            <a:br>
              <a:rPr lang="en-US" b="0" i="0" dirty="0">
                <a:solidFill>
                  <a:srgbClr val="333333"/>
                </a:solidFill>
                <a:effectLst/>
                <a:latin typeface="Proxima Nova"/>
              </a:rPr>
            </a:br>
            <a:r>
              <a:rPr lang="en-US" b="0" i="0" dirty="0">
                <a:solidFill>
                  <a:srgbClr val="333333"/>
                </a:solidFill>
                <a:effectLst/>
                <a:latin typeface="Proxima Nova"/>
              </a:rPr>
              <a:t>Days Open: Monday-Friday, 8:30am-4:30pm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F91625C-1C58-29AF-0067-973817BDA2CC}"/>
              </a:ext>
            </a:extLst>
          </p:cNvPr>
          <p:cNvSpPr txBox="1"/>
          <p:nvPr/>
        </p:nvSpPr>
        <p:spPr>
          <a:xfrm>
            <a:off x="6916903" y="460004"/>
            <a:ext cx="5222739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1" i="0">
                <a:solidFill>
                  <a:srgbClr val="242424"/>
                </a:solidFill>
                <a:effectLst/>
                <a:latin typeface="Proxima Nova"/>
              </a:rPr>
              <a:t>Department of Social Services</a:t>
            </a:r>
          </a:p>
          <a:p>
            <a:pPr algn="l"/>
            <a:r>
              <a:rPr lang="en-US" b="0" i="0">
                <a:solidFill>
                  <a:srgbClr val="333333"/>
                </a:solidFill>
                <a:effectLst/>
                <a:latin typeface="Proxima Nova"/>
              </a:rPr>
              <a:t>Suffolk County Department of Social Services</a:t>
            </a:r>
          </a:p>
          <a:p>
            <a:pPr algn="l"/>
            <a:r>
              <a:rPr lang="en-US" b="0" i="0">
                <a:solidFill>
                  <a:srgbClr val="333333"/>
                </a:solidFill>
                <a:effectLst/>
                <a:latin typeface="Proxima Nova"/>
              </a:rPr>
              <a:t>2 South Second Street</a:t>
            </a:r>
            <a:br>
              <a:rPr lang="en-US" b="0" i="0">
                <a:solidFill>
                  <a:srgbClr val="333333"/>
                </a:solidFill>
                <a:effectLst/>
                <a:latin typeface="Proxima Nova"/>
              </a:rPr>
            </a:br>
            <a:r>
              <a:rPr lang="en-US" b="0" i="0">
                <a:solidFill>
                  <a:srgbClr val="333333"/>
                </a:solidFill>
                <a:effectLst/>
                <a:latin typeface="Proxima Nova"/>
              </a:rPr>
              <a:t>Deer Park, NY 11729</a:t>
            </a:r>
            <a:br>
              <a:rPr lang="en-US" b="0" i="0">
                <a:solidFill>
                  <a:srgbClr val="333333"/>
                </a:solidFill>
                <a:effectLst/>
                <a:latin typeface="Proxima Nova"/>
              </a:rPr>
            </a:br>
            <a:r>
              <a:rPr lang="en-US" b="0" i="0">
                <a:solidFill>
                  <a:srgbClr val="333333"/>
                </a:solidFill>
                <a:effectLst/>
                <a:latin typeface="Proxima Nova"/>
              </a:rPr>
              <a:t>Phone: (631) 854-6600</a:t>
            </a:r>
            <a:br>
              <a:rPr lang="en-US" b="0" i="0">
                <a:solidFill>
                  <a:srgbClr val="333333"/>
                </a:solidFill>
                <a:effectLst/>
                <a:latin typeface="Proxima Nova"/>
              </a:rPr>
            </a:br>
            <a:r>
              <a:rPr lang="en-US" b="0" i="0">
                <a:solidFill>
                  <a:srgbClr val="333333"/>
                </a:solidFill>
                <a:effectLst/>
                <a:latin typeface="Proxima Nova"/>
              </a:rPr>
              <a:t>Days Open: Monday-Friday, 8:30am-4:30pm</a:t>
            </a:r>
          </a:p>
          <a:p>
            <a:pPr algn="l"/>
            <a:r>
              <a:rPr lang="en-US" b="1" i="0">
                <a:solidFill>
                  <a:srgbClr val="242424"/>
                </a:solidFill>
                <a:effectLst/>
                <a:latin typeface="Proxima Nova"/>
              </a:rPr>
              <a:t>Alternate Certifiers</a:t>
            </a:r>
          </a:p>
          <a:p>
            <a:pPr algn="l"/>
            <a:r>
              <a:rPr lang="en-US" b="0" i="0">
                <a:solidFill>
                  <a:srgbClr val="333333"/>
                </a:solidFill>
                <a:effectLst/>
                <a:latin typeface="Proxima Nova"/>
              </a:rPr>
              <a:t>Suffolk County Office for the Aging (OFA)</a:t>
            </a:r>
          </a:p>
          <a:p>
            <a:pPr algn="l"/>
            <a:r>
              <a:rPr lang="en-US" b="0" i="0">
                <a:solidFill>
                  <a:srgbClr val="333333"/>
                </a:solidFill>
                <a:effectLst/>
                <a:latin typeface="Proxima Nova"/>
              </a:rPr>
              <a:t>PO Box 6100</a:t>
            </a:r>
            <a:br>
              <a:rPr lang="en-US" b="0" i="0">
                <a:solidFill>
                  <a:srgbClr val="333333"/>
                </a:solidFill>
                <a:effectLst/>
                <a:latin typeface="Proxima Nova"/>
              </a:rPr>
            </a:br>
            <a:r>
              <a:rPr lang="en-US" b="0" i="0">
                <a:solidFill>
                  <a:srgbClr val="333333"/>
                </a:solidFill>
                <a:effectLst/>
                <a:latin typeface="Proxima Nova"/>
              </a:rPr>
              <a:t>100 Veterans Memorial Hwy, H. Lee Dennison Bldg.</a:t>
            </a:r>
            <a:br>
              <a:rPr lang="en-US" b="0" i="0">
                <a:solidFill>
                  <a:srgbClr val="333333"/>
                </a:solidFill>
                <a:effectLst/>
                <a:latin typeface="Proxima Nova"/>
              </a:rPr>
            </a:br>
            <a:r>
              <a:rPr lang="en-US" b="0" i="0">
                <a:solidFill>
                  <a:srgbClr val="333333"/>
                </a:solidFill>
                <a:effectLst/>
                <a:latin typeface="Proxima Nova"/>
              </a:rPr>
              <a:t>Hauppauge, NY 11788</a:t>
            </a:r>
            <a:br>
              <a:rPr lang="en-US" b="0" i="0">
                <a:solidFill>
                  <a:srgbClr val="333333"/>
                </a:solidFill>
                <a:effectLst/>
                <a:latin typeface="Proxima Nova"/>
              </a:rPr>
            </a:br>
            <a:r>
              <a:rPr lang="en-US" b="0" i="0">
                <a:solidFill>
                  <a:srgbClr val="333333"/>
                </a:solidFill>
                <a:effectLst/>
                <a:latin typeface="Proxima Nova"/>
              </a:rPr>
              <a:t>Phone: (631) 853-8326</a:t>
            </a:r>
            <a:br>
              <a:rPr lang="en-US" b="0" i="0">
                <a:solidFill>
                  <a:srgbClr val="333333"/>
                </a:solidFill>
                <a:effectLst/>
                <a:latin typeface="Proxima Nova"/>
              </a:rPr>
            </a:br>
            <a:r>
              <a:rPr lang="en-US" b="0" i="0">
                <a:solidFill>
                  <a:srgbClr val="333333"/>
                </a:solidFill>
                <a:effectLst/>
                <a:latin typeface="Proxima Nova"/>
              </a:rPr>
              <a:t>Days Open: Monday-Friday, 8:30am-4:30pm</a:t>
            </a:r>
          </a:p>
          <a:p>
            <a:pPr algn="l"/>
            <a:r>
              <a:rPr lang="en-US" b="1" i="0">
                <a:solidFill>
                  <a:srgbClr val="242424"/>
                </a:solidFill>
                <a:effectLst/>
                <a:latin typeface="Proxima Nova"/>
              </a:rPr>
              <a:t>After Hours Emergency Contact</a:t>
            </a:r>
          </a:p>
          <a:p>
            <a:pPr algn="l"/>
            <a:r>
              <a:rPr lang="en-US" b="0" i="0">
                <a:solidFill>
                  <a:srgbClr val="333333"/>
                </a:solidFill>
                <a:effectLst/>
                <a:latin typeface="Proxima Nova"/>
              </a:rPr>
              <a:t>Emergency Services</a:t>
            </a:r>
          </a:p>
          <a:p>
            <a:pPr algn="l"/>
            <a:r>
              <a:rPr lang="en-US" b="0" i="0">
                <a:solidFill>
                  <a:srgbClr val="333333"/>
                </a:solidFill>
                <a:effectLst/>
                <a:latin typeface="Proxima Nova"/>
              </a:rPr>
              <a:t>Phone: (631) 854-9100</a:t>
            </a:r>
            <a:br>
              <a:rPr lang="en-US" b="0" i="0">
                <a:solidFill>
                  <a:srgbClr val="333333"/>
                </a:solidFill>
                <a:effectLst/>
                <a:latin typeface="Proxima Nova"/>
              </a:rPr>
            </a:br>
            <a:r>
              <a:rPr lang="en-US" b="0" i="0">
                <a:solidFill>
                  <a:srgbClr val="333333"/>
                </a:solidFill>
                <a:effectLst/>
                <a:latin typeface="Proxima Nova"/>
              </a:rPr>
              <a:t>Days Open: Monday-Friday, 4:30pm-12:00am, Weeknds &amp; Holidays 8:00am-12:00am</a:t>
            </a:r>
            <a:endParaRPr lang="en-US" b="0" i="0" dirty="0">
              <a:solidFill>
                <a:srgbClr val="333333"/>
              </a:solidFill>
              <a:effectLst/>
              <a:latin typeface="Proxima Nova"/>
            </a:endParaRPr>
          </a:p>
        </p:txBody>
      </p:sp>
    </p:spTree>
    <p:extLst>
      <p:ext uri="{BB962C8B-B14F-4D97-AF65-F5344CB8AC3E}">
        <p14:creationId xmlns:p14="http://schemas.microsoft.com/office/powerpoint/2010/main" val="6994241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FCADD-373A-B356-23BD-19DFEB67A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1383" y="79941"/>
            <a:ext cx="10018713" cy="1479588"/>
          </a:xfrm>
        </p:spPr>
        <p:txBody>
          <a:bodyPr>
            <a:normAutofit/>
          </a:bodyPr>
          <a:lstStyle/>
          <a:p>
            <a:r>
              <a:rPr lang="en-US" sz="4400" b="1" u="sng" dirty="0"/>
              <a:t>SSDI and SSI</a:t>
            </a:r>
            <a:br>
              <a:rPr lang="en-US" dirty="0"/>
            </a:br>
            <a:r>
              <a:rPr lang="en-US" sz="2400" dirty="0"/>
              <a:t>(Social Security Disability Insurance/Supplemental Security Income)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ABFA1A-8CB8-FD25-7FDA-CA43B37B1B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2359" y="3729010"/>
            <a:ext cx="10018713" cy="2592904"/>
          </a:xfrm>
        </p:spPr>
        <p:txBody>
          <a:bodyPr>
            <a:normAutofit/>
          </a:bodyPr>
          <a:lstStyle/>
          <a:p>
            <a:r>
              <a:rPr lang="en-US" dirty="0"/>
              <a:t>What’s the difference?</a:t>
            </a:r>
          </a:p>
          <a:p>
            <a:pPr lvl="1"/>
            <a:r>
              <a:rPr lang="en-US" dirty="0"/>
              <a:t>SSI: Needs based program, eligibility based on client’s financial and living situation. Work credits do not apply.</a:t>
            </a:r>
          </a:p>
          <a:p>
            <a:pPr lvl="1"/>
            <a:r>
              <a:rPr lang="en-US" dirty="0"/>
              <a:t>SSDI: Based on one’s earned Social Security work credits, determined from client’s lifetime work experience.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146371D-D75A-0D95-D165-34A2669AE39D}"/>
              </a:ext>
            </a:extLst>
          </p:cNvPr>
          <p:cNvSpPr txBox="1"/>
          <p:nvPr/>
        </p:nvSpPr>
        <p:spPr>
          <a:xfrm>
            <a:off x="1512359" y="1647873"/>
            <a:ext cx="1028279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Similarities: While SSDI and SSI are different programs hey do both require the client meet strict medical criteria including a diagnosis proving the client is unable to work to the point of Substantial Gainful Employment.</a:t>
            </a:r>
          </a:p>
          <a:p>
            <a:pPr lvl="2"/>
            <a:r>
              <a:rPr lang="en-US" sz="2000" dirty="0"/>
              <a:t>A listing of diagnostic criteria can be found in the “Blue Book”, the link can be found here: </a:t>
            </a:r>
          </a:p>
          <a:p>
            <a:pPr marL="914400" lvl="2" indent="0">
              <a:buNone/>
            </a:pPr>
            <a:r>
              <a:rPr lang="en-US" sz="2000" dirty="0">
                <a:hlinkClick r:id="rId2"/>
              </a:rPr>
              <a:t>https://www.ssa.gov/disability/professionals/bluebook/AdultListings.htm</a:t>
            </a:r>
            <a:r>
              <a:rPr lang="en-US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894241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47D424-949B-E482-04D3-901C5EBCD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2" y="685800"/>
            <a:ext cx="9825078" cy="755923"/>
          </a:xfrm>
        </p:spPr>
        <p:txBody>
          <a:bodyPr/>
          <a:lstStyle/>
          <a:p>
            <a:r>
              <a:rPr lang="en-US" b="1" u="sng" dirty="0"/>
              <a:t>Social Security Retirement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AE29F1-59E4-FA43-94CD-7D44C9A618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2" y="2038699"/>
            <a:ext cx="8933118" cy="2617447"/>
          </a:xfrm>
        </p:spPr>
        <p:txBody>
          <a:bodyPr>
            <a:normAutofit/>
          </a:bodyPr>
          <a:lstStyle/>
          <a:p>
            <a:r>
              <a:rPr lang="en-US" dirty="0"/>
              <a:t>Eligibility:</a:t>
            </a:r>
          </a:p>
          <a:p>
            <a:pPr lvl="1"/>
            <a:r>
              <a:rPr lang="en-US" dirty="0"/>
              <a:t>Client must be 62 years or older.</a:t>
            </a:r>
          </a:p>
          <a:p>
            <a:pPr lvl="1"/>
            <a:r>
              <a:rPr lang="en-US" dirty="0"/>
              <a:t>Client must have worked and paid into Social Security for a minimum of 10 years.</a:t>
            </a:r>
          </a:p>
          <a:p>
            <a:pPr lvl="1"/>
            <a:r>
              <a:rPr lang="en-US" dirty="0"/>
              <a:t>Please direct clients to the below link to verify their eligibility</a:t>
            </a:r>
          </a:p>
          <a:p>
            <a:pPr lvl="2"/>
            <a:r>
              <a:rPr lang="en-US" dirty="0">
                <a:hlinkClick r:id="rId2"/>
              </a:rPr>
              <a:t>https://www.ssa.gov/prepare/check-eligibility-for-benefits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160936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3AD5F4-2665-18AD-D37C-194D2C8FF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1386" y="-161283"/>
            <a:ext cx="10018713" cy="1752599"/>
          </a:xfrm>
        </p:spPr>
        <p:txBody>
          <a:bodyPr/>
          <a:lstStyle/>
          <a:p>
            <a:r>
              <a:rPr lang="en-US" b="1" u="sng" dirty="0"/>
              <a:t>Implementing SOAR for our clients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BC402E2-126B-2443-C227-95EC8897439B}"/>
              </a:ext>
            </a:extLst>
          </p:cNvPr>
          <p:cNvSpPr txBox="1"/>
          <p:nvPr/>
        </p:nvSpPr>
        <p:spPr>
          <a:xfrm>
            <a:off x="1912947" y="1638066"/>
            <a:ext cx="940205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800" dirty="0"/>
              <a:t>What is SOAR?</a:t>
            </a:r>
          </a:p>
          <a:p>
            <a:pPr marL="742950" lvl="1" indent="-285750"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373637"/>
                </a:solidFill>
                <a:effectLst/>
                <a:latin typeface="inherit"/>
              </a:rPr>
              <a:t>Designed to help states increase access to SSI/SSDI for eligible adults who are experiencing or at risk of homelessness and have a serious mental illness, medical impairment, and/or a co-occurring substance use disorder.</a:t>
            </a:r>
          </a:p>
          <a:p>
            <a:pPr marL="742950" lvl="1" indent="-285750"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373637"/>
                </a:solidFill>
                <a:effectLst/>
                <a:latin typeface="tahoma" panose="020B0604030504040204" pitchFamily="34" charset="0"/>
              </a:rPr>
              <a:t>Encourages a collaborative process.</a:t>
            </a:r>
          </a:p>
          <a:p>
            <a:pPr marL="742950" lvl="1" indent="-285750"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373637"/>
                </a:solidFill>
                <a:effectLst/>
                <a:latin typeface="tahoma" panose="020B0604030504040204" pitchFamily="34" charset="0"/>
              </a:rPr>
              <a:t>Facilitates communication among SSI/SSDI benefit applicants, case managers, SSA, Disability Determination Services (DDS), and community providers.</a:t>
            </a:r>
          </a:p>
          <a:p>
            <a:pPr marL="742950" lvl="1" indent="-285750"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373637"/>
                </a:solidFill>
                <a:effectLst/>
                <a:latin typeface="tahoma" panose="020B0604030504040204" pitchFamily="34" charset="0"/>
              </a:rPr>
              <a:t>Prepares case managers to assume a central role in gathering complete, targeted, and relevant information for SSA and DDS.</a:t>
            </a:r>
            <a:endParaRPr lang="en-US" sz="2000" dirty="0">
              <a:solidFill>
                <a:srgbClr val="373637"/>
              </a:solidFill>
              <a:latin typeface="tahoma" panose="020B0604030504040204" pitchFamily="34" charset="0"/>
            </a:endParaRPr>
          </a:p>
          <a:p>
            <a:pPr marL="742950" lvl="1" indent="-285750"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373637"/>
                </a:solidFill>
                <a:effectLst/>
                <a:latin typeface="tahoma" panose="020B0604030504040204" pitchFamily="34" charset="0"/>
              </a:rPr>
              <a:t>Helps the disability determination process move more smoothly and quickly by providing assistance to SSA and DDS.</a:t>
            </a:r>
          </a:p>
          <a:p>
            <a:pPr marL="742950" lvl="1" indent="-285750"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373637"/>
                </a:solidFill>
                <a:effectLst/>
                <a:latin typeface="tahoma" panose="020B0604030504040204" pitchFamily="34" charset="0"/>
              </a:rPr>
              <a:t>Seeks approval on initial applications, avoiding the need for appeals.</a:t>
            </a:r>
            <a:endParaRPr lang="en-US" sz="2000" dirty="0">
              <a:solidFill>
                <a:srgbClr val="373637"/>
              </a:solidFill>
              <a:latin typeface="tahoma" panose="020B0604030504040204" pitchFamily="34" charset="0"/>
            </a:endParaRPr>
          </a:p>
          <a:p>
            <a:pPr marL="742950" lvl="1" indent="-285750"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373637"/>
                </a:solidFill>
                <a:effectLst/>
                <a:latin typeface="inherit"/>
              </a:rPr>
              <a:t>Works to increase access to supportive services and employment opportunities.</a:t>
            </a:r>
          </a:p>
          <a:p>
            <a:pPr lvl="1">
              <a:buClr>
                <a:schemeClr val="accent1"/>
              </a:buClr>
              <a:buSzPct val="100000"/>
            </a:pPr>
            <a:endParaRPr lang="en-US" dirty="0">
              <a:solidFill>
                <a:srgbClr val="373637"/>
              </a:solidFill>
              <a:latin typeface="tahoma" panose="020B0604030504040204" pitchFamily="34" charset="0"/>
            </a:endParaRPr>
          </a:p>
          <a:p>
            <a:pPr marL="742950" lvl="1" indent="-285750"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6459835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87E16A-A98B-0F34-F9BE-04DC39F17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09" y="68720"/>
            <a:ext cx="10018713" cy="1752599"/>
          </a:xfrm>
        </p:spPr>
        <p:txBody>
          <a:bodyPr/>
          <a:lstStyle/>
          <a:p>
            <a:r>
              <a:rPr lang="en-US" b="1" u="sng" dirty="0"/>
              <a:t>Barriers and Challenges SOAR helps to overcome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42B4C37-8277-937F-3909-2D6DCCE253B3}"/>
              </a:ext>
            </a:extLst>
          </p:cNvPr>
          <p:cNvSpPr txBox="1"/>
          <p:nvPr/>
        </p:nvSpPr>
        <p:spPr>
          <a:xfrm>
            <a:off x="1671726" y="1570748"/>
            <a:ext cx="9564735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sz="3200" b="0" i="0" dirty="0">
                <a:solidFill>
                  <a:srgbClr val="373637"/>
                </a:solidFill>
                <a:effectLst/>
                <a:latin typeface="inherit"/>
              </a:rPr>
              <a:t>SSA communicates mainly by mail, which is a challenge when one </a:t>
            </a:r>
            <a:r>
              <a:rPr lang="en-US" sz="3200" b="1" i="0" dirty="0">
                <a:solidFill>
                  <a:srgbClr val="373637"/>
                </a:solidFill>
                <a:effectLst/>
                <a:latin typeface="inherit"/>
              </a:rPr>
              <a:t>does not </a:t>
            </a:r>
            <a:r>
              <a:rPr lang="en-US" sz="3200" b="0" i="0" dirty="0">
                <a:solidFill>
                  <a:srgbClr val="373637"/>
                </a:solidFill>
                <a:effectLst/>
                <a:latin typeface="inherit"/>
              </a:rPr>
              <a:t>have a permanent, reliable address.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3200" b="0" i="0" dirty="0">
                <a:solidFill>
                  <a:srgbClr val="373637"/>
                </a:solidFill>
                <a:effectLst/>
                <a:latin typeface="inherit"/>
              </a:rPr>
              <a:t>People who are experiencing homelessness often have sporadic medical care, making it difficult to access medical records to document disability.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3200" b="0" i="0" dirty="0">
                <a:solidFill>
                  <a:srgbClr val="373637"/>
                </a:solidFill>
                <a:effectLst/>
                <a:latin typeface="inherit"/>
              </a:rPr>
              <a:t>Symptoms can interfere with cognitive functioning, making it difficult to navigate a complex system</a:t>
            </a:r>
            <a:r>
              <a:rPr lang="en-US" b="0" i="0" dirty="0">
                <a:solidFill>
                  <a:srgbClr val="373637"/>
                </a:solidFill>
                <a:effectLst/>
                <a:latin typeface="inherit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4192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E5F847-BD72-81ED-A327-64D010EA6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8944" y="-105185"/>
            <a:ext cx="10018713" cy="1752599"/>
          </a:xfrm>
        </p:spPr>
        <p:txBody>
          <a:bodyPr/>
          <a:lstStyle/>
          <a:p>
            <a:r>
              <a:rPr lang="en-US" b="1" u="sng" dirty="0"/>
              <a:t>SOAR works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D2F22A5-D398-25C4-DFBE-DB3405F5EAFA}"/>
              </a:ext>
            </a:extLst>
          </p:cNvPr>
          <p:cNvSpPr txBox="1"/>
          <p:nvPr/>
        </p:nvSpPr>
        <p:spPr>
          <a:xfrm>
            <a:off x="1722213" y="1363185"/>
            <a:ext cx="968544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sz="2800" b="0" i="0" dirty="0">
                <a:solidFill>
                  <a:srgbClr val="373637"/>
                </a:solidFill>
                <a:effectLst/>
                <a:latin typeface="inherit"/>
              </a:rPr>
              <a:t>Since 2006, 50 states and the District of Columbia have reported 53,877 approvals on SOAR-assisted initial applications for adults.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800" b="0" i="0" dirty="0">
                <a:solidFill>
                  <a:srgbClr val="373637"/>
                </a:solidFill>
                <a:effectLst/>
                <a:latin typeface="inherit"/>
              </a:rPr>
              <a:t>Applying the SOAR model has resulted in an approval rate of 68 percent in an average of 153 days.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800" b="0" i="0" dirty="0">
                <a:solidFill>
                  <a:srgbClr val="373637"/>
                </a:solidFill>
                <a:effectLst/>
                <a:latin typeface="inherit"/>
              </a:rPr>
              <a:t>The average cumulative approval rate for our "Top 10" states is 81%! In order of highest average cumulative approval rate, the Top Ten states are: Pennsylvania, Tennessee, Maryland, Arkansas, North Carolina, Wyoming, Oklahoma, Virginia, Washington, DC, and Nevada</a:t>
            </a:r>
          </a:p>
        </p:txBody>
      </p:sp>
    </p:spTree>
    <p:extLst>
      <p:ext uri="{BB962C8B-B14F-4D97-AF65-F5344CB8AC3E}">
        <p14:creationId xmlns:p14="http://schemas.microsoft.com/office/powerpoint/2010/main" val="12989182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F01427-BB3B-FE12-7D85-F1669CA2EC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5286" y="-335186"/>
            <a:ext cx="10018713" cy="1752599"/>
          </a:xfrm>
        </p:spPr>
        <p:txBody>
          <a:bodyPr/>
          <a:lstStyle/>
          <a:p>
            <a:r>
              <a:rPr lang="en-US" b="1" u="sng" dirty="0"/>
              <a:t>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480696-F3A3-8D21-B080-A9FA6EBF39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2357" y="2303296"/>
            <a:ext cx="10018713" cy="3868904"/>
          </a:xfrm>
        </p:spPr>
        <p:txBody>
          <a:bodyPr>
            <a:normAutofit fontScale="55000" lnSpcReduction="20000"/>
          </a:bodyPr>
          <a:lstStyle/>
          <a:p>
            <a:r>
              <a:rPr lang="en-US" sz="4000" dirty="0"/>
              <a:t>New York State of Health</a:t>
            </a:r>
          </a:p>
          <a:p>
            <a:pPr lvl="1"/>
            <a:r>
              <a:rPr lang="en-US" sz="4000" dirty="0"/>
              <a:t>https://info.nystateofhealth.ny.gov/Medicaid</a:t>
            </a:r>
          </a:p>
          <a:p>
            <a:r>
              <a:rPr lang="en-US" sz="4000" dirty="0"/>
              <a:t>New York State Office of  Temporary and Disability Assistance</a:t>
            </a:r>
          </a:p>
          <a:p>
            <a:pPr lvl="1"/>
            <a:r>
              <a:rPr lang="en-US" sz="4000" dirty="0">
                <a:hlinkClick r:id="rId2"/>
              </a:rPr>
              <a:t>https://otda.ny.gov/programs/</a:t>
            </a:r>
            <a:endParaRPr lang="en-US" sz="4000" dirty="0"/>
          </a:p>
          <a:p>
            <a:pPr marL="457200" lvl="1" indent="0">
              <a:buNone/>
            </a:pPr>
            <a:endParaRPr lang="en-US" sz="4000" dirty="0"/>
          </a:p>
          <a:p>
            <a:r>
              <a:rPr lang="en-US" sz="4000" dirty="0"/>
              <a:t>Social Security Administration</a:t>
            </a:r>
          </a:p>
          <a:p>
            <a:pPr lvl="1"/>
            <a:r>
              <a:rPr lang="en-US" sz="4000" dirty="0">
                <a:hlinkClick r:id="rId3"/>
              </a:rPr>
              <a:t>https://www.ssa.gov/</a:t>
            </a:r>
            <a:r>
              <a:rPr lang="en-US" sz="4000" dirty="0"/>
              <a:t> </a:t>
            </a:r>
          </a:p>
          <a:p>
            <a:r>
              <a:rPr lang="en-US" sz="4000" dirty="0"/>
              <a:t>SAMSHA</a:t>
            </a:r>
          </a:p>
          <a:p>
            <a:pPr lvl="1"/>
            <a:r>
              <a:rPr lang="en-US" sz="4000" dirty="0">
                <a:hlinkClick r:id="rId4"/>
              </a:rPr>
              <a:t>https://soarworks.samhsa.gov/</a:t>
            </a:r>
            <a:r>
              <a:rPr lang="en-US" sz="4000" dirty="0"/>
              <a:t> </a:t>
            </a:r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293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B59986-D782-F8A5-B46D-4F712D67A6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32784" y="0"/>
            <a:ext cx="8574622" cy="2616199"/>
          </a:xfrm>
        </p:spPr>
        <p:txBody>
          <a:bodyPr/>
          <a:lstStyle/>
          <a:p>
            <a:r>
              <a:rPr lang="en-US" dirty="0"/>
              <a:t>Types of Benefits We Will Discuss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FEDD02-F371-28ED-CB14-29E3959B6F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69022" y="1825268"/>
            <a:ext cx="6987645" cy="2780392"/>
          </a:xfrm>
        </p:spPr>
        <p:txBody>
          <a:bodyPr>
            <a:normAutofit fontScale="25000" lnSpcReduction="2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2800" dirty="0"/>
              <a:t>SNAP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2800" dirty="0"/>
              <a:t>Temporary Assistance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2800" dirty="0"/>
              <a:t>Medicaid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2800" dirty="0"/>
              <a:t>HEAP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2800" dirty="0"/>
              <a:t>SSI/SSDI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128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128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12800" dirty="0"/>
          </a:p>
          <a:p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8601649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B38DB5-03BD-D455-9941-10DF07D13B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8595" y="-241539"/>
            <a:ext cx="5453389" cy="2093343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4400" b="1" u="sng" kern="1200" dirty="0">
                <a:latin typeface="+mj-lt"/>
                <a:ea typeface="+mj-ea"/>
                <a:cs typeface="+mj-cs"/>
              </a:rPr>
              <a:t>SNAP </a:t>
            </a:r>
            <a:br>
              <a:rPr lang="en-US" sz="4400" kern="1200" dirty="0">
                <a:latin typeface="+mj-lt"/>
                <a:ea typeface="+mj-ea"/>
                <a:cs typeface="+mj-cs"/>
              </a:rPr>
            </a:br>
            <a:r>
              <a:rPr lang="en-US" sz="4400" kern="1200" dirty="0">
                <a:latin typeface="+mj-lt"/>
                <a:ea typeface="+mj-ea"/>
                <a:cs typeface="+mj-cs"/>
              </a:rPr>
              <a:t>(supplemental nutrition assistance program)</a:t>
            </a:r>
            <a:endParaRPr lang="en-US" sz="4400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12E6BC-A144-273D-406D-23A2D9D2CD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401734" y="4370716"/>
            <a:ext cx="9185753" cy="736121"/>
          </a:xfrm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7200" dirty="0">
                <a:solidFill>
                  <a:schemeClr val="tx2"/>
                </a:solidFill>
              </a:rPr>
              <a:t>Uploaded monthly on Electronic Benefits Transfer (EBT) card.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7200" dirty="0">
                <a:solidFill>
                  <a:schemeClr val="tx2"/>
                </a:solidFill>
              </a:rPr>
              <a:t>Income based.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6800" dirty="0">
                <a:solidFill>
                  <a:schemeClr val="tx2"/>
                </a:solidFill>
              </a:rPr>
              <a:t>*</a:t>
            </a:r>
            <a:r>
              <a:rPr lang="en-US" sz="6400" dirty="0">
                <a:solidFill>
                  <a:schemeClr val="tx2"/>
                </a:solidFill>
              </a:rPr>
              <a:t>Assets such as stocks, retirement, savings accounts etc. are not considered when determining eligibility.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7200" dirty="0">
                <a:solidFill>
                  <a:schemeClr val="tx2"/>
                </a:solidFill>
              </a:rPr>
              <a:t>Application can be completed online at </a:t>
            </a:r>
            <a:r>
              <a:rPr lang="en-US" sz="7200" dirty="0">
                <a:solidFill>
                  <a:schemeClr val="tx2"/>
                </a:solidFill>
                <a:hlinkClick r:id="rId2"/>
              </a:rPr>
              <a:t>https://mybenefits.ny.gov/mybenefits/begin</a:t>
            </a:r>
            <a:r>
              <a:rPr lang="en-US" sz="7200" dirty="0">
                <a:solidFill>
                  <a:schemeClr val="tx2"/>
                </a:solidFill>
              </a:rPr>
              <a:t> OR by completing the LDSS 2921 Common Application and dropping it off at DSS. Please see copy of application here: </a:t>
            </a:r>
            <a:r>
              <a:rPr lang="en-US" sz="7200" dirty="0">
                <a:solidFill>
                  <a:schemeClr val="tx2"/>
                </a:solidFill>
                <a:hlinkClick r:id="rId3"/>
              </a:rPr>
              <a:t>https://otda.ny.gov/programs/applications/2921.pdf</a:t>
            </a:r>
            <a:r>
              <a:rPr lang="en-US" sz="7200" dirty="0">
                <a:solidFill>
                  <a:schemeClr val="tx2"/>
                </a:solidFill>
              </a:rPr>
              <a:t>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7200" dirty="0">
                <a:solidFill>
                  <a:schemeClr val="tx2"/>
                </a:solidFill>
              </a:rPr>
              <a:t>SNAP can NOT be used to purchase the following: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4800" b="0" i="0" dirty="0">
                <a:solidFill>
                  <a:srgbClr val="333333"/>
                </a:solidFill>
                <a:effectLst/>
                <a:latin typeface="Proxima Nova"/>
              </a:rPr>
              <a:t>Beer, wine, liquor, cigarettes or tobacco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4800" b="0" i="0" dirty="0">
                <a:solidFill>
                  <a:srgbClr val="333333"/>
                </a:solidFill>
                <a:effectLst/>
                <a:latin typeface="Proxima Nova"/>
              </a:rPr>
              <a:t>Food that will be eaten in the store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4800" b="0" i="0" dirty="0">
                <a:solidFill>
                  <a:srgbClr val="333333"/>
                </a:solidFill>
                <a:effectLst/>
                <a:latin typeface="Proxima Nova"/>
              </a:rPr>
              <a:t>Hot foods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4800" b="0" i="0" dirty="0">
                <a:solidFill>
                  <a:srgbClr val="333333"/>
                </a:solidFill>
                <a:effectLst/>
                <a:latin typeface="Proxima Nova"/>
              </a:rPr>
              <a:t>Any nonfood items, such as: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4800" b="0" i="0" dirty="0">
                <a:solidFill>
                  <a:srgbClr val="333333"/>
                </a:solidFill>
                <a:effectLst/>
                <a:latin typeface="Proxima Nova"/>
              </a:rPr>
              <a:t>Pet foods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4800" b="0" i="0" dirty="0">
                <a:solidFill>
                  <a:srgbClr val="333333"/>
                </a:solidFill>
                <a:effectLst/>
                <a:latin typeface="Proxima Nova"/>
              </a:rPr>
              <a:t>Soaps, paper products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4800" b="0" i="0" dirty="0">
                <a:solidFill>
                  <a:srgbClr val="333333"/>
                </a:solidFill>
                <a:effectLst/>
                <a:latin typeface="Proxima Nova"/>
              </a:rPr>
              <a:t>Household supplies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4000" b="0" i="0" dirty="0">
                <a:solidFill>
                  <a:srgbClr val="333333"/>
                </a:solidFill>
                <a:effectLst/>
                <a:latin typeface="Proxima Nova"/>
              </a:rPr>
              <a:t>Vitamins and medicines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400" dirty="0">
              <a:solidFill>
                <a:schemeClr val="tx2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sz="400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5825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5B4D1202-7C55-256C-812F-0D34D9E88B0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2239547"/>
              </p:ext>
            </p:extLst>
          </p:nvPr>
        </p:nvGraphicFramePr>
        <p:xfrm>
          <a:off x="2524198" y="1644770"/>
          <a:ext cx="4225626" cy="5013474"/>
        </p:xfrm>
        <a:graphic>
          <a:graphicData uri="http://schemas.openxmlformats.org/drawingml/2006/table">
            <a:tbl>
              <a:tblPr/>
              <a:tblGrid>
                <a:gridCol w="1439808">
                  <a:extLst>
                    <a:ext uri="{9D8B030D-6E8A-4147-A177-3AD203B41FA5}">
                      <a16:colId xmlns:a16="http://schemas.microsoft.com/office/drawing/2014/main" val="2091881291"/>
                    </a:ext>
                  </a:extLst>
                </a:gridCol>
                <a:gridCol w="1111513">
                  <a:extLst>
                    <a:ext uri="{9D8B030D-6E8A-4147-A177-3AD203B41FA5}">
                      <a16:colId xmlns:a16="http://schemas.microsoft.com/office/drawing/2014/main" val="1670360670"/>
                    </a:ext>
                  </a:extLst>
                </a:gridCol>
                <a:gridCol w="1674305">
                  <a:extLst>
                    <a:ext uri="{9D8B030D-6E8A-4147-A177-3AD203B41FA5}">
                      <a16:colId xmlns:a16="http://schemas.microsoft.com/office/drawing/2014/main" val="207574354"/>
                    </a:ext>
                  </a:extLst>
                </a:gridCol>
              </a:tblGrid>
              <a:tr h="931073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i="0" u="none" strike="noStrike">
                          <a:effectLst/>
                          <a:latin typeface="Arial" panose="020B0604020202020204" pitchFamily="34" charset="0"/>
                        </a:rPr>
                        <a:t>Family Size</a:t>
                      </a:r>
                      <a:endParaRPr lang="en-U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419" marR="84419" marT="42209" marB="42209" anchor="b">
                    <a:lnL w="4826" cap="flat" cmpd="sng" algn="ctr">
                      <a:solidFill>
                        <a:srgbClr val="C3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826" cap="flat" cmpd="sng" algn="ctr">
                      <a:solidFill>
                        <a:srgbClr val="C3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826" cap="flat" cmpd="sng" algn="ctr">
                      <a:solidFill>
                        <a:srgbClr val="C3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826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E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i="0" u="none" strike="noStrike">
                          <a:effectLst/>
                          <a:latin typeface="Arial" panose="020B0604020202020204" pitchFamily="34" charset="0"/>
                        </a:rPr>
                        <a:t>Monthly Gross Income*</a:t>
                      </a:r>
                      <a:endParaRPr lang="en-U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419" marR="84419" marT="42209" marB="42209" anchor="b">
                    <a:lnL w="4826" cap="flat" cmpd="sng" algn="ctr">
                      <a:solidFill>
                        <a:srgbClr val="C3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826" cap="flat" cmpd="sng" algn="ctr">
                      <a:solidFill>
                        <a:srgbClr val="C3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826" cap="flat" cmpd="sng" algn="ctr">
                      <a:solidFill>
                        <a:srgbClr val="C3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826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E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i="0" u="none" strike="noStrike" dirty="0">
                          <a:effectLst/>
                          <a:latin typeface="Arial" panose="020B0604020202020204" pitchFamily="34" charset="0"/>
                        </a:rPr>
                        <a:t>Annual Gross Income*</a:t>
                      </a:r>
                      <a:endParaRPr lang="en-US" sz="1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419" marR="84419" marT="42209" marB="42209" anchor="b">
                    <a:lnL w="4826" cap="flat" cmpd="sng" algn="ctr">
                      <a:solidFill>
                        <a:srgbClr val="C3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826" cap="flat" cmpd="sng" algn="ctr">
                      <a:solidFill>
                        <a:srgbClr val="C3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826" cap="flat" cmpd="sng" algn="ctr">
                      <a:solidFill>
                        <a:srgbClr val="C3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826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1456019"/>
                  </a:ext>
                </a:extLst>
              </a:tr>
              <a:tr h="393916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0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4419" marR="84419" marT="42209" marB="42209">
                    <a:lnL w="4826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826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826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826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0" i="0" u="none" strike="noStrike">
                          <a:effectLst/>
                          <a:latin typeface="Arial" panose="020B0604020202020204" pitchFamily="34" charset="0"/>
                        </a:rPr>
                        <a:t>$1,473</a:t>
                      </a:r>
                    </a:p>
                  </a:txBody>
                  <a:tcPr marL="84419" marR="84419" marT="42209" marB="42209">
                    <a:lnL w="4826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826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826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826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0" i="0" u="none" strike="noStrike">
                          <a:effectLst/>
                          <a:latin typeface="Arial" panose="020B0604020202020204" pitchFamily="34" charset="0"/>
                        </a:rPr>
                        <a:t>$17,676</a:t>
                      </a:r>
                    </a:p>
                  </a:txBody>
                  <a:tcPr marL="84419" marR="84419" marT="42209" marB="42209">
                    <a:lnL w="4826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826" cap="flat" cmpd="sng" algn="ctr">
                      <a:solidFill>
                        <a:srgbClr val="C3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826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826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540660"/>
                  </a:ext>
                </a:extLst>
              </a:tr>
              <a:tr h="393916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0" i="0" u="none" strike="noStrike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84419" marR="84419" marT="42209" marB="42209">
                    <a:lnL w="4826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826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826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826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0" i="0" u="none" strike="noStrike">
                          <a:effectLst/>
                          <a:latin typeface="Arial" panose="020B0604020202020204" pitchFamily="34" charset="0"/>
                        </a:rPr>
                        <a:t>$1,984</a:t>
                      </a:r>
                    </a:p>
                  </a:txBody>
                  <a:tcPr marL="84419" marR="84419" marT="42209" marB="42209">
                    <a:lnL w="4826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826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826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826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0" i="0" u="none" strike="noStrike">
                          <a:effectLst/>
                          <a:latin typeface="Arial" panose="020B0604020202020204" pitchFamily="34" charset="0"/>
                        </a:rPr>
                        <a:t>$23,808</a:t>
                      </a:r>
                    </a:p>
                  </a:txBody>
                  <a:tcPr marL="84419" marR="84419" marT="42209" marB="42209">
                    <a:lnL w="4826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826" cap="flat" cmpd="sng" algn="ctr">
                      <a:solidFill>
                        <a:srgbClr val="C3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826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826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5405152"/>
                  </a:ext>
                </a:extLst>
              </a:tr>
              <a:tr h="393916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0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84419" marR="84419" marT="42209" marB="42209">
                    <a:lnL w="4826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826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826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826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0" i="0" u="none" strike="noStrike">
                          <a:effectLst/>
                          <a:latin typeface="Arial" panose="020B0604020202020204" pitchFamily="34" charset="0"/>
                        </a:rPr>
                        <a:t>$2,495</a:t>
                      </a:r>
                    </a:p>
                  </a:txBody>
                  <a:tcPr marL="84419" marR="84419" marT="42209" marB="42209">
                    <a:lnL w="4826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826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826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826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0" i="0" u="none" strike="noStrike">
                          <a:effectLst/>
                          <a:latin typeface="Arial" panose="020B0604020202020204" pitchFamily="34" charset="0"/>
                        </a:rPr>
                        <a:t>$29,940</a:t>
                      </a:r>
                    </a:p>
                  </a:txBody>
                  <a:tcPr marL="84419" marR="84419" marT="42209" marB="42209">
                    <a:lnL w="4826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826" cap="flat" cmpd="sng" algn="ctr">
                      <a:solidFill>
                        <a:srgbClr val="C3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826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826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336205"/>
                  </a:ext>
                </a:extLst>
              </a:tr>
              <a:tr h="393916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0" i="0" u="none" strike="noStrike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84419" marR="84419" marT="42209" marB="42209">
                    <a:lnL w="4826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826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826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826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0" i="0" u="none" strike="noStrike">
                          <a:effectLst/>
                          <a:latin typeface="Arial" panose="020B0604020202020204" pitchFamily="34" charset="0"/>
                        </a:rPr>
                        <a:t>$3,007</a:t>
                      </a:r>
                    </a:p>
                  </a:txBody>
                  <a:tcPr marL="84419" marR="84419" marT="42209" marB="42209">
                    <a:lnL w="4826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826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826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826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0" i="0" u="none" strike="noStrike">
                          <a:effectLst/>
                          <a:latin typeface="Arial" panose="020B0604020202020204" pitchFamily="34" charset="0"/>
                        </a:rPr>
                        <a:t>$36,084</a:t>
                      </a:r>
                    </a:p>
                  </a:txBody>
                  <a:tcPr marL="84419" marR="84419" marT="42209" marB="42209">
                    <a:lnL w="4826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826" cap="flat" cmpd="sng" algn="ctr">
                      <a:solidFill>
                        <a:srgbClr val="C3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826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826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796739"/>
                  </a:ext>
                </a:extLst>
              </a:tr>
              <a:tr h="393916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0" i="0" u="none" strike="noStrike"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84419" marR="84419" marT="42209" marB="42209">
                    <a:lnL w="4826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826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826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826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0" i="0" u="none" strike="noStrike">
                          <a:effectLst/>
                          <a:latin typeface="Arial" panose="020B0604020202020204" pitchFamily="34" charset="0"/>
                        </a:rPr>
                        <a:t>$3,518</a:t>
                      </a:r>
                    </a:p>
                  </a:txBody>
                  <a:tcPr marL="84419" marR="84419" marT="42209" marB="42209">
                    <a:lnL w="4826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826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826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826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0" i="0" u="none" strike="noStrike">
                          <a:effectLst/>
                          <a:latin typeface="Arial" panose="020B0604020202020204" pitchFamily="34" charset="0"/>
                        </a:rPr>
                        <a:t>$42,216</a:t>
                      </a:r>
                    </a:p>
                  </a:txBody>
                  <a:tcPr marL="84419" marR="84419" marT="42209" marB="42209">
                    <a:lnL w="4826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826" cap="flat" cmpd="sng" algn="ctr">
                      <a:solidFill>
                        <a:srgbClr val="C3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826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826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1611644"/>
                  </a:ext>
                </a:extLst>
              </a:tr>
              <a:tr h="393916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0" i="0" u="none" strike="noStrike"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84419" marR="84419" marT="42209" marB="42209">
                    <a:lnL w="4826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826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826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826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0" i="0" u="none" strike="noStrike">
                          <a:effectLst/>
                          <a:latin typeface="Arial" panose="020B0604020202020204" pitchFamily="34" charset="0"/>
                        </a:rPr>
                        <a:t>$4,029</a:t>
                      </a:r>
                    </a:p>
                  </a:txBody>
                  <a:tcPr marL="84419" marR="84419" marT="42209" marB="42209">
                    <a:lnL w="4826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826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826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826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0" i="0" u="none" strike="noStrike">
                          <a:effectLst/>
                          <a:latin typeface="Arial" panose="020B0604020202020204" pitchFamily="34" charset="0"/>
                        </a:rPr>
                        <a:t>$48,348</a:t>
                      </a:r>
                    </a:p>
                  </a:txBody>
                  <a:tcPr marL="84419" marR="84419" marT="42209" marB="42209">
                    <a:lnL w="4826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826" cap="flat" cmpd="sng" algn="ctr">
                      <a:solidFill>
                        <a:srgbClr val="C3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826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826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2760987"/>
                  </a:ext>
                </a:extLst>
              </a:tr>
              <a:tr h="393916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0" i="0" u="none" strike="noStrike"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84419" marR="84419" marT="42209" marB="42209">
                    <a:lnL w="4826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826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826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826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0" i="0" u="none" strike="noStrike">
                          <a:effectLst/>
                          <a:latin typeface="Arial" panose="020B0604020202020204" pitchFamily="34" charset="0"/>
                        </a:rPr>
                        <a:t>$4,541</a:t>
                      </a:r>
                    </a:p>
                  </a:txBody>
                  <a:tcPr marL="84419" marR="84419" marT="42209" marB="42209">
                    <a:lnL w="4826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826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826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826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0" i="0" u="none" strike="noStrike">
                          <a:effectLst/>
                          <a:latin typeface="Arial" panose="020B0604020202020204" pitchFamily="34" charset="0"/>
                        </a:rPr>
                        <a:t>$54,492</a:t>
                      </a:r>
                    </a:p>
                  </a:txBody>
                  <a:tcPr marL="84419" marR="84419" marT="42209" marB="42209">
                    <a:lnL w="4826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826" cap="flat" cmpd="sng" algn="ctr">
                      <a:solidFill>
                        <a:srgbClr val="C3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826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826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4229574"/>
                  </a:ext>
                </a:extLst>
              </a:tr>
              <a:tr h="393916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0" i="0" u="none" strike="noStrike"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84419" marR="84419" marT="42209" marB="42209">
                    <a:lnL w="4826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826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826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826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0" i="0" u="none" strike="noStrike">
                          <a:effectLst/>
                          <a:latin typeface="Arial" panose="020B0604020202020204" pitchFamily="34" charset="0"/>
                        </a:rPr>
                        <a:t>$5,052</a:t>
                      </a:r>
                    </a:p>
                  </a:txBody>
                  <a:tcPr marL="84419" marR="84419" marT="42209" marB="42209">
                    <a:lnL w="4826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826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826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826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0" i="0" u="none" strike="noStrike">
                          <a:effectLst/>
                          <a:latin typeface="Arial" panose="020B0604020202020204" pitchFamily="34" charset="0"/>
                        </a:rPr>
                        <a:t>$60,624</a:t>
                      </a:r>
                    </a:p>
                  </a:txBody>
                  <a:tcPr marL="84419" marR="84419" marT="42209" marB="42209">
                    <a:lnL w="4826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826" cap="flat" cmpd="sng" algn="ctr">
                      <a:solidFill>
                        <a:srgbClr val="C3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826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826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5151189"/>
                  </a:ext>
                </a:extLst>
              </a:tr>
              <a:tr h="931073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0" i="0" u="none" strike="noStrike">
                          <a:effectLst/>
                          <a:latin typeface="Arial" panose="020B0604020202020204" pitchFamily="34" charset="0"/>
                        </a:rPr>
                        <a:t>Each additional person</a:t>
                      </a:r>
                    </a:p>
                  </a:txBody>
                  <a:tcPr marL="84419" marR="84419" marT="42209" marB="42209">
                    <a:lnL w="4826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826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826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826" cap="flat" cmpd="sng" algn="ctr">
                      <a:solidFill>
                        <a:srgbClr val="C3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0" i="0" u="none" strike="noStrike">
                          <a:effectLst/>
                          <a:latin typeface="Arial" panose="020B0604020202020204" pitchFamily="34" charset="0"/>
                        </a:rPr>
                        <a:t>$512 +</a:t>
                      </a:r>
                    </a:p>
                  </a:txBody>
                  <a:tcPr marL="84419" marR="84419" marT="42209" marB="42209">
                    <a:lnL w="4826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826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826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826" cap="flat" cmpd="sng" algn="ctr">
                      <a:solidFill>
                        <a:srgbClr val="C3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0" i="0" u="none" strike="noStrike" dirty="0">
                          <a:effectLst/>
                          <a:latin typeface="Arial" panose="020B0604020202020204" pitchFamily="34" charset="0"/>
                        </a:rPr>
                        <a:t>$6,144 +</a:t>
                      </a:r>
                    </a:p>
                  </a:txBody>
                  <a:tcPr marL="84419" marR="84419" marT="42209" marB="42209">
                    <a:lnL w="4826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826" cap="flat" cmpd="sng" algn="ctr">
                      <a:solidFill>
                        <a:srgbClr val="C3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826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826" cap="flat" cmpd="sng" algn="ctr">
                      <a:solidFill>
                        <a:srgbClr val="C3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0659393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A8C5A3D8-1B02-D62C-9B90-F6F30A0FDE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7992220"/>
              </p:ext>
            </p:extLst>
          </p:nvPr>
        </p:nvGraphicFramePr>
        <p:xfrm>
          <a:off x="7464724" y="1644770"/>
          <a:ext cx="3865612" cy="4953648"/>
        </p:xfrm>
        <a:graphic>
          <a:graphicData uri="http://schemas.openxmlformats.org/drawingml/2006/table">
            <a:tbl>
              <a:tblPr/>
              <a:tblGrid>
                <a:gridCol w="1932806">
                  <a:extLst>
                    <a:ext uri="{9D8B030D-6E8A-4147-A177-3AD203B41FA5}">
                      <a16:colId xmlns:a16="http://schemas.microsoft.com/office/drawing/2014/main" val="1429434948"/>
                    </a:ext>
                  </a:extLst>
                </a:gridCol>
                <a:gridCol w="1932806">
                  <a:extLst>
                    <a:ext uri="{9D8B030D-6E8A-4147-A177-3AD203B41FA5}">
                      <a16:colId xmlns:a16="http://schemas.microsoft.com/office/drawing/2014/main" val="2731288970"/>
                    </a:ext>
                  </a:extLst>
                </a:gridCol>
              </a:tblGrid>
              <a:tr h="485380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>
                          <a:effectLst/>
                        </a:rPr>
                        <a:t>Household Size</a:t>
                      </a:r>
                    </a:p>
                  </a:txBody>
                  <a:tcPr marL="78105" marR="78105" marT="39052" marB="39052" anchor="b">
                    <a:lnL w="4763" cap="flat" cmpd="sng" algn="ctr">
                      <a:solidFill>
                        <a:srgbClr val="C3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C3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E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>
                          <a:effectLst/>
                        </a:rPr>
                        <a:t>Maximum Allotment*</a:t>
                      </a:r>
                    </a:p>
                  </a:txBody>
                  <a:tcPr marL="78105" marR="78105" marT="39052" marB="39052" anchor="b">
                    <a:lnL w="4763" cap="flat" cmpd="sng" algn="ctr">
                      <a:solidFill>
                        <a:srgbClr val="C3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731138"/>
                  </a:ext>
                </a:extLst>
              </a:tr>
              <a:tr h="485380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>
                          <a:effectLst/>
                        </a:rPr>
                        <a:t>1</a:t>
                      </a:r>
                    </a:p>
                  </a:txBody>
                  <a:tcPr marL="78105" marR="78105" marT="39052" marB="39052">
                    <a:lnL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>
                          <a:effectLst/>
                        </a:rPr>
                        <a:t>$281</a:t>
                      </a:r>
                    </a:p>
                  </a:txBody>
                  <a:tcPr marL="78105" marR="78105" marT="39052" marB="39052">
                    <a:lnL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916204"/>
                  </a:ext>
                </a:extLst>
              </a:tr>
              <a:tr h="485380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>
                          <a:effectLst/>
                        </a:rPr>
                        <a:t>2</a:t>
                      </a:r>
                    </a:p>
                  </a:txBody>
                  <a:tcPr marL="78105" marR="78105" marT="39052" marB="39052">
                    <a:lnL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>
                          <a:effectLst/>
                        </a:rPr>
                        <a:t>$516</a:t>
                      </a:r>
                    </a:p>
                  </a:txBody>
                  <a:tcPr marL="78105" marR="78105" marT="39052" marB="39052">
                    <a:lnL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0177398"/>
                  </a:ext>
                </a:extLst>
              </a:tr>
              <a:tr h="485380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>
                          <a:effectLst/>
                        </a:rPr>
                        <a:t>3</a:t>
                      </a:r>
                    </a:p>
                  </a:txBody>
                  <a:tcPr marL="78105" marR="78105" marT="39052" marB="39052">
                    <a:lnL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>
                          <a:effectLst/>
                        </a:rPr>
                        <a:t>$740</a:t>
                      </a:r>
                    </a:p>
                  </a:txBody>
                  <a:tcPr marL="78105" marR="78105" marT="39052" marB="39052">
                    <a:lnL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5167938"/>
                  </a:ext>
                </a:extLst>
              </a:tr>
              <a:tr h="485380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>
                          <a:effectLst/>
                        </a:rPr>
                        <a:t>4</a:t>
                      </a:r>
                    </a:p>
                  </a:txBody>
                  <a:tcPr marL="78105" marR="78105" marT="39052" marB="39052">
                    <a:lnL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>
                          <a:effectLst/>
                        </a:rPr>
                        <a:t>$939</a:t>
                      </a:r>
                    </a:p>
                  </a:txBody>
                  <a:tcPr marL="78105" marR="78105" marT="39052" marB="39052">
                    <a:lnL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6935122"/>
                  </a:ext>
                </a:extLst>
              </a:tr>
              <a:tr h="485380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>
                          <a:effectLst/>
                        </a:rPr>
                        <a:t>5</a:t>
                      </a:r>
                    </a:p>
                  </a:txBody>
                  <a:tcPr marL="78105" marR="78105" marT="39052" marB="39052">
                    <a:lnL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>
                          <a:effectLst/>
                        </a:rPr>
                        <a:t>$1,116</a:t>
                      </a:r>
                    </a:p>
                  </a:txBody>
                  <a:tcPr marL="78105" marR="78105" marT="39052" marB="39052">
                    <a:lnL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5378140"/>
                  </a:ext>
                </a:extLst>
              </a:tr>
              <a:tr h="485380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>
                          <a:effectLst/>
                        </a:rPr>
                        <a:t>6</a:t>
                      </a:r>
                    </a:p>
                  </a:txBody>
                  <a:tcPr marL="78105" marR="78105" marT="39052" marB="39052">
                    <a:lnL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>
                          <a:effectLst/>
                        </a:rPr>
                        <a:t>$1,339</a:t>
                      </a:r>
                    </a:p>
                  </a:txBody>
                  <a:tcPr marL="78105" marR="78105" marT="39052" marB="39052">
                    <a:lnL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7965195"/>
                  </a:ext>
                </a:extLst>
              </a:tr>
              <a:tr h="485380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>
                          <a:effectLst/>
                        </a:rPr>
                        <a:t>7</a:t>
                      </a:r>
                    </a:p>
                  </a:txBody>
                  <a:tcPr marL="78105" marR="78105" marT="39052" marB="39052">
                    <a:lnL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>
                          <a:effectLst/>
                        </a:rPr>
                        <a:t>$1,480</a:t>
                      </a:r>
                    </a:p>
                  </a:txBody>
                  <a:tcPr marL="78105" marR="78105" marT="39052" marB="39052">
                    <a:lnL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7257595"/>
                  </a:ext>
                </a:extLst>
              </a:tr>
              <a:tr h="485380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>
                          <a:effectLst/>
                        </a:rPr>
                        <a:t>8</a:t>
                      </a:r>
                    </a:p>
                  </a:txBody>
                  <a:tcPr marL="78105" marR="78105" marT="39052" marB="39052">
                    <a:lnL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>
                          <a:effectLst/>
                        </a:rPr>
                        <a:t>$1,691</a:t>
                      </a:r>
                    </a:p>
                  </a:txBody>
                  <a:tcPr marL="78105" marR="78105" marT="39052" marB="39052">
                    <a:lnL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1729553"/>
                  </a:ext>
                </a:extLst>
              </a:tr>
              <a:tr h="485380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>
                          <a:effectLst/>
                        </a:rPr>
                        <a:t>For each additional member</a:t>
                      </a:r>
                    </a:p>
                  </a:txBody>
                  <a:tcPr marL="78105" marR="78105" marT="39052" marB="39052">
                    <a:lnL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dirty="0">
                          <a:effectLst/>
                        </a:rPr>
                        <a:t>$211 +</a:t>
                      </a:r>
                    </a:p>
                  </a:txBody>
                  <a:tcPr marL="78105" marR="78105" marT="39052" marB="39052">
                    <a:lnL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5781269"/>
                  </a:ext>
                </a:extLst>
              </a:tr>
            </a:tbl>
          </a:graphicData>
        </a:graphic>
      </p:graphicFrame>
      <p:sp>
        <p:nvSpPr>
          <p:cNvPr id="25" name="TextBox 24">
            <a:extLst>
              <a:ext uri="{FF2B5EF4-FFF2-40B4-BE49-F238E27FC236}">
                <a16:creationId xmlns:a16="http://schemas.microsoft.com/office/drawing/2014/main" id="{C7D04FE8-D147-B188-6C5E-063F848A8FC2}"/>
              </a:ext>
            </a:extLst>
          </p:cNvPr>
          <p:cNvSpPr txBox="1"/>
          <p:nvPr/>
        </p:nvSpPr>
        <p:spPr>
          <a:xfrm>
            <a:off x="2064589" y="592347"/>
            <a:ext cx="97996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/>
              <a:t>SNAP Income Guidelines and Maximum Monthly Allotments</a:t>
            </a:r>
          </a:p>
        </p:txBody>
      </p:sp>
    </p:spTree>
    <p:extLst>
      <p:ext uri="{BB962C8B-B14F-4D97-AF65-F5344CB8AC3E}">
        <p14:creationId xmlns:p14="http://schemas.microsoft.com/office/powerpoint/2010/main" val="1314770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9FC8F-4A4F-29B0-1223-0394454331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9464" y="207034"/>
            <a:ext cx="6337540" cy="1148751"/>
          </a:xfrm>
        </p:spPr>
        <p:txBody>
          <a:bodyPr>
            <a:normAutofit/>
          </a:bodyPr>
          <a:lstStyle/>
          <a:p>
            <a:r>
              <a:rPr lang="en-US" sz="4800" b="1" u="sng" dirty="0"/>
              <a:t>Temporary Assistance</a:t>
            </a:r>
            <a:br>
              <a:rPr lang="en-US" sz="4800" b="1" dirty="0"/>
            </a:br>
            <a:r>
              <a:rPr lang="en-US" sz="1800" b="1" dirty="0"/>
              <a:t>AKA Public Assistance</a:t>
            </a:r>
            <a:endParaRPr lang="en-US" sz="48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3B4D6F1-9093-219C-6511-96DE174FE6B6}"/>
              </a:ext>
            </a:extLst>
          </p:cNvPr>
          <p:cNvSpPr txBox="1"/>
          <p:nvPr/>
        </p:nvSpPr>
        <p:spPr>
          <a:xfrm>
            <a:off x="2570673" y="1771290"/>
            <a:ext cx="857465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Different types: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/>
              <a:t>Family Assistance (FA)</a:t>
            </a:r>
          </a:p>
          <a:p>
            <a:pPr marL="1200150" lvl="2" indent="-285750">
              <a:buFont typeface="Courier New" panose="02070309020205020404" pitchFamily="49" charset="0"/>
              <a:buChar char="o"/>
            </a:pPr>
            <a:r>
              <a:rPr lang="en-US" dirty="0"/>
              <a:t>Provides cash assistance to families who have minor children in the household.</a:t>
            </a:r>
          </a:p>
          <a:p>
            <a:pPr marL="1200150" lvl="2" indent="-285750">
              <a:buFont typeface="Courier New" panose="02070309020205020404" pitchFamily="49" charset="0"/>
              <a:buChar char="o"/>
            </a:pPr>
            <a:r>
              <a:rPr lang="en-US" dirty="0"/>
              <a:t>Limited to 60 months of lifetime assistance.</a:t>
            </a:r>
          </a:p>
          <a:p>
            <a:pPr marL="1200150" lvl="2" indent="-285750">
              <a:buFont typeface="Courier New" panose="02070309020205020404" pitchFamily="49" charset="0"/>
              <a:buChar char="o"/>
            </a:pPr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5C49355-015B-12E6-077B-8FD89986ADC9}"/>
              </a:ext>
            </a:extLst>
          </p:cNvPr>
          <p:cNvSpPr txBox="1"/>
          <p:nvPr/>
        </p:nvSpPr>
        <p:spPr>
          <a:xfrm>
            <a:off x="2570673" y="3511645"/>
            <a:ext cx="785578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/>
              <a:t>Safety Net Assistance (SNA)</a:t>
            </a:r>
          </a:p>
          <a:p>
            <a:pPr marL="1200150" lvl="2" indent="-285750">
              <a:buFont typeface="Courier New" panose="02070309020205020404" pitchFamily="49" charset="0"/>
              <a:buChar char="o"/>
            </a:pPr>
            <a:r>
              <a:rPr lang="en-US" dirty="0"/>
              <a:t>Provides cash assistance to:</a:t>
            </a:r>
          </a:p>
          <a:p>
            <a:pPr marL="1657350" lvl="3" indent="-285750">
              <a:buFont typeface="Wingdings" panose="05000000000000000000" pitchFamily="2" charset="2"/>
              <a:buChar char="v"/>
            </a:pPr>
            <a:r>
              <a:rPr lang="en-US" b="0" i="0" dirty="0">
                <a:solidFill>
                  <a:srgbClr val="333333"/>
                </a:solidFill>
                <a:effectLst/>
                <a:latin typeface="Proxima Nova"/>
              </a:rPr>
              <a:t>Single adults</a:t>
            </a:r>
          </a:p>
          <a:p>
            <a:pPr marL="1657350" lvl="3" indent="-285750">
              <a:buFont typeface="Wingdings" panose="05000000000000000000" pitchFamily="2" charset="2"/>
              <a:buChar char="v"/>
            </a:pPr>
            <a:r>
              <a:rPr lang="en-US" b="0" i="0" dirty="0">
                <a:solidFill>
                  <a:srgbClr val="333333"/>
                </a:solidFill>
                <a:effectLst/>
                <a:latin typeface="Proxima Nova"/>
              </a:rPr>
              <a:t>Childless couples</a:t>
            </a:r>
          </a:p>
          <a:p>
            <a:pPr marL="1657350" lvl="3" indent="-285750">
              <a:buFont typeface="Wingdings" panose="05000000000000000000" pitchFamily="2" charset="2"/>
              <a:buChar char="v"/>
            </a:pPr>
            <a:r>
              <a:rPr lang="en-US" b="0" i="0" dirty="0">
                <a:solidFill>
                  <a:srgbClr val="333333"/>
                </a:solidFill>
                <a:effectLst/>
                <a:latin typeface="Proxima Nova"/>
              </a:rPr>
              <a:t>Children living apart from any adult relative</a:t>
            </a:r>
          </a:p>
          <a:p>
            <a:pPr marL="1657350" lvl="3" indent="-285750">
              <a:buFont typeface="Wingdings" panose="05000000000000000000" pitchFamily="2" charset="2"/>
              <a:buChar char="v"/>
            </a:pPr>
            <a:r>
              <a:rPr lang="en-US" b="0" i="0" dirty="0">
                <a:solidFill>
                  <a:srgbClr val="333333"/>
                </a:solidFill>
                <a:effectLst/>
                <a:latin typeface="Proxima Nova"/>
              </a:rPr>
              <a:t>Families of persons found to be abusing drugs or alcohol</a:t>
            </a:r>
          </a:p>
          <a:p>
            <a:pPr marL="1657350" lvl="3" indent="-285750">
              <a:buFont typeface="Wingdings" panose="05000000000000000000" pitchFamily="2" charset="2"/>
              <a:buChar char="v"/>
            </a:pPr>
            <a:r>
              <a:rPr lang="en-US" b="0" i="0" dirty="0">
                <a:solidFill>
                  <a:srgbClr val="333333"/>
                </a:solidFill>
                <a:effectLst/>
                <a:latin typeface="Proxima Nova"/>
              </a:rPr>
              <a:t>Families of persons refusing drug/alcohol screening, assessment or treatment</a:t>
            </a:r>
          </a:p>
          <a:p>
            <a:pPr marL="1657350" lvl="3" indent="-285750">
              <a:buFont typeface="Wingdings" panose="05000000000000000000" pitchFamily="2" charset="2"/>
              <a:buChar char="v"/>
            </a:pPr>
            <a:r>
              <a:rPr lang="en-US" b="0" i="0" dirty="0">
                <a:solidFill>
                  <a:srgbClr val="333333"/>
                </a:solidFill>
                <a:effectLst/>
                <a:latin typeface="Proxima Nova"/>
              </a:rPr>
              <a:t>Non-citizens who are eligible for TA, but who are not eligible for federal reimbursement</a:t>
            </a:r>
          </a:p>
          <a:p>
            <a:pPr marL="1657350" lvl="3" indent="-285750">
              <a:buFont typeface="Courier New" panose="02070309020205020404" pitchFamily="49" charset="0"/>
              <a:buChar char="o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7065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D55215-D2FA-241B-A740-E607D8DCD6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4862" y="-142336"/>
            <a:ext cx="10018713" cy="1752599"/>
          </a:xfrm>
        </p:spPr>
        <p:txBody>
          <a:bodyPr/>
          <a:lstStyle/>
          <a:p>
            <a:r>
              <a:rPr lang="en-US" b="1" u="sng" dirty="0"/>
              <a:t>Temporary Assistance cont’d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E52ED71-9AD5-B7F9-9844-DC7A8368B714}"/>
              </a:ext>
            </a:extLst>
          </p:cNvPr>
          <p:cNvSpPr txBox="1"/>
          <p:nvPr/>
        </p:nvSpPr>
        <p:spPr>
          <a:xfrm>
            <a:off x="1794862" y="1247954"/>
            <a:ext cx="9200942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Emergency Benefits (most likely to apply to our clients):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Helps to resolve urgent need or situation.</a:t>
            </a:r>
          </a:p>
          <a:p>
            <a:pPr marL="1200150" lvl="2" indent="-285750">
              <a:buFont typeface="Wingdings" panose="05000000000000000000" pitchFamily="2" charset="2"/>
              <a:buChar char="v"/>
            </a:pPr>
            <a:r>
              <a:rPr lang="en-US" sz="1400" b="0" i="0" dirty="0">
                <a:solidFill>
                  <a:srgbClr val="333333"/>
                </a:solidFill>
                <a:effectLst/>
                <a:latin typeface="Proxima Nova"/>
              </a:rPr>
              <a:t>You are homeless</a:t>
            </a:r>
          </a:p>
          <a:p>
            <a:pPr marL="1200150" lvl="2" indent="-285750">
              <a:buFont typeface="Wingdings" panose="05000000000000000000" pitchFamily="2" charset="2"/>
              <a:buChar char="v"/>
            </a:pPr>
            <a:r>
              <a:rPr lang="en-US" sz="1400" b="0" i="0" dirty="0">
                <a:solidFill>
                  <a:srgbClr val="333333"/>
                </a:solidFill>
                <a:effectLst/>
                <a:latin typeface="Proxima Nova"/>
              </a:rPr>
              <a:t>You have little or no food</a:t>
            </a:r>
          </a:p>
          <a:p>
            <a:pPr marL="1200150" lvl="2" indent="-285750">
              <a:buFont typeface="Wingdings" panose="05000000000000000000" pitchFamily="2" charset="2"/>
              <a:buChar char="v"/>
            </a:pPr>
            <a:r>
              <a:rPr lang="en-US" sz="1400" b="0" i="0" dirty="0">
                <a:solidFill>
                  <a:srgbClr val="333333"/>
                </a:solidFill>
                <a:effectLst/>
                <a:latin typeface="Proxima Nova"/>
              </a:rPr>
              <a:t>Your landlord has told you that you must move or has given you eviction papers</a:t>
            </a:r>
          </a:p>
          <a:p>
            <a:pPr marL="1200150" lvl="2" indent="-285750">
              <a:buFont typeface="Wingdings" panose="05000000000000000000" pitchFamily="2" charset="2"/>
              <a:buChar char="v"/>
            </a:pPr>
            <a:r>
              <a:rPr lang="en-US" sz="1400" b="0" i="0" dirty="0">
                <a:solidFill>
                  <a:srgbClr val="333333"/>
                </a:solidFill>
                <a:effectLst/>
                <a:latin typeface="Proxima Nova"/>
              </a:rPr>
              <a:t>You do not have fuel for heating in the cold weather period</a:t>
            </a:r>
          </a:p>
          <a:p>
            <a:pPr marL="1200150" lvl="2" indent="-285750">
              <a:buFont typeface="Wingdings" panose="05000000000000000000" pitchFamily="2" charset="2"/>
              <a:buChar char="v"/>
            </a:pPr>
            <a:r>
              <a:rPr lang="en-US" sz="1400" b="0" i="0" dirty="0">
                <a:solidFill>
                  <a:srgbClr val="333333"/>
                </a:solidFill>
                <a:effectLst/>
                <a:latin typeface="Proxima Nova"/>
              </a:rPr>
              <a:t>Your utilities are shut-off or are about to be shut-off, or you have a 72-hour disconnect notice</a:t>
            </a:r>
          </a:p>
          <a:p>
            <a:pPr marL="1200150" lvl="2" indent="-285750">
              <a:buFont typeface="Wingdings" panose="05000000000000000000" pitchFamily="2" charset="2"/>
              <a:buChar char="v"/>
            </a:pPr>
            <a:r>
              <a:rPr lang="en-US" sz="1400" b="0" i="0" dirty="0">
                <a:solidFill>
                  <a:srgbClr val="333333"/>
                </a:solidFill>
                <a:effectLst/>
                <a:latin typeface="Proxima Nova"/>
              </a:rPr>
              <a:t>You or someone in your family has been physically harmed, or threatened with violence by a partner, ex-partner or other household member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625D424-6B09-79E8-0C60-39B71B781753}"/>
              </a:ext>
            </a:extLst>
          </p:cNvPr>
          <p:cNvSpPr txBox="1"/>
          <p:nvPr/>
        </p:nvSpPr>
        <p:spPr>
          <a:xfrm>
            <a:off x="1794862" y="3318294"/>
            <a:ext cx="980479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Eligibility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Varying income guidelines regarding eligibility depending on housing situation, household size, income type etc.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Client must comply with the following:</a:t>
            </a:r>
          </a:p>
          <a:p>
            <a:pPr marL="1200150" lvl="2" indent="-285750">
              <a:buFont typeface="Wingdings" panose="05000000000000000000" pitchFamily="2" charset="2"/>
              <a:buChar char="v"/>
            </a:pPr>
            <a:r>
              <a:rPr lang="en-US" dirty="0"/>
              <a:t>Drug and alcohol screening.</a:t>
            </a:r>
          </a:p>
          <a:p>
            <a:pPr marL="1200150" lvl="2" indent="-285750">
              <a:buFont typeface="Wingdings" panose="05000000000000000000" pitchFamily="2" charset="2"/>
              <a:buChar char="v"/>
            </a:pPr>
            <a:r>
              <a:rPr lang="en-US" dirty="0"/>
              <a:t>Child support payments.</a:t>
            </a:r>
          </a:p>
          <a:p>
            <a:pPr marL="1200150" lvl="2" indent="-285750">
              <a:buFont typeface="Wingdings" panose="05000000000000000000" pitchFamily="2" charset="2"/>
              <a:buChar char="v"/>
            </a:pPr>
            <a:r>
              <a:rPr lang="en-US" dirty="0"/>
              <a:t>Employment search.*</a:t>
            </a:r>
          </a:p>
          <a:p>
            <a:pPr marL="1657350" lvl="3" indent="-285750">
              <a:buFont typeface="Wingdings" panose="05000000000000000000" pitchFamily="2" charset="2"/>
              <a:buChar char="Ø"/>
            </a:pPr>
            <a:r>
              <a:rPr lang="en-US" dirty="0"/>
              <a:t>*</a:t>
            </a:r>
            <a:r>
              <a:rPr lang="en-US" sz="1200" b="1" dirty="0"/>
              <a:t>If client is unable to work a medical appointment will be scheduled to assess employment ability. If determined able, client must comply with job search.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306506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A50A7-48B9-65A0-5494-9F4462767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3730" y="173967"/>
            <a:ext cx="6497998" cy="639791"/>
          </a:xfrm>
        </p:spPr>
        <p:txBody>
          <a:bodyPr>
            <a:noAutofit/>
          </a:bodyPr>
          <a:lstStyle/>
          <a:p>
            <a:r>
              <a:rPr lang="en-US" sz="4800" b="1" u="sng" dirty="0"/>
              <a:t>MEDICAID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A4265-0093-65D5-C36A-1B0BC97355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0225" y="1138687"/>
            <a:ext cx="7297949" cy="2398143"/>
          </a:xfrm>
        </p:spPr>
        <p:txBody>
          <a:bodyPr>
            <a:normAutofit/>
          </a:bodyPr>
          <a:lstStyle/>
          <a:p>
            <a:r>
              <a:rPr lang="en-US" dirty="0"/>
              <a:t>Two ways to apply:</a:t>
            </a:r>
          </a:p>
          <a:p>
            <a:pPr lvl="1"/>
            <a:r>
              <a:rPr lang="en-US" dirty="0"/>
              <a:t>Through </a:t>
            </a:r>
            <a:r>
              <a:rPr lang="en-US" b="0" i="0" dirty="0">
                <a:solidFill>
                  <a:srgbClr val="000000"/>
                </a:solidFill>
                <a:effectLst/>
                <a:latin typeface="Proxima Nova"/>
              </a:rPr>
              <a:t> </a:t>
            </a:r>
            <a:r>
              <a:rPr lang="en-US" b="1" i="0" u="none" strike="noStrike" dirty="0">
                <a:solidFill>
                  <a:srgbClr val="333333"/>
                </a:solidFill>
                <a:effectLst/>
                <a:latin typeface="Proxima Nova"/>
                <a:hlinkClick r:id="rId2"/>
              </a:rPr>
              <a:t>NY State of Health</a:t>
            </a:r>
            <a:endParaRPr lang="en-US" dirty="0"/>
          </a:p>
          <a:p>
            <a:pPr lvl="1"/>
            <a:r>
              <a:rPr lang="en-US" dirty="0"/>
              <a:t>At local DSS using the LDSS2921 common application </a:t>
            </a:r>
            <a:r>
              <a:rPr lang="en-US" dirty="0">
                <a:hlinkClick r:id="rId3"/>
              </a:rPr>
              <a:t>https://otda.ny.gov/programs/applications/2921.pdf</a:t>
            </a:r>
            <a:endParaRPr lang="en-US" dirty="0"/>
          </a:p>
          <a:p>
            <a:pPr marL="1371600" lvl="3" indent="0">
              <a:buNone/>
            </a:pPr>
            <a:endParaRPr lang="en-US" sz="1300" b="0" i="0" dirty="0">
              <a:solidFill>
                <a:srgbClr val="000000"/>
              </a:solidFill>
              <a:effectLst/>
              <a:latin typeface="Proxima Nova"/>
            </a:endParaRPr>
          </a:p>
          <a:p>
            <a:pPr lvl="3">
              <a:buFont typeface="Arial" panose="020B0604020202020204" pitchFamily="34" charset="0"/>
              <a:buChar char="•"/>
            </a:pPr>
            <a:endParaRPr lang="en-US" sz="1300" b="0" i="0" dirty="0">
              <a:solidFill>
                <a:srgbClr val="000000"/>
              </a:solidFill>
              <a:effectLst/>
              <a:latin typeface="Proxima Nova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679BE61-7E44-35B7-AD67-92FD860BF2D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6412" y="3058649"/>
            <a:ext cx="8006513" cy="3625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58453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3A1B9-4F48-85AE-9537-515C5B1157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1399" y="686735"/>
            <a:ext cx="7609201" cy="873729"/>
          </a:xfrm>
        </p:spPr>
        <p:txBody>
          <a:bodyPr>
            <a:normAutofit fontScale="90000"/>
          </a:bodyPr>
          <a:lstStyle/>
          <a:p>
            <a:r>
              <a:rPr lang="en-US" sz="4800" b="1" u="sng" dirty="0"/>
              <a:t>HEAP</a:t>
            </a:r>
            <a:br>
              <a:rPr lang="en-US" sz="4800" b="1" u="sng" dirty="0"/>
            </a:br>
            <a:r>
              <a:rPr lang="en-US" dirty="0"/>
              <a:t>(Home Energy Assistance Program)</a:t>
            </a:r>
            <a:br>
              <a:rPr lang="en-US" sz="4800" b="1" u="sng" dirty="0"/>
            </a:br>
            <a:br>
              <a:rPr lang="en-US" sz="4800" b="1" u="sng" dirty="0"/>
            </a:br>
            <a:endParaRPr lang="en-US" sz="4800" b="1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B38043-64BF-3EC5-1FA6-175624775A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8098" y="1755407"/>
            <a:ext cx="9890316" cy="2345368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+mj-lt"/>
              </a:rPr>
              <a:t>Eligible participants can receive one HEAP benefit per season.</a:t>
            </a:r>
          </a:p>
          <a:p>
            <a:r>
              <a:rPr lang="en-US" dirty="0">
                <a:latin typeface="+mj-lt"/>
              </a:rPr>
              <a:t>Benefits are available starting mid-November through Winter, while funds are available.</a:t>
            </a:r>
          </a:p>
          <a:p>
            <a:r>
              <a:rPr lang="en-US" dirty="0">
                <a:latin typeface="+mj-lt"/>
              </a:rPr>
              <a:t>Eligibility based</a:t>
            </a:r>
          </a:p>
          <a:p>
            <a:pPr marL="0" indent="0">
              <a:buNone/>
            </a:pPr>
            <a:r>
              <a:rPr lang="en-US" dirty="0">
                <a:latin typeface="+mj-lt"/>
              </a:rPr>
              <a:t>on gross income:</a:t>
            </a:r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47EA0FE-5F40-55C4-682A-D0DCD0A8EC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9018232"/>
              </p:ext>
            </p:extLst>
          </p:nvPr>
        </p:nvGraphicFramePr>
        <p:xfrm>
          <a:off x="5083482" y="2838567"/>
          <a:ext cx="7108518" cy="3921264"/>
        </p:xfrm>
        <a:graphic>
          <a:graphicData uri="http://schemas.openxmlformats.org/drawingml/2006/table">
            <a:tbl>
              <a:tblPr/>
              <a:tblGrid>
                <a:gridCol w="3554259">
                  <a:extLst>
                    <a:ext uri="{9D8B030D-6E8A-4147-A177-3AD203B41FA5}">
                      <a16:colId xmlns:a16="http://schemas.microsoft.com/office/drawing/2014/main" val="1242880097"/>
                    </a:ext>
                  </a:extLst>
                </a:gridCol>
                <a:gridCol w="3554259">
                  <a:extLst>
                    <a:ext uri="{9D8B030D-6E8A-4147-A177-3AD203B41FA5}">
                      <a16:colId xmlns:a16="http://schemas.microsoft.com/office/drawing/2014/main" val="2271870126"/>
                    </a:ext>
                  </a:extLst>
                </a:gridCol>
              </a:tblGrid>
              <a:tr h="245079">
                <a:tc gridSpan="2"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48816" marR="48816" marT="24408" marB="24408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3235105"/>
                  </a:ext>
                </a:extLst>
              </a:tr>
              <a:tr h="24507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>
                          <a:effectLst/>
                        </a:rPr>
                        <a:t>Household Size</a:t>
                      </a:r>
                    </a:p>
                  </a:txBody>
                  <a:tcPr marL="48816" marR="48816" marT="24408" marB="24408" anchor="b">
                    <a:lnL w="4763" cap="flat" cmpd="sng" algn="ctr">
                      <a:solidFill>
                        <a:srgbClr val="C3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C3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E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dirty="0">
                          <a:effectLst/>
                        </a:rPr>
                        <a:t>Maximum Gross Monthly Income</a:t>
                      </a:r>
                    </a:p>
                  </a:txBody>
                  <a:tcPr marL="48816" marR="48816" marT="24408" marB="24408" anchor="b">
                    <a:lnL w="4763" cap="flat" cmpd="sng" algn="ctr">
                      <a:solidFill>
                        <a:srgbClr val="C3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C3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C3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5949755"/>
                  </a:ext>
                </a:extLst>
              </a:tr>
              <a:tr h="245079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1</a:t>
                      </a:r>
                    </a:p>
                  </a:txBody>
                  <a:tcPr marL="48816" marR="48816" marT="24408" marB="24408">
                    <a:lnL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$2,852</a:t>
                      </a:r>
                    </a:p>
                  </a:txBody>
                  <a:tcPr marL="48816" marR="48816" marT="24408" marB="24408">
                    <a:lnL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C3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3235721"/>
                  </a:ext>
                </a:extLst>
              </a:tr>
              <a:tr h="245079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2</a:t>
                      </a:r>
                    </a:p>
                  </a:txBody>
                  <a:tcPr marL="48816" marR="48816" marT="24408" marB="24408">
                    <a:lnL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dirty="0">
                          <a:effectLst/>
                        </a:rPr>
                        <a:t>$3,730</a:t>
                      </a:r>
                    </a:p>
                  </a:txBody>
                  <a:tcPr marL="48816" marR="48816" marT="24408" marB="24408">
                    <a:lnL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C3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9307666"/>
                  </a:ext>
                </a:extLst>
              </a:tr>
              <a:tr h="245079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3</a:t>
                      </a:r>
                    </a:p>
                  </a:txBody>
                  <a:tcPr marL="48816" marR="48816" marT="24408" marB="24408">
                    <a:lnL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$4,608</a:t>
                      </a:r>
                    </a:p>
                  </a:txBody>
                  <a:tcPr marL="48816" marR="48816" marT="24408" marB="24408">
                    <a:lnL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C3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397745"/>
                  </a:ext>
                </a:extLst>
              </a:tr>
              <a:tr h="245079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4</a:t>
                      </a:r>
                    </a:p>
                  </a:txBody>
                  <a:tcPr marL="48816" marR="48816" marT="24408" marB="24408">
                    <a:lnL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$5,485</a:t>
                      </a:r>
                    </a:p>
                  </a:txBody>
                  <a:tcPr marL="48816" marR="48816" marT="24408" marB="24408">
                    <a:lnL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C3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9558994"/>
                  </a:ext>
                </a:extLst>
              </a:tr>
              <a:tr h="245079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5</a:t>
                      </a:r>
                    </a:p>
                  </a:txBody>
                  <a:tcPr marL="48816" marR="48816" marT="24408" marB="24408">
                    <a:lnL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$6,363</a:t>
                      </a:r>
                    </a:p>
                  </a:txBody>
                  <a:tcPr marL="48816" marR="48816" marT="24408" marB="24408">
                    <a:lnL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C3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5481261"/>
                  </a:ext>
                </a:extLst>
              </a:tr>
              <a:tr h="245079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dirty="0">
                          <a:effectLst/>
                        </a:rPr>
                        <a:t>6</a:t>
                      </a:r>
                    </a:p>
                  </a:txBody>
                  <a:tcPr marL="48816" marR="48816" marT="24408" marB="24408">
                    <a:lnL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$7,241</a:t>
                      </a:r>
                    </a:p>
                  </a:txBody>
                  <a:tcPr marL="48816" marR="48816" marT="24408" marB="24408">
                    <a:lnL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C3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8990429"/>
                  </a:ext>
                </a:extLst>
              </a:tr>
              <a:tr h="245079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7</a:t>
                      </a:r>
                    </a:p>
                  </a:txBody>
                  <a:tcPr marL="48816" marR="48816" marT="24408" marB="24408">
                    <a:lnL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dirty="0">
                          <a:effectLst/>
                        </a:rPr>
                        <a:t>$7,405</a:t>
                      </a:r>
                    </a:p>
                  </a:txBody>
                  <a:tcPr marL="48816" marR="48816" marT="24408" marB="24408">
                    <a:lnL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C3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8409330"/>
                  </a:ext>
                </a:extLst>
              </a:tr>
              <a:tr h="245079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8</a:t>
                      </a:r>
                    </a:p>
                  </a:txBody>
                  <a:tcPr marL="48816" marR="48816" marT="24408" marB="24408">
                    <a:lnL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$7,570</a:t>
                      </a:r>
                    </a:p>
                  </a:txBody>
                  <a:tcPr marL="48816" marR="48816" marT="24408" marB="24408">
                    <a:lnL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C3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0276695"/>
                  </a:ext>
                </a:extLst>
              </a:tr>
              <a:tr h="245079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9</a:t>
                      </a:r>
                    </a:p>
                  </a:txBody>
                  <a:tcPr marL="48816" marR="48816" marT="24408" marB="24408">
                    <a:lnL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$7,734</a:t>
                      </a:r>
                    </a:p>
                  </a:txBody>
                  <a:tcPr marL="48816" marR="48816" marT="24408" marB="24408">
                    <a:lnL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C3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4090401"/>
                  </a:ext>
                </a:extLst>
              </a:tr>
              <a:tr h="245079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10</a:t>
                      </a:r>
                    </a:p>
                  </a:txBody>
                  <a:tcPr marL="48816" marR="48816" marT="24408" marB="24408">
                    <a:lnL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$7,899</a:t>
                      </a:r>
                    </a:p>
                  </a:txBody>
                  <a:tcPr marL="48816" marR="48816" marT="24408" marB="24408">
                    <a:lnL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C3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5402632"/>
                  </a:ext>
                </a:extLst>
              </a:tr>
              <a:tr h="245079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11</a:t>
                      </a:r>
                    </a:p>
                  </a:txBody>
                  <a:tcPr marL="48816" marR="48816" marT="24408" marB="24408">
                    <a:lnL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$8,064</a:t>
                      </a:r>
                    </a:p>
                  </a:txBody>
                  <a:tcPr marL="48816" marR="48816" marT="24408" marB="24408">
                    <a:lnL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C3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8991595"/>
                  </a:ext>
                </a:extLst>
              </a:tr>
              <a:tr h="245079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12</a:t>
                      </a:r>
                    </a:p>
                  </a:txBody>
                  <a:tcPr marL="48816" marR="48816" marT="24408" marB="24408">
                    <a:lnL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$8,228</a:t>
                      </a:r>
                    </a:p>
                  </a:txBody>
                  <a:tcPr marL="48816" marR="48816" marT="24408" marB="24408">
                    <a:lnL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C3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8424718"/>
                  </a:ext>
                </a:extLst>
              </a:tr>
              <a:tr h="245079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13</a:t>
                      </a:r>
                    </a:p>
                  </a:txBody>
                  <a:tcPr marL="48816" marR="48816" marT="24408" marB="24408">
                    <a:lnL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$8,778</a:t>
                      </a:r>
                    </a:p>
                  </a:txBody>
                  <a:tcPr marL="48816" marR="48816" marT="24408" marB="24408">
                    <a:lnL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C3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108003"/>
                  </a:ext>
                </a:extLst>
              </a:tr>
              <a:tr h="245079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>
                          <a:effectLst/>
                        </a:rPr>
                        <a:t>Each additional</a:t>
                      </a:r>
                    </a:p>
                  </a:txBody>
                  <a:tcPr marL="48816" marR="48816" marT="24408" marB="24408">
                    <a:lnL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C3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dirty="0">
                          <a:effectLst/>
                        </a:rPr>
                        <a:t>Add $590</a:t>
                      </a:r>
                    </a:p>
                  </a:txBody>
                  <a:tcPr marL="48816" marR="48816" marT="24408" marB="24408">
                    <a:lnL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4763" cap="flat" cmpd="sng" algn="ctr">
                      <a:solidFill>
                        <a:srgbClr val="C3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3" cap="flat" cmpd="sng" algn="ctr">
                      <a:solidFill>
                        <a:srgbClr val="D5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763" cap="flat" cmpd="sng" algn="ctr">
                      <a:solidFill>
                        <a:srgbClr val="C3CBC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2756313"/>
                  </a:ext>
                </a:extLst>
              </a:tr>
            </a:tbl>
          </a:graphicData>
        </a:graphic>
      </p:graphicFrame>
      <p:sp>
        <p:nvSpPr>
          <p:cNvPr id="6" name="Rectangle 1">
            <a:extLst>
              <a:ext uri="{FF2B5EF4-FFF2-40B4-BE49-F238E27FC236}">
                <a16:creationId xmlns:a16="http://schemas.microsoft.com/office/drawing/2014/main" id="{780E43CB-D350-D3E0-C86B-29F46B46AB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5371" y="355159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83063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8C5CA0-6917-D613-6EA0-B0BBA3297E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79288" y="48385"/>
            <a:ext cx="6782268" cy="6761230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US" b="1" i="0" dirty="0">
                <a:solidFill>
                  <a:srgbClr val="6F5091"/>
                </a:solidFill>
                <a:effectLst/>
                <a:latin typeface="Proxima Nova"/>
              </a:rPr>
              <a:t>Nassau County HEAP contacts</a:t>
            </a:r>
          </a:p>
          <a:p>
            <a:pPr algn="l"/>
            <a:r>
              <a:rPr lang="en-US" b="1" i="0" dirty="0">
                <a:solidFill>
                  <a:srgbClr val="242424"/>
                </a:solidFill>
                <a:effectLst/>
                <a:latin typeface="Proxima Nova"/>
              </a:rPr>
              <a:t>Department of Social Services</a:t>
            </a:r>
          </a:p>
          <a:p>
            <a:pPr algn="l"/>
            <a:r>
              <a:rPr lang="en-US" b="0" i="0" dirty="0">
                <a:solidFill>
                  <a:srgbClr val="333333"/>
                </a:solidFill>
                <a:effectLst/>
                <a:latin typeface="Proxima Nova"/>
              </a:rPr>
              <a:t>Nassau County Department of Social Services</a:t>
            </a:r>
          </a:p>
          <a:p>
            <a:pPr algn="l"/>
            <a:r>
              <a:rPr lang="en-US" b="0" i="0" dirty="0">
                <a:solidFill>
                  <a:srgbClr val="333333"/>
                </a:solidFill>
                <a:effectLst/>
                <a:latin typeface="Proxima Nova"/>
              </a:rPr>
              <a:t>60 Charles Lindbergh Boulevard</a:t>
            </a:r>
            <a:br>
              <a:rPr lang="en-US" b="0" i="0" dirty="0">
                <a:solidFill>
                  <a:srgbClr val="333333"/>
                </a:solidFill>
                <a:effectLst/>
                <a:latin typeface="Proxima Nova"/>
              </a:rPr>
            </a:br>
            <a:r>
              <a:rPr lang="en-US" b="0" i="0" dirty="0">
                <a:solidFill>
                  <a:srgbClr val="333333"/>
                </a:solidFill>
                <a:effectLst/>
                <a:latin typeface="Proxima Nova"/>
              </a:rPr>
              <a:t>Uniondale, NY 11553</a:t>
            </a:r>
            <a:br>
              <a:rPr lang="en-US" b="0" i="0" dirty="0">
                <a:solidFill>
                  <a:srgbClr val="333333"/>
                </a:solidFill>
                <a:effectLst/>
                <a:latin typeface="Proxima Nova"/>
              </a:rPr>
            </a:br>
            <a:r>
              <a:rPr lang="en-US" b="0" i="0" dirty="0">
                <a:solidFill>
                  <a:srgbClr val="333333"/>
                </a:solidFill>
                <a:effectLst/>
                <a:latin typeface="Proxima Nova"/>
              </a:rPr>
              <a:t>Phone: (516) 227-8519</a:t>
            </a:r>
            <a:br>
              <a:rPr lang="en-US" b="0" i="0" dirty="0">
                <a:solidFill>
                  <a:srgbClr val="333333"/>
                </a:solidFill>
                <a:effectLst/>
                <a:latin typeface="Proxima Nova"/>
              </a:rPr>
            </a:br>
            <a:r>
              <a:rPr lang="en-US" b="0" i="0" dirty="0">
                <a:solidFill>
                  <a:srgbClr val="333333"/>
                </a:solidFill>
                <a:effectLst/>
                <a:latin typeface="Proxima Nova"/>
              </a:rPr>
              <a:t>Days Open: Monday-Friday, 9:00am-4:45pm</a:t>
            </a:r>
          </a:p>
          <a:p>
            <a:pPr algn="l"/>
            <a:r>
              <a:rPr lang="en-US" b="1" i="0" dirty="0">
                <a:solidFill>
                  <a:srgbClr val="242424"/>
                </a:solidFill>
                <a:effectLst/>
                <a:latin typeface="Proxima Nova"/>
              </a:rPr>
              <a:t>Alternate Certifiers</a:t>
            </a:r>
          </a:p>
          <a:p>
            <a:pPr algn="l"/>
            <a:r>
              <a:rPr lang="en-US" b="0" i="0" dirty="0">
                <a:solidFill>
                  <a:srgbClr val="333333"/>
                </a:solidFill>
                <a:effectLst/>
                <a:latin typeface="Proxima Nova"/>
              </a:rPr>
              <a:t>Family and Children's Association: Office for the Aging</a:t>
            </a:r>
          </a:p>
          <a:p>
            <a:pPr algn="l"/>
            <a:r>
              <a:rPr lang="en-US" b="0" i="0" dirty="0">
                <a:solidFill>
                  <a:srgbClr val="333333"/>
                </a:solidFill>
                <a:effectLst/>
                <a:latin typeface="Proxima Nova"/>
              </a:rPr>
              <a:t>60 Charles Lindbergh Boulevard, 2nd Floor</a:t>
            </a:r>
            <a:br>
              <a:rPr lang="en-US" b="0" i="0" dirty="0">
                <a:solidFill>
                  <a:srgbClr val="333333"/>
                </a:solidFill>
                <a:effectLst/>
                <a:latin typeface="Proxima Nova"/>
              </a:rPr>
            </a:br>
            <a:r>
              <a:rPr lang="en-US" b="0" i="0" dirty="0">
                <a:solidFill>
                  <a:srgbClr val="333333"/>
                </a:solidFill>
                <a:effectLst/>
                <a:latin typeface="Proxima Nova"/>
              </a:rPr>
              <a:t>Uniondale, NY 11553</a:t>
            </a:r>
            <a:br>
              <a:rPr lang="en-US" b="0" i="0" dirty="0">
                <a:solidFill>
                  <a:srgbClr val="333333"/>
                </a:solidFill>
                <a:effectLst/>
                <a:latin typeface="Proxima Nova"/>
              </a:rPr>
            </a:br>
            <a:r>
              <a:rPr lang="en-US" b="0" i="0" dirty="0">
                <a:solidFill>
                  <a:srgbClr val="333333"/>
                </a:solidFill>
                <a:effectLst/>
                <a:latin typeface="Proxima Nova"/>
              </a:rPr>
              <a:t>Phone: (516) 227-7386</a:t>
            </a:r>
            <a:br>
              <a:rPr lang="en-US" b="0" i="0" dirty="0">
                <a:solidFill>
                  <a:srgbClr val="333333"/>
                </a:solidFill>
                <a:effectLst/>
                <a:latin typeface="Proxima Nova"/>
              </a:rPr>
            </a:br>
            <a:r>
              <a:rPr lang="en-US" b="0" i="0" dirty="0">
                <a:solidFill>
                  <a:srgbClr val="333333"/>
                </a:solidFill>
                <a:effectLst/>
                <a:latin typeface="Proxima Nova"/>
              </a:rPr>
              <a:t>Days Open: Monday-Friday, 9:00am-4:45pm</a:t>
            </a:r>
          </a:p>
          <a:p>
            <a:pPr algn="l"/>
            <a:r>
              <a:rPr lang="en-US" b="1" i="0" dirty="0">
                <a:solidFill>
                  <a:srgbClr val="242424"/>
                </a:solidFill>
                <a:effectLst/>
                <a:latin typeface="Proxima Nova"/>
              </a:rPr>
              <a:t>Alternate Certifiers</a:t>
            </a:r>
          </a:p>
          <a:p>
            <a:pPr algn="l"/>
            <a:r>
              <a:rPr lang="en-US" b="0" i="0" dirty="0">
                <a:solidFill>
                  <a:srgbClr val="333333"/>
                </a:solidFill>
                <a:effectLst/>
                <a:latin typeface="Proxima Nova"/>
              </a:rPr>
              <a:t>EAC</a:t>
            </a:r>
          </a:p>
          <a:p>
            <a:pPr algn="l"/>
            <a:r>
              <a:rPr lang="en-US" b="0" i="0" dirty="0">
                <a:solidFill>
                  <a:srgbClr val="333333"/>
                </a:solidFill>
                <a:effectLst/>
                <a:latin typeface="Proxima Nova"/>
              </a:rPr>
              <a:t>175 Fulton Avenue, 4th floor</a:t>
            </a:r>
            <a:br>
              <a:rPr lang="en-US" b="0" i="0" dirty="0">
                <a:solidFill>
                  <a:srgbClr val="333333"/>
                </a:solidFill>
                <a:effectLst/>
                <a:latin typeface="Proxima Nova"/>
              </a:rPr>
            </a:br>
            <a:r>
              <a:rPr lang="en-US" b="0" i="0" dirty="0">
                <a:solidFill>
                  <a:srgbClr val="333333"/>
                </a:solidFill>
                <a:effectLst/>
                <a:latin typeface="Proxima Nova"/>
              </a:rPr>
              <a:t>Hempstead, NY 11550</a:t>
            </a:r>
            <a:br>
              <a:rPr lang="en-US" b="0" i="0" dirty="0">
                <a:solidFill>
                  <a:srgbClr val="333333"/>
                </a:solidFill>
                <a:effectLst/>
                <a:latin typeface="Proxima Nova"/>
              </a:rPr>
            </a:br>
            <a:r>
              <a:rPr lang="en-US" b="0" i="0" dirty="0">
                <a:solidFill>
                  <a:srgbClr val="333333"/>
                </a:solidFill>
                <a:effectLst/>
                <a:latin typeface="Proxima Nova"/>
              </a:rPr>
              <a:t>Phone: (516) 565-4327</a:t>
            </a:r>
            <a:br>
              <a:rPr lang="en-US" b="0" i="0" dirty="0">
                <a:solidFill>
                  <a:srgbClr val="333333"/>
                </a:solidFill>
                <a:effectLst/>
                <a:latin typeface="Proxima Nova"/>
              </a:rPr>
            </a:br>
            <a:r>
              <a:rPr lang="en-US" b="0" i="0" dirty="0">
                <a:solidFill>
                  <a:srgbClr val="333333"/>
                </a:solidFill>
                <a:effectLst/>
                <a:latin typeface="Proxima Nova"/>
              </a:rPr>
              <a:t>Days Open: Monday-Friday, 9:00am-4:45pm</a:t>
            </a:r>
          </a:p>
          <a:p>
            <a:pPr algn="l"/>
            <a:r>
              <a:rPr lang="en-US" b="1" i="0" dirty="0">
                <a:solidFill>
                  <a:srgbClr val="242424"/>
                </a:solidFill>
                <a:effectLst/>
                <a:latin typeface="Proxima Nova"/>
              </a:rPr>
              <a:t>After Hours Emergency Contact</a:t>
            </a:r>
          </a:p>
          <a:p>
            <a:pPr algn="l"/>
            <a:r>
              <a:rPr lang="en-US" b="0" i="0" dirty="0">
                <a:solidFill>
                  <a:srgbClr val="333333"/>
                </a:solidFill>
                <a:effectLst/>
                <a:latin typeface="Proxima Nova"/>
              </a:rPr>
              <a:t>Nassau County Department of Social Services Emergency Services</a:t>
            </a:r>
          </a:p>
          <a:p>
            <a:pPr algn="l"/>
            <a:r>
              <a:rPr lang="en-US" b="0" i="0" dirty="0">
                <a:solidFill>
                  <a:srgbClr val="333333"/>
                </a:solidFill>
                <a:effectLst/>
                <a:latin typeface="Proxima Nova"/>
              </a:rPr>
              <a:t>Phone: (516) 573-8626</a:t>
            </a:r>
            <a:br>
              <a:rPr lang="en-US" b="0" i="0" dirty="0">
                <a:solidFill>
                  <a:srgbClr val="333333"/>
                </a:solidFill>
                <a:effectLst/>
                <a:latin typeface="Proxima Nova"/>
              </a:rPr>
            </a:br>
            <a:r>
              <a:rPr lang="en-US" b="0" i="0" dirty="0">
                <a:solidFill>
                  <a:srgbClr val="333333"/>
                </a:solidFill>
                <a:effectLst/>
                <a:latin typeface="Proxima Nova"/>
              </a:rPr>
              <a:t>Days Open: Monday - Friday</a:t>
            </a:r>
          </a:p>
          <a:p>
            <a:pPr marL="0" indent="0" algn="l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8308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2d4b7a3-f851-41e8-99d5-1619c4311944">
      <Terms xmlns="http://schemas.microsoft.com/office/infopath/2007/PartnerControls"/>
    </lcf76f155ced4ddcb4097134ff3c332f>
    <TaxCatchAll xmlns="0c408069-27ef-456c-b32e-53750250f17c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B4BDF1F1524947BA2FCB5BA4ECBC51" ma:contentTypeVersion="17" ma:contentTypeDescription="Create a new document." ma:contentTypeScope="" ma:versionID="f58d0ced74f5852ff39fd3f9ad79ee65">
  <xsd:schema xmlns:xsd="http://www.w3.org/2001/XMLSchema" xmlns:xs="http://www.w3.org/2001/XMLSchema" xmlns:p="http://schemas.microsoft.com/office/2006/metadata/properties" xmlns:ns2="0c408069-27ef-456c-b32e-53750250f17c" xmlns:ns3="a2d4b7a3-f851-41e8-99d5-1619c4311944" targetNamespace="http://schemas.microsoft.com/office/2006/metadata/properties" ma:root="true" ma:fieldsID="57fff187e0220861e0eeaf5460120311" ns2:_="" ns3:_="">
    <xsd:import namespace="0c408069-27ef-456c-b32e-53750250f17c"/>
    <xsd:import namespace="a2d4b7a3-f851-41e8-99d5-1619c431194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408069-27ef-456c-b32e-53750250f17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  <xsd:element name="SharedWithDetails" ma:index="10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879ae242-20b7-4c70-aca2-d925e5ca5c78}" ma:internalName="TaxCatchAll" ma:showField="CatchAllData" ma:web="0c408069-27ef-456c-b32e-53750250f17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d4b7a3-f851-41e8-99d5-1619c43119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de80daf8-8fb4-46c3-aaa3-cb6825cc4df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46D01F5-DFA2-4BA3-AEBB-40BEBF41133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41AAC05-7D1C-46E1-99F5-85B0E527152E}">
  <ds:schemaRefs>
    <ds:schemaRef ds:uri="http://purl.org/dc/elements/1.1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www.w3.org/XML/1998/namespace"/>
    <ds:schemaRef ds:uri="http://purl.org/dc/terms/"/>
    <ds:schemaRef ds:uri="http://schemas.openxmlformats.org/package/2006/metadata/core-properties"/>
    <ds:schemaRef ds:uri="0f5f318e-3aa2-4f2e-9e56-f8591039e8be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9E576A0A-554E-4927-A458-CC13C3515D2F}"/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14405</TotalTime>
  <Words>1531</Words>
  <Application>Microsoft Office PowerPoint</Application>
  <PresentationFormat>Widescreen</PresentationFormat>
  <Paragraphs>228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Corbel</vt:lpstr>
      <vt:lpstr>Courier New</vt:lpstr>
      <vt:lpstr>inherit</vt:lpstr>
      <vt:lpstr>Proxima Nova</vt:lpstr>
      <vt:lpstr>tahoma</vt:lpstr>
      <vt:lpstr>Wingdings</vt:lpstr>
      <vt:lpstr>Parallax</vt:lpstr>
      <vt:lpstr>Helpful Benefits for Clients </vt:lpstr>
      <vt:lpstr>Types of Benefits We Will Discuss</vt:lpstr>
      <vt:lpstr>SNAP  (supplemental nutrition assistance program)</vt:lpstr>
      <vt:lpstr>PowerPoint Presentation</vt:lpstr>
      <vt:lpstr>Temporary Assistance AKA Public Assistance</vt:lpstr>
      <vt:lpstr>Temporary Assistance cont’d</vt:lpstr>
      <vt:lpstr>MEDICAID</vt:lpstr>
      <vt:lpstr>HEAP (Home Energy Assistance Program)  </vt:lpstr>
      <vt:lpstr>PowerPoint Presentation</vt:lpstr>
      <vt:lpstr>PowerPoint Presentation</vt:lpstr>
      <vt:lpstr>SSDI and SSI (Social Security Disability Insurance/Supplemental Security Income)</vt:lpstr>
      <vt:lpstr>Social Security Retirement</vt:lpstr>
      <vt:lpstr>Implementing SOAR for our clients</vt:lpstr>
      <vt:lpstr>Barriers and Challenges SOAR helps to overcome</vt:lpstr>
      <vt:lpstr>SOAR works</vt:lpstr>
      <vt:lpstr>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Client Benefits</dc:title>
  <dc:creator>Carrie Garcia</dc:creator>
  <cp:lastModifiedBy>Jessica Labia</cp:lastModifiedBy>
  <cp:revision>2</cp:revision>
  <dcterms:created xsi:type="dcterms:W3CDTF">2023-05-25T16:32:38Z</dcterms:created>
  <dcterms:modified xsi:type="dcterms:W3CDTF">2023-06-13T20:25:59Z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0x01010083B4BDF1F1524947BA2FCB5BA4ECBC51</vt:lpwstr>
  </property>
</Properties>
</file>