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59"/>
  </p:notesMasterIdLst>
  <p:handoutMasterIdLst>
    <p:handoutMasterId r:id="rId60"/>
  </p:handoutMasterIdLst>
  <p:sldIdLst>
    <p:sldId id="279" r:id="rId5"/>
    <p:sldId id="605" r:id="rId6"/>
    <p:sldId id="314" r:id="rId7"/>
    <p:sldId id="615" r:id="rId8"/>
    <p:sldId id="616" r:id="rId9"/>
    <p:sldId id="657" r:id="rId10"/>
    <p:sldId id="617" r:id="rId11"/>
    <p:sldId id="654" r:id="rId12"/>
    <p:sldId id="655" r:id="rId13"/>
    <p:sldId id="566" r:id="rId14"/>
    <p:sldId id="656" r:id="rId15"/>
    <p:sldId id="618" r:id="rId16"/>
    <p:sldId id="614" r:id="rId17"/>
    <p:sldId id="303" r:id="rId18"/>
    <p:sldId id="339" r:id="rId19"/>
    <p:sldId id="619" r:id="rId20"/>
    <p:sldId id="621" r:id="rId21"/>
    <p:sldId id="622" r:id="rId22"/>
    <p:sldId id="623" r:id="rId23"/>
    <p:sldId id="651" r:id="rId24"/>
    <p:sldId id="641" r:id="rId25"/>
    <p:sldId id="633" r:id="rId26"/>
    <p:sldId id="635" r:id="rId27"/>
    <p:sldId id="634" r:id="rId28"/>
    <p:sldId id="636" r:id="rId29"/>
    <p:sldId id="638" r:id="rId30"/>
    <p:sldId id="639" r:id="rId31"/>
    <p:sldId id="640" r:id="rId32"/>
    <p:sldId id="643" r:id="rId33"/>
    <p:sldId id="644" r:id="rId34"/>
    <p:sldId id="645" r:id="rId35"/>
    <p:sldId id="647" r:id="rId36"/>
    <p:sldId id="648" r:id="rId37"/>
    <p:sldId id="649" r:id="rId38"/>
    <p:sldId id="650" r:id="rId39"/>
    <p:sldId id="642" r:id="rId40"/>
    <p:sldId id="637" r:id="rId41"/>
    <p:sldId id="625" r:id="rId42"/>
    <p:sldId id="626" r:id="rId43"/>
    <p:sldId id="627" r:id="rId44"/>
    <p:sldId id="628" r:id="rId45"/>
    <p:sldId id="629" r:id="rId46"/>
    <p:sldId id="630" r:id="rId47"/>
    <p:sldId id="631" r:id="rId48"/>
    <p:sldId id="632" r:id="rId49"/>
    <p:sldId id="653" r:id="rId50"/>
    <p:sldId id="261" r:id="rId51"/>
    <p:sldId id="608" r:id="rId52"/>
    <p:sldId id="609" r:id="rId53"/>
    <p:sldId id="610" r:id="rId54"/>
    <p:sldId id="612" r:id="rId55"/>
    <p:sldId id="613" r:id="rId56"/>
    <p:sldId id="652" r:id="rId57"/>
    <p:sldId id="29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7">
          <p15:clr>
            <a:srgbClr val="A4A3A4"/>
          </p15:clr>
        </p15:guide>
        <p15:guide id="2" orient="horz" pos="3716">
          <p15:clr>
            <a:srgbClr val="A4A3A4"/>
          </p15:clr>
        </p15:guide>
        <p15:guide id="3" orient="horz" pos="773">
          <p15:clr>
            <a:srgbClr val="A4A3A4"/>
          </p15:clr>
        </p15:guide>
        <p15:guide id="4" orient="horz" pos="2160">
          <p15:clr>
            <a:srgbClr val="A4A3A4"/>
          </p15:clr>
        </p15:guide>
        <p15:guide id="5" orient="horz" pos="927">
          <p15:clr>
            <a:srgbClr val="A4A3A4"/>
          </p15:clr>
        </p15:guide>
        <p15:guide id="6" orient="horz" pos="3857">
          <p15:clr>
            <a:srgbClr val="A4A3A4"/>
          </p15:clr>
        </p15:guide>
        <p15:guide id="7" pos="5471">
          <p15:clr>
            <a:srgbClr val="A4A3A4"/>
          </p15:clr>
        </p15:guide>
        <p15:guide id="8" pos="5149">
          <p15:clr>
            <a:srgbClr val="A4A3A4"/>
          </p15:clr>
        </p15:guide>
        <p15:guide id="9" pos="290">
          <p15:clr>
            <a:srgbClr val="A4A3A4"/>
          </p15:clr>
        </p15:guide>
        <p15:guide id="10" pos="607">
          <p15:clr>
            <a:srgbClr val="A4A3A4"/>
          </p15:clr>
        </p15:guide>
        <p15:guide id="11" pos="736">
          <p15:clr>
            <a:srgbClr val="A4A3A4"/>
          </p15:clr>
        </p15:guide>
        <p15:guide id="12" pos="1048">
          <p15:clr>
            <a:srgbClr val="A4A3A4"/>
          </p15:clr>
        </p15:guide>
        <p15:guide id="13" pos="1176">
          <p15:clr>
            <a:srgbClr val="A4A3A4"/>
          </p15:clr>
        </p15:guide>
        <p15:guide id="14" pos="1488">
          <p15:clr>
            <a:srgbClr val="A4A3A4"/>
          </p15:clr>
        </p15:guide>
        <p15:guide id="15" pos="1615">
          <p15:clr>
            <a:srgbClr val="A4A3A4"/>
          </p15:clr>
        </p15:guide>
        <p15:guide id="16" pos="1934">
          <p15:clr>
            <a:srgbClr val="A4A3A4"/>
          </p15:clr>
        </p15:guide>
        <p15:guide id="17" pos="2057">
          <p15:clr>
            <a:srgbClr val="A4A3A4"/>
          </p15:clr>
        </p15:guide>
        <p15:guide id="18" pos="2375">
          <p15:clr>
            <a:srgbClr val="A4A3A4"/>
          </p15:clr>
        </p15:guide>
        <p15:guide id="19" pos="2501">
          <p15:clr>
            <a:srgbClr val="A4A3A4"/>
          </p15:clr>
        </p15:guide>
        <p15:guide id="20" pos="2815">
          <p15:clr>
            <a:srgbClr val="A4A3A4"/>
          </p15:clr>
        </p15:guide>
        <p15:guide id="21" pos="2941">
          <p15:clr>
            <a:srgbClr val="A4A3A4"/>
          </p15:clr>
        </p15:guide>
        <p15:guide id="22" pos="3255">
          <p15:clr>
            <a:srgbClr val="A4A3A4"/>
          </p15:clr>
        </p15:guide>
        <p15:guide id="23" pos="3383">
          <p15:clr>
            <a:srgbClr val="A4A3A4"/>
          </p15:clr>
        </p15:guide>
        <p15:guide id="24" pos="3701">
          <p15:clr>
            <a:srgbClr val="A4A3A4"/>
          </p15:clr>
        </p15:guide>
        <p15:guide id="25" pos="3823">
          <p15:clr>
            <a:srgbClr val="A4A3A4"/>
          </p15:clr>
        </p15:guide>
        <p15:guide id="26" pos="4141">
          <p15:clr>
            <a:srgbClr val="A4A3A4"/>
          </p15:clr>
        </p15:guide>
        <p15:guide id="27" pos="4269">
          <p15:clr>
            <a:srgbClr val="A4A3A4"/>
          </p15:clr>
        </p15:guide>
        <p15:guide id="28" pos="4581">
          <p15:clr>
            <a:srgbClr val="A4A3A4"/>
          </p15:clr>
        </p15:guide>
        <p15:guide id="29" pos="4709">
          <p15:clr>
            <a:srgbClr val="A4A3A4"/>
          </p15:clr>
        </p15:guide>
        <p15:guide id="30" pos="502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tcher, Chris" initials="PC" lastIdx="2" clrIdx="0">
    <p:extLst>
      <p:ext uri="{19B8F6BF-5375-455C-9EA6-DF929625EA0E}">
        <p15:presenceInfo xmlns:p15="http://schemas.microsoft.com/office/powerpoint/2012/main" userId="S::32384@icf.com::09ee1301-d31c-4bf9-a71a-eb708082966a" providerId="AD"/>
      </p:ext>
    </p:extLst>
  </p:cmAuthor>
  <p:cmAuthor id="2" name="Christine Nguyen" initials="CN" lastIdx="1" clrIdx="1">
    <p:extLst>
      <p:ext uri="{19B8F6BF-5375-455C-9EA6-DF929625EA0E}">
        <p15:presenceInfo xmlns:p15="http://schemas.microsoft.com/office/powerpoint/2012/main" userId="S::34969@icf.com::494fcdfc-881b-408c-a448-dc4efa462f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FE2"/>
    <a:srgbClr val="48773D"/>
    <a:srgbClr val="9F4912"/>
    <a:srgbClr val="007178"/>
    <a:srgbClr val="7685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58" autoAdjust="0"/>
    <p:restoredTop sz="65330" autoAdjust="0"/>
  </p:normalViewPr>
  <p:slideViewPr>
    <p:cSldViewPr snapToGrid="0" snapToObjects="1">
      <p:cViewPr varScale="1">
        <p:scale>
          <a:sx n="47" d="100"/>
          <a:sy n="47" d="100"/>
        </p:scale>
        <p:origin x="1434" y="42"/>
      </p:cViewPr>
      <p:guideLst>
        <p:guide orient="horz" pos="4107"/>
        <p:guide orient="horz" pos="3716"/>
        <p:guide orient="horz" pos="773"/>
        <p:guide orient="horz" pos="2160"/>
        <p:guide orient="horz" pos="927"/>
        <p:guide orient="horz" pos="3857"/>
        <p:guide pos="5471"/>
        <p:guide pos="5149"/>
        <p:guide pos="290"/>
        <p:guide pos="607"/>
        <p:guide pos="736"/>
        <p:guide pos="1048"/>
        <p:guide pos="1176"/>
        <p:guide pos="1488"/>
        <p:guide pos="1615"/>
        <p:guide pos="1934"/>
        <p:guide pos="2057"/>
        <p:guide pos="2375"/>
        <p:guide pos="2501"/>
        <p:guide pos="2815"/>
        <p:guide pos="2941"/>
        <p:guide pos="3255"/>
        <p:guide pos="3383"/>
        <p:guide pos="3701"/>
        <p:guide pos="3823"/>
        <p:guide pos="4141"/>
        <p:guide pos="4269"/>
        <p:guide pos="4581"/>
        <p:guide pos="4709"/>
        <p:guide pos="502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6255E-5C2C-4E51-9496-5818627184E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B4768A-2B2F-4D20-BB25-0244D97CB23C}">
      <dgm:prSet phldrT="[Text]"/>
      <dgm:spPr/>
      <dgm:t>
        <a:bodyPr/>
        <a:lstStyle/>
        <a:p>
          <a:r>
            <a:rPr lang="en-US" dirty="0"/>
            <a:t>Street Outreach</a:t>
          </a:r>
        </a:p>
      </dgm:t>
    </dgm:pt>
    <dgm:pt modelId="{9E015A09-FCF3-4AD5-BB08-A72A31CCA32F}" type="parTrans" cxnId="{FA042118-8B19-44A5-8CEF-AF6DE83C58A0}">
      <dgm:prSet/>
      <dgm:spPr/>
      <dgm:t>
        <a:bodyPr/>
        <a:lstStyle/>
        <a:p>
          <a:endParaRPr lang="en-US"/>
        </a:p>
      </dgm:t>
    </dgm:pt>
    <dgm:pt modelId="{6FEAB529-53E2-45D1-9432-C237F36A1807}" type="sibTrans" cxnId="{FA042118-8B19-44A5-8CEF-AF6DE83C58A0}">
      <dgm:prSet/>
      <dgm:spPr/>
      <dgm:t>
        <a:bodyPr/>
        <a:lstStyle/>
        <a:p>
          <a:endParaRPr lang="en-US"/>
        </a:p>
      </dgm:t>
    </dgm:pt>
    <dgm:pt modelId="{D536C7C8-DA0E-41BA-9B27-0F1F7122C5E9}">
      <dgm:prSet phldrT="[Text]"/>
      <dgm:spPr/>
      <dgm:t>
        <a:bodyPr/>
        <a:lstStyle/>
        <a:p>
          <a:r>
            <a:rPr lang="en-US" dirty="0"/>
            <a:t>Emergency Shelter</a:t>
          </a:r>
        </a:p>
      </dgm:t>
    </dgm:pt>
    <dgm:pt modelId="{6FC08450-A8EA-45AE-8CC2-5BA6333FD734}" type="parTrans" cxnId="{54E6511A-C9D3-4310-BFCF-E22EEFFE7BCA}">
      <dgm:prSet/>
      <dgm:spPr/>
      <dgm:t>
        <a:bodyPr/>
        <a:lstStyle/>
        <a:p>
          <a:endParaRPr lang="en-US"/>
        </a:p>
      </dgm:t>
    </dgm:pt>
    <dgm:pt modelId="{8B767520-3F32-4F8F-99C6-BF1321B5929F}" type="sibTrans" cxnId="{54E6511A-C9D3-4310-BFCF-E22EEFFE7BCA}">
      <dgm:prSet/>
      <dgm:spPr/>
      <dgm:t>
        <a:bodyPr/>
        <a:lstStyle/>
        <a:p>
          <a:endParaRPr lang="en-US"/>
        </a:p>
      </dgm:t>
    </dgm:pt>
    <dgm:pt modelId="{0DC96C78-81FE-454E-B975-22D49942BBC5}">
      <dgm:prSet phldrT="[Text]"/>
      <dgm:spPr/>
      <dgm:t>
        <a:bodyPr/>
        <a:lstStyle/>
        <a:p>
          <a:r>
            <a:rPr lang="en-US" dirty="0"/>
            <a:t>Homelessness Prevention</a:t>
          </a:r>
        </a:p>
      </dgm:t>
    </dgm:pt>
    <dgm:pt modelId="{B8E99FB5-D77C-4DD0-9E25-1A5B0DD5D1E8}" type="parTrans" cxnId="{3ADC676D-A943-4E11-93B6-ED66E4234521}">
      <dgm:prSet/>
      <dgm:spPr/>
      <dgm:t>
        <a:bodyPr/>
        <a:lstStyle/>
        <a:p>
          <a:endParaRPr lang="en-US"/>
        </a:p>
      </dgm:t>
    </dgm:pt>
    <dgm:pt modelId="{D96ADFE5-2500-4FF5-84D6-C270552A1340}" type="sibTrans" cxnId="{3ADC676D-A943-4E11-93B6-ED66E4234521}">
      <dgm:prSet/>
      <dgm:spPr/>
      <dgm:t>
        <a:bodyPr/>
        <a:lstStyle/>
        <a:p>
          <a:endParaRPr lang="en-US"/>
        </a:p>
      </dgm:t>
    </dgm:pt>
    <dgm:pt modelId="{87DA2CE2-F453-44A5-BEA2-F59F7E518C40}">
      <dgm:prSet phldrT="[Text]"/>
      <dgm:spPr/>
      <dgm:t>
        <a:bodyPr/>
        <a:lstStyle/>
        <a:p>
          <a:r>
            <a:rPr lang="en-US" dirty="0"/>
            <a:t>Rapid Re-housing</a:t>
          </a:r>
        </a:p>
      </dgm:t>
    </dgm:pt>
    <dgm:pt modelId="{F019DE1C-2EB3-440E-A846-3408A6B3F63E}" type="parTrans" cxnId="{7464CEAF-49F0-4C49-8E21-C124B739FE76}">
      <dgm:prSet/>
      <dgm:spPr/>
      <dgm:t>
        <a:bodyPr/>
        <a:lstStyle/>
        <a:p>
          <a:endParaRPr lang="en-US"/>
        </a:p>
      </dgm:t>
    </dgm:pt>
    <dgm:pt modelId="{360F4852-AED3-432E-A198-789B7DA31DB9}" type="sibTrans" cxnId="{7464CEAF-49F0-4C49-8E21-C124B739FE76}">
      <dgm:prSet/>
      <dgm:spPr/>
      <dgm:t>
        <a:bodyPr/>
        <a:lstStyle/>
        <a:p>
          <a:endParaRPr lang="en-US"/>
        </a:p>
      </dgm:t>
    </dgm:pt>
    <dgm:pt modelId="{93B387B4-98A6-4788-B34B-06ABE7A97505}">
      <dgm:prSet phldrT="[Text]"/>
      <dgm:spPr/>
      <dgm:t>
        <a:bodyPr/>
        <a:lstStyle/>
        <a:p>
          <a:r>
            <a:rPr lang="en-US" dirty="0"/>
            <a:t>Data Collection – HMIS</a:t>
          </a:r>
        </a:p>
      </dgm:t>
    </dgm:pt>
    <dgm:pt modelId="{03B05C9C-CB15-43B9-941F-0295916942D0}" type="parTrans" cxnId="{8E5D932F-5A0E-4C5A-B9F3-A2666B53694D}">
      <dgm:prSet/>
      <dgm:spPr/>
      <dgm:t>
        <a:bodyPr/>
        <a:lstStyle/>
        <a:p>
          <a:endParaRPr lang="en-US"/>
        </a:p>
      </dgm:t>
    </dgm:pt>
    <dgm:pt modelId="{83B36FFA-A243-422E-BC60-733553F1086F}" type="sibTrans" cxnId="{8E5D932F-5A0E-4C5A-B9F3-A2666B53694D}">
      <dgm:prSet/>
      <dgm:spPr/>
      <dgm:t>
        <a:bodyPr/>
        <a:lstStyle/>
        <a:p>
          <a:endParaRPr lang="en-US"/>
        </a:p>
      </dgm:t>
    </dgm:pt>
    <dgm:pt modelId="{DBD7CFEA-54A1-4870-9A56-DDB0331D2EF8}" type="pres">
      <dgm:prSet presAssocID="{D5E6255E-5C2C-4E51-9496-5818627184EA}" presName="diagram" presStyleCnt="0">
        <dgm:presLayoutVars>
          <dgm:dir/>
          <dgm:resizeHandles val="exact"/>
        </dgm:presLayoutVars>
      </dgm:prSet>
      <dgm:spPr/>
    </dgm:pt>
    <dgm:pt modelId="{152DC831-8E47-419C-8E4B-DA14B52F04DC}" type="pres">
      <dgm:prSet presAssocID="{4BB4768A-2B2F-4D20-BB25-0244D97CB23C}" presName="node" presStyleLbl="node1" presStyleIdx="0" presStyleCnt="5">
        <dgm:presLayoutVars>
          <dgm:bulletEnabled val="1"/>
        </dgm:presLayoutVars>
      </dgm:prSet>
      <dgm:spPr/>
    </dgm:pt>
    <dgm:pt modelId="{F326393E-EA40-4B42-93E9-4229B3AFFD18}" type="pres">
      <dgm:prSet presAssocID="{6FEAB529-53E2-45D1-9432-C237F36A1807}" presName="sibTrans" presStyleCnt="0"/>
      <dgm:spPr/>
    </dgm:pt>
    <dgm:pt modelId="{72693647-3A40-48AF-9031-6E163AD57309}" type="pres">
      <dgm:prSet presAssocID="{D536C7C8-DA0E-41BA-9B27-0F1F7122C5E9}" presName="node" presStyleLbl="node1" presStyleIdx="1" presStyleCnt="5">
        <dgm:presLayoutVars>
          <dgm:bulletEnabled val="1"/>
        </dgm:presLayoutVars>
      </dgm:prSet>
      <dgm:spPr/>
    </dgm:pt>
    <dgm:pt modelId="{54088008-9B14-43D4-872D-4C73DEB798AD}" type="pres">
      <dgm:prSet presAssocID="{8B767520-3F32-4F8F-99C6-BF1321B5929F}" presName="sibTrans" presStyleCnt="0"/>
      <dgm:spPr/>
    </dgm:pt>
    <dgm:pt modelId="{BC7A0030-1A4C-4841-A9DF-E02177BE0567}" type="pres">
      <dgm:prSet presAssocID="{0DC96C78-81FE-454E-B975-22D49942BBC5}" presName="node" presStyleLbl="node1" presStyleIdx="2" presStyleCnt="5">
        <dgm:presLayoutVars>
          <dgm:bulletEnabled val="1"/>
        </dgm:presLayoutVars>
      </dgm:prSet>
      <dgm:spPr/>
    </dgm:pt>
    <dgm:pt modelId="{E46C7A9F-D4F1-4BD9-9684-A19D75507A9A}" type="pres">
      <dgm:prSet presAssocID="{D96ADFE5-2500-4FF5-84D6-C270552A1340}" presName="sibTrans" presStyleCnt="0"/>
      <dgm:spPr/>
    </dgm:pt>
    <dgm:pt modelId="{04BDE21B-4C36-4F12-80A8-9A7F2B226A73}" type="pres">
      <dgm:prSet presAssocID="{87DA2CE2-F453-44A5-BEA2-F59F7E518C40}" presName="node" presStyleLbl="node1" presStyleIdx="3" presStyleCnt="5">
        <dgm:presLayoutVars>
          <dgm:bulletEnabled val="1"/>
        </dgm:presLayoutVars>
      </dgm:prSet>
      <dgm:spPr/>
    </dgm:pt>
    <dgm:pt modelId="{99E90922-349F-443D-B5DF-A50FBC8A3E4A}" type="pres">
      <dgm:prSet presAssocID="{360F4852-AED3-432E-A198-789B7DA31DB9}" presName="sibTrans" presStyleCnt="0"/>
      <dgm:spPr/>
    </dgm:pt>
    <dgm:pt modelId="{D308B2CD-A2A4-43DC-B47D-98242589E3A3}" type="pres">
      <dgm:prSet presAssocID="{93B387B4-98A6-4788-B34B-06ABE7A97505}" presName="node" presStyleLbl="node1" presStyleIdx="4" presStyleCnt="5">
        <dgm:presLayoutVars>
          <dgm:bulletEnabled val="1"/>
        </dgm:presLayoutVars>
      </dgm:prSet>
      <dgm:spPr/>
    </dgm:pt>
  </dgm:ptLst>
  <dgm:cxnLst>
    <dgm:cxn modelId="{FA042118-8B19-44A5-8CEF-AF6DE83C58A0}" srcId="{D5E6255E-5C2C-4E51-9496-5818627184EA}" destId="{4BB4768A-2B2F-4D20-BB25-0244D97CB23C}" srcOrd="0" destOrd="0" parTransId="{9E015A09-FCF3-4AD5-BB08-A72A31CCA32F}" sibTransId="{6FEAB529-53E2-45D1-9432-C237F36A1807}"/>
    <dgm:cxn modelId="{54E6511A-C9D3-4310-BFCF-E22EEFFE7BCA}" srcId="{D5E6255E-5C2C-4E51-9496-5818627184EA}" destId="{D536C7C8-DA0E-41BA-9B27-0F1F7122C5E9}" srcOrd="1" destOrd="0" parTransId="{6FC08450-A8EA-45AE-8CC2-5BA6333FD734}" sibTransId="{8B767520-3F32-4F8F-99C6-BF1321B5929F}"/>
    <dgm:cxn modelId="{8E5D932F-5A0E-4C5A-B9F3-A2666B53694D}" srcId="{D5E6255E-5C2C-4E51-9496-5818627184EA}" destId="{93B387B4-98A6-4788-B34B-06ABE7A97505}" srcOrd="4" destOrd="0" parTransId="{03B05C9C-CB15-43B9-941F-0295916942D0}" sibTransId="{83B36FFA-A243-422E-BC60-733553F1086F}"/>
    <dgm:cxn modelId="{3ADC676D-A943-4E11-93B6-ED66E4234521}" srcId="{D5E6255E-5C2C-4E51-9496-5818627184EA}" destId="{0DC96C78-81FE-454E-B975-22D49942BBC5}" srcOrd="2" destOrd="0" parTransId="{B8E99FB5-D77C-4DD0-9E25-1A5B0DD5D1E8}" sibTransId="{D96ADFE5-2500-4FF5-84D6-C270552A1340}"/>
    <dgm:cxn modelId="{8389F454-1D5A-407E-B025-E90CD89F6AFB}" type="presOf" srcId="{D5E6255E-5C2C-4E51-9496-5818627184EA}" destId="{DBD7CFEA-54A1-4870-9A56-DDB0331D2EF8}" srcOrd="0" destOrd="0" presId="urn:microsoft.com/office/officeart/2005/8/layout/default"/>
    <dgm:cxn modelId="{7464CEAF-49F0-4C49-8E21-C124B739FE76}" srcId="{D5E6255E-5C2C-4E51-9496-5818627184EA}" destId="{87DA2CE2-F453-44A5-BEA2-F59F7E518C40}" srcOrd="3" destOrd="0" parTransId="{F019DE1C-2EB3-440E-A846-3408A6B3F63E}" sibTransId="{360F4852-AED3-432E-A198-789B7DA31DB9}"/>
    <dgm:cxn modelId="{340C6CB8-4159-4C95-AF7E-A9B6FFB1A2E4}" type="presOf" srcId="{87DA2CE2-F453-44A5-BEA2-F59F7E518C40}" destId="{04BDE21B-4C36-4F12-80A8-9A7F2B226A73}" srcOrd="0" destOrd="0" presId="urn:microsoft.com/office/officeart/2005/8/layout/default"/>
    <dgm:cxn modelId="{36A824BA-9DC5-4D3C-BA6B-A896177D7C8D}" type="presOf" srcId="{D536C7C8-DA0E-41BA-9B27-0F1F7122C5E9}" destId="{72693647-3A40-48AF-9031-6E163AD57309}" srcOrd="0" destOrd="0" presId="urn:microsoft.com/office/officeart/2005/8/layout/default"/>
    <dgm:cxn modelId="{EB6ECACB-2EBD-4885-B11D-F353D4E4060B}" type="presOf" srcId="{0DC96C78-81FE-454E-B975-22D49942BBC5}" destId="{BC7A0030-1A4C-4841-A9DF-E02177BE0567}" srcOrd="0" destOrd="0" presId="urn:microsoft.com/office/officeart/2005/8/layout/default"/>
    <dgm:cxn modelId="{460D81E6-5292-4422-9502-7AC9BAD57E88}" type="presOf" srcId="{93B387B4-98A6-4788-B34B-06ABE7A97505}" destId="{D308B2CD-A2A4-43DC-B47D-98242589E3A3}" srcOrd="0" destOrd="0" presId="urn:microsoft.com/office/officeart/2005/8/layout/default"/>
    <dgm:cxn modelId="{667DE7EF-A8FD-4607-919B-2A5908627E6A}" type="presOf" srcId="{4BB4768A-2B2F-4D20-BB25-0244D97CB23C}" destId="{152DC831-8E47-419C-8E4B-DA14B52F04DC}" srcOrd="0" destOrd="0" presId="urn:microsoft.com/office/officeart/2005/8/layout/default"/>
    <dgm:cxn modelId="{0DFBE5A4-7461-40CE-A035-B44B4DB2C387}" type="presParOf" srcId="{DBD7CFEA-54A1-4870-9A56-DDB0331D2EF8}" destId="{152DC831-8E47-419C-8E4B-DA14B52F04DC}" srcOrd="0" destOrd="0" presId="urn:microsoft.com/office/officeart/2005/8/layout/default"/>
    <dgm:cxn modelId="{83FBE559-AF53-4BC6-85A8-3A1D7C88C897}" type="presParOf" srcId="{DBD7CFEA-54A1-4870-9A56-DDB0331D2EF8}" destId="{F326393E-EA40-4B42-93E9-4229B3AFFD18}" srcOrd="1" destOrd="0" presId="urn:microsoft.com/office/officeart/2005/8/layout/default"/>
    <dgm:cxn modelId="{3EEA43D8-698A-4B8A-80C2-BEB9C1DB1748}" type="presParOf" srcId="{DBD7CFEA-54A1-4870-9A56-DDB0331D2EF8}" destId="{72693647-3A40-48AF-9031-6E163AD57309}" srcOrd="2" destOrd="0" presId="urn:microsoft.com/office/officeart/2005/8/layout/default"/>
    <dgm:cxn modelId="{421590E3-05E6-4D37-823A-0FCC2B5F34FC}" type="presParOf" srcId="{DBD7CFEA-54A1-4870-9A56-DDB0331D2EF8}" destId="{54088008-9B14-43D4-872D-4C73DEB798AD}" srcOrd="3" destOrd="0" presId="urn:microsoft.com/office/officeart/2005/8/layout/default"/>
    <dgm:cxn modelId="{50912B26-6DCD-421D-A672-BD55EB407AEE}" type="presParOf" srcId="{DBD7CFEA-54A1-4870-9A56-DDB0331D2EF8}" destId="{BC7A0030-1A4C-4841-A9DF-E02177BE0567}" srcOrd="4" destOrd="0" presId="urn:microsoft.com/office/officeart/2005/8/layout/default"/>
    <dgm:cxn modelId="{84B91962-257C-4E4C-BE60-44B45E274399}" type="presParOf" srcId="{DBD7CFEA-54A1-4870-9A56-DDB0331D2EF8}" destId="{E46C7A9F-D4F1-4BD9-9684-A19D75507A9A}" srcOrd="5" destOrd="0" presId="urn:microsoft.com/office/officeart/2005/8/layout/default"/>
    <dgm:cxn modelId="{2B9859DE-9DE1-4951-8C87-F4AC5EE4E0E5}" type="presParOf" srcId="{DBD7CFEA-54A1-4870-9A56-DDB0331D2EF8}" destId="{04BDE21B-4C36-4F12-80A8-9A7F2B226A73}" srcOrd="6" destOrd="0" presId="urn:microsoft.com/office/officeart/2005/8/layout/default"/>
    <dgm:cxn modelId="{E07EDC94-ADA5-47BF-B434-43954B948C46}" type="presParOf" srcId="{DBD7CFEA-54A1-4870-9A56-DDB0331D2EF8}" destId="{99E90922-349F-443D-B5DF-A50FBC8A3E4A}" srcOrd="7" destOrd="0" presId="urn:microsoft.com/office/officeart/2005/8/layout/default"/>
    <dgm:cxn modelId="{10926CAA-BCE2-4CCC-9F10-B79E8CDF55B4}" type="presParOf" srcId="{DBD7CFEA-54A1-4870-9A56-DDB0331D2EF8}" destId="{D308B2CD-A2A4-43DC-B47D-98242589E3A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DC831-8E47-419C-8E4B-DA14B52F04DC}">
      <dsp:nvSpPr>
        <dsp:cNvPr id="0" name=""/>
        <dsp:cNvSpPr/>
      </dsp:nvSpPr>
      <dsp:spPr>
        <a:xfrm>
          <a:off x="0" y="360362"/>
          <a:ext cx="2571749" cy="1543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Street Outreach</a:t>
          </a:r>
        </a:p>
      </dsp:txBody>
      <dsp:txXfrm>
        <a:off x="0" y="360362"/>
        <a:ext cx="2571749" cy="1543049"/>
      </dsp:txXfrm>
    </dsp:sp>
    <dsp:sp modelId="{72693647-3A40-48AF-9031-6E163AD57309}">
      <dsp:nvSpPr>
        <dsp:cNvPr id="0" name=""/>
        <dsp:cNvSpPr/>
      </dsp:nvSpPr>
      <dsp:spPr>
        <a:xfrm>
          <a:off x="2828924" y="360362"/>
          <a:ext cx="2571749" cy="1543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Emergency Shelter</a:t>
          </a:r>
        </a:p>
      </dsp:txBody>
      <dsp:txXfrm>
        <a:off x="2828924" y="360362"/>
        <a:ext cx="2571749" cy="1543049"/>
      </dsp:txXfrm>
    </dsp:sp>
    <dsp:sp modelId="{BC7A0030-1A4C-4841-A9DF-E02177BE0567}">
      <dsp:nvSpPr>
        <dsp:cNvPr id="0" name=""/>
        <dsp:cNvSpPr/>
      </dsp:nvSpPr>
      <dsp:spPr>
        <a:xfrm>
          <a:off x="5657848" y="360362"/>
          <a:ext cx="2571749" cy="1543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Homelessness Prevention</a:t>
          </a:r>
        </a:p>
      </dsp:txBody>
      <dsp:txXfrm>
        <a:off x="5657848" y="360362"/>
        <a:ext cx="2571749" cy="1543049"/>
      </dsp:txXfrm>
    </dsp:sp>
    <dsp:sp modelId="{04BDE21B-4C36-4F12-80A8-9A7F2B226A73}">
      <dsp:nvSpPr>
        <dsp:cNvPr id="0" name=""/>
        <dsp:cNvSpPr/>
      </dsp:nvSpPr>
      <dsp:spPr>
        <a:xfrm>
          <a:off x="1414462" y="2160587"/>
          <a:ext cx="2571749" cy="1543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Rapid Re-housing</a:t>
          </a:r>
        </a:p>
      </dsp:txBody>
      <dsp:txXfrm>
        <a:off x="1414462" y="2160587"/>
        <a:ext cx="2571749" cy="1543049"/>
      </dsp:txXfrm>
    </dsp:sp>
    <dsp:sp modelId="{D308B2CD-A2A4-43DC-B47D-98242589E3A3}">
      <dsp:nvSpPr>
        <dsp:cNvPr id="0" name=""/>
        <dsp:cNvSpPr/>
      </dsp:nvSpPr>
      <dsp:spPr>
        <a:xfrm>
          <a:off x="4243386" y="2160587"/>
          <a:ext cx="2571749" cy="1543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Collection – HMIS</a:t>
          </a:r>
        </a:p>
      </dsp:txBody>
      <dsp:txXfrm>
        <a:off x="4243386" y="2160587"/>
        <a:ext cx="2571749" cy="15430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27B02D-1436-DB4B-8B54-932A52FF7A3E}" type="datetimeFigureOut">
              <a:rPr lang="en-US" smtClean="0"/>
              <a:t>9/22/2020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85FBB4B-62B2-47A0-9A8A-FBC7D0167A53}" type="datetimeFigureOut">
              <a:rPr lang="en-US" smtClean="0"/>
              <a:pPr/>
              <a:t>9/22/2020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825291B8-0E70-468B-9438-CC62F3849AEF}" type="slidenum">
              <a:rPr lang="en-US" smtClean="0"/>
              <a:pPr/>
              <a:t>‹#›</a:t>
            </a:fld>
            <a:endParaRPr lang="en-US" dirty="0"/>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Greta</a:t>
            </a:r>
          </a:p>
        </p:txBody>
      </p:sp>
      <p:sp>
        <p:nvSpPr>
          <p:cNvPr id="4" name="Slide Number Placeholder 3"/>
          <p:cNvSpPr>
            <a:spLocks noGrp="1"/>
          </p:cNvSpPr>
          <p:nvPr>
            <p:ph type="sldNum" sz="quarter" idx="5"/>
          </p:nvPr>
        </p:nvSpPr>
        <p:spPr/>
        <p:txBody>
          <a:bodyPr/>
          <a:lstStyle/>
          <a:p>
            <a:fld id="{825291B8-0E70-468B-9438-CC62F3849AEF}" type="slidenum">
              <a:rPr lang="en-US" smtClean="0"/>
              <a:pPr/>
              <a:t>1</a:t>
            </a:fld>
            <a:endParaRPr lang="en-US" dirty="0"/>
          </a:p>
        </p:txBody>
      </p:sp>
    </p:spTree>
    <p:extLst>
      <p:ext uri="{BB962C8B-B14F-4D97-AF65-F5344CB8AC3E}">
        <p14:creationId xmlns:p14="http://schemas.microsoft.com/office/powerpoint/2010/main" val="273469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229426" marR="0" lvl="0" indent="-229426" algn="l" defTabSz="914400" rtl="0" eaLnBrk="1" fontAlgn="auto" latinLnBrk="0" hangingPunct="1">
              <a:lnSpc>
                <a:spcPct val="100000"/>
              </a:lnSpc>
              <a:spcBef>
                <a:spcPts val="0"/>
              </a:spcBef>
              <a:spcAft>
                <a:spcPts val="0"/>
              </a:spcAft>
              <a:buClrTx/>
              <a:buSzTx/>
              <a:buFontTx/>
              <a:buNone/>
              <a:tabLst/>
              <a:defRPr/>
            </a:pPr>
            <a:r>
              <a:rPr lang="en-US" dirty="0"/>
              <a:t>Christine</a:t>
            </a:r>
          </a:p>
          <a:p>
            <a:pPr marL="229426" indent="-229426" eaLnBrk="1" hangingPunct="1"/>
            <a:r>
              <a:rPr lang="en-US" dirty="0"/>
              <a:t>ESG funds may be used to support activities under the following program components (in addition to administrative costs): </a:t>
            </a:r>
          </a:p>
          <a:p>
            <a:pPr marL="229426" indent="-229426" eaLnBrk="1" hangingPunct="1"/>
            <a:r>
              <a:rPr lang="en-US" dirty="0"/>
              <a:t>• Street outreach </a:t>
            </a:r>
          </a:p>
          <a:p>
            <a:pPr marL="229426" indent="-229426" eaLnBrk="1" hangingPunct="1"/>
            <a:r>
              <a:rPr lang="en-US" dirty="0"/>
              <a:t>• Emergency Shelter </a:t>
            </a:r>
          </a:p>
          <a:p>
            <a:pPr marL="229426" indent="-229426" eaLnBrk="1" hangingPunct="1"/>
            <a:r>
              <a:rPr lang="en-US" dirty="0"/>
              <a:t>• Homelessness Prevention </a:t>
            </a:r>
          </a:p>
          <a:p>
            <a:pPr marL="229426" indent="-229426" eaLnBrk="1" hangingPunct="1"/>
            <a:r>
              <a:rPr lang="en-US" dirty="0"/>
              <a:t>• Rapid Re-housing </a:t>
            </a:r>
          </a:p>
          <a:p>
            <a:pPr marL="229426" indent="-229426" eaLnBrk="1" hangingPunct="1"/>
            <a:r>
              <a:rPr lang="en-US" dirty="0"/>
              <a:t>• Data Collection</a:t>
            </a:r>
          </a:p>
          <a:p>
            <a:pPr marL="229426" indent="-229426" eaLnBrk="1" hangingPunct="1"/>
            <a:endParaRPr lang="en-US" dirty="0"/>
          </a:p>
          <a:p>
            <a:pPr marL="229426" indent="-229426" eaLnBrk="1" hangingPunct="1"/>
            <a:r>
              <a:rPr lang="en-US" dirty="0"/>
              <a:t>Source: </a:t>
            </a:r>
          </a:p>
          <a:p>
            <a:pPr marL="229426" indent="-229426" eaLnBrk="1" hangingPunct="1"/>
            <a:r>
              <a:rPr lang="en-US" dirty="0"/>
              <a:t>https://files.hudexchange.info/resources/documents/Homelessness-Programs-Toolkits-for-State-ESG-Recipients-Basics.pdf</a:t>
            </a:r>
          </a:p>
          <a:p>
            <a:pPr marL="229426" indent="-229426" eaLnBrk="1" hangingPunct="1"/>
            <a:r>
              <a:rPr lang="en-US" dirty="0"/>
              <a:t>https://files.hudexchange.info/resources/documents/EmergencySolutionsGrantsProgramFactSheet.pdf</a:t>
            </a:r>
          </a:p>
          <a:p>
            <a:pPr marL="229426" indent="-229426" eaLnBrk="1" hangingPunct="1"/>
            <a:endParaRPr lang="en-US" dirty="0"/>
          </a:p>
          <a:p>
            <a:pPr marL="229426" indent="-229426" eaLnBrk="1" hangingPunct="1">
              <a:buFont typeface="Arial" panose="020B0604020202020204" pitchFamily="34" charset="0"/>
              <a:buChar char="•"/>
            </a:pPr>
            <a:r>
              <a:rPr lang="en-US" dirty="0"/>
              <a:t>Street Outreach Services related to reaching out to unsheltered homeless individuals and families, connecting them with emergency shelter, housing, or critical services, and providing them with urgent, non-facility based care</a:t>
            </a:r>
          </a:p>
          <a:p>
            <a:pPr marL="229426" indent="-229426" eaLnBrk="1" hangingPunct="1">
              <a:buFont typeface="Arial" panose="020B0604020202020204" pitchFamily="34" charset="0"/>
              <a:buChar char="•"/>
            </a:pPr>
            <a:r>
              <a:rPr lang="en-US" dirty="0"/>
              <a:t>ES: renovation, essential services, shelter operations</a:t>
            </a:r>
          </a:p>
          <a:p>
            <a:pPr marL="229426" indent="-229426" eaLnBrk="1" hangingPunct="1">
              <a:buFont typeface="Arial" panose="020B0604020202020204" pitchFamily="34" charset="0"/>
              <a:buChar char="•"/>
            </a:pPr>
            <a:r>
              <a:rPr lang="en-US" dirty="0"/>
              <a:t>Housing relocation and stabilization services, and short-and/or medium-term rental assistance as necessary to prevent individual or family homelessness. Costs are eligible to the extent necessary to help the participant 4 regain housing stability in their current housing or move into other permanent housing and achieve stability. </a:t>
            </a:r>
          </a:p>
          <a:p>
            <a:pPr marL="229426" indent="-229426" eaLnBrk="1" hangingPunct="1">
              <a:buFont typeface="Arial" panose="020B0604020202020204" pitchFamily="34" charset="0"/>
              <a:buChar char="•"/>
            </a:pPr>
            <a:r>
              <a:rPr lang="en-US" dirty="0"/>
              <a:t>Rapid Re-Housing Housing relocation and stabilization services and/or short-and/or medium-term rental assistance as necessary to help homeless individuals or families (living in shelters or in places not meant for human habitation) move as quickly as possible into permanent housing and achieve stability. </a:t>
            </a:r>
          </a:p>
          <a:p>
            <a:pPr marL="229426" indent="-229426" eaLnBrk="1" hangingPunct="1">
              <a:buFont typeface="Arial" panose="020B0604020202020204" pitchFamily="34" charset="0"/>
              <a:buChar char="•"/>
            </a:pPr>
            <a:r>
              <a:rPr lang="en-US" dirty="0"/>
              <a:t>Data Collection (HMIS) ESG funds may be used to pay for the costs of participating in and contributing to the HMIS designated by the Continuum of Care for the area. </a:t>
            </a:r>
          </a:p>
          <a:p>
            <a:pPr marL="229426" indent="-229426" eaLnBrk="1" hangingPunct="1">
              <a:buFont typeface="Arial" panose="020B0604020202020204" pitchFamily="34" charset="0"/>
              <a:buChar char="•"/>
            </a:pPr>
            <a:r>
              <a:rPr lang="en-US" b="1" dirty="0"/>
              <a:t>Administration: </a:t>
            </a:r>
            <a:r>
              <a:rPr lang="en-US" b="0" dirty="0"/>
              <a:t>Typically 7.5% but increased to up to 10% with ESG-CV --</a:t>
            </a:r>
            <a:r>
              <a:rPr lang="en-US" dirty="0"/>
              <a:t>administrative activities, such as general management, oversight, coordination, and reporting on the program. </a:t>
            </a:r>
          </a:p>
          <a:p>
            <a:pPr marL="229426" indent="-229426" eaLnBrk="1" hangingPunct="1"/>
            <a:endParaRPr lang="en-US" dirty="0"/>
          </a:p>
        </p:txBody>
      </p:sp>
      <p:sp>
        <p:nvSpPr>
          <p:cNvPr id="4" name="Slide Number Placeholder 3"/>
          <p:cNvSpPr>
            <a:spLocks noGrp="1"/>
          </p:cNvSpPr>
          <p:nvPr>
            <p:ph type="sldNum" sz="quarter" idx="5"/>
          </p:nvPr>
        </p:nvSpPr>
        <p:spPr/>
        <p:txBody>
          <a:bodyPr/>
          <a:lstStyle/>
          <a:p>
            <a:pPr>
              <a:defRPr/>
            </a:pPr>
            <a:fld id="{B0BDD30B-70A9-4242-BBF7-A7951966D34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Resources: https://files.hudexchange.info/resources/documents/Homeless-System-Response-Increasing-Equity-in-the-Homeless-Response-System-Through-Expanding-Procurement.pdf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https://files.hudexchange.info/resources/documents/COVID-19-Homeless-System-Response-Strategies-to-Design-and-Implement-a-Successful-ESG-CV-Program.pdf</a:t>
            </a:r>
          </a:p>
        </p:txBody>
      </p:sp>
      <p:sp>
        <p:nvSpPr>
          <p:cNvPr id="4" name="Slide Number Placeholder 3"/>
          <p:cNvSpPr>
            <a:spLocks noGrp="1"/>
          </p:cNvSpPr>
          <p:nvPr>
            <p:ph type="sldNum" sz="quarter" idx="5"/>
          </p:nvPr>
        </p:nvSpPr>
        <p:spPr/>
        <p:txBody>
          <a:bodyPr/>
          <a:lstStyle/>
          <a:p>
            <a:fld id="{825291B8-0E70-468B-9438-CC62F3849AEF}" type="slidenum">
              <a:rPr lang="en-US" smtClean="0"/>
              <a:pPr/>
              <a:t>11</a:t>
            </a:fld>
            <a:endParaRPr lang="en-US" dirty="0"/>
          </a:p>
        </p:txBody>
      </p:sp>
    </p:spTree>
    <p:extLst>
      <p:ext uri="{BB962C8B-B14F-4D97-AF65-F5344CB8AC3E}">
        <p14:creationId xmlns:p14="http://schemas.microsoft.com/office/powerpoint/2010/main" val="339814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825291B8-0E70-468B-9438-CC62F3849AEF}" type="slidenum">
              <a:rPr lang="en-US" smtClean="0"/>
              <a:pPr/>
              <a:t>12</a:t>
            </a:fld>
            <a:endParaRPr lang="en-US" dirty="0"/>
          </a:p>
        </p:txBody>
      </p:sp>
    </p:spTree>
    <p:extLst>
      <p:ext uri="{BB962C8B-B14F-4D97-AF65-F5344CB8AC3E}">
        <p14:creationId xmlns:p14="http://schemas.microsoft.com/office/powerpoint/2010/main" val="362259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13</a:t>
            </a:fld>
            <a:endParaRPr lang="en-US" dirty="0"/>
          </a:p>
        </p:txBody>
      </p:sp>
    </p:spTree>
    <p:extLst>
      <p:ext uri="{BB962C8B-B14F-4D97-AF65-F5344CB8AC3E}">
        <p14:creationId xmlns:p14="http://schemas.microsoft.com/office/powerpoint/2010/main" val="311457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14</a:t>
            </a:fld>
            <a:endParaRPr lang="en-US" dirty="0"/>
          </a:p>
        </p:txBody>
      </p:sp>
    </p:spTree>
    <p:extLst>
      <p:ext uri="{BB962C8B-B14F-4D97-AF65-F5344CB8AC3E}">
        <p14:creationId xmlns:p14="http://schemas.microsoft.com/office/powerpoint/2010/main" val="2638651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15</a:t>
            </a:fld>
            <a:endParaRPr lang="en-US" dirty="0"/>
          </a:p>
        </p:txBody>
      </p:sp>
    </p:spTree>
    <p:extLst>
      <p:ext uri="{BB962C8B-B14F-4D97-AF65-F5344CB8AC3E}">
        <p14:creationId xmlns:p14="http://schemas.microsoft.com/office/powerpoint/2010/main" val="222034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16</a:t>
            </a:fld>
            <a:endParaRPr lang="en-US" dirty="0"/>
          </a:p>
        </p:txBody>
      </p:sp>
    </p:spTree>
    <p:extLst>
      <p:ext uri="{BB962C8B-B14F-4D97-AF65-F5344CB8AC3E}">
        <p14:creationId xmlns:p14="http://schemas.microsoft.com/office/powerpoint/2010/main" val="194962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Christine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 </a:t>
            </a:r>
          </a:p>
        </p:txBody>
      </p:sp>
      <p:sp>
        <p:nvSpPr>
          <p:cNvPr id="4" name="Slide Number Placeholder 3"/>
          <p:cNvSpPr>
            <a:spLocks noGrp="1"/>
          </p:cNvSpPr>
          <p:nvPr>
            <p:ph type="sldNum" sz="quarter" idx="5"/>
          </p:nvPr>
        </p:nvSpPr>
        <p:spPr/>
        <p:txBody>
          <a:bodyPr/>
          <a:lstStyle/>
          <a:p>
            <a:fld id="{825291B8-0E70-468B-9438-CC62F3849AEF}" type="slidenum">
              <a:rPr lang="en-US" smtClean="0"/>
              <a:pPr/>
              <a:t>17</a:t>
            </a:fld>
            <a:endParaRPr lang="en-US" dirty="0"/>
          </a:p>
        </p:txBody>
      </p:sp>
    </p:spTree>
    <p:extLst>
      <p:ext uri="{BB962C8B-B14F-4D97-AF65-F5344CB8AC3E}">
        <p14:creationId xmlns:p14="http://schemas.microsoft.com/office/powerpoint/2010/main" val="412936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18</a:t>
            </a:fld>
            <a:endParaRPr lang="en-US" dirty="0"/>
          </a:p>
        </p:txBody>
      </p:sp>
    </p:spTree>
    <p:extLst>
      <p:ext uri="{BB962C8B-B14F-4D97-AF65-F5344CB8AC3E}">
        <p14:creationId xmlns:p14="http://schemas.microsoft.com/office/powerpoint/2010/main" val="200243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19</a:t>
            </a:fld>
            <a:endParaRPr lang="en-US" dirty="0"/>
          </a:p>
        </p:txBody>
      </p:sp>
    </p:spTree>
    <p:extLst>
      <p:ext uri="{BB962C8B-B14F-4D97-AF65-F5344CB8AC3E}">
        <p14:creationId xmlns:p14="http://schemas.microsoft.com/office/powerpoint/2010/main" val="307303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Greta</a:t>
            </a:r>
          </a:p>
        </p:txBody>
      </p:sp>
      <p:sp>
        <p:nvSpPr>
          <p:cNvPr id="4" name="Slide Number Placeholder 3"/>
          <p:cNvSpPr>
            <a:spLocks noGrp="1"/>
          </p:cNvSpPr>
          <p:nvPr>
            <p:ph type="sldNum" sz="quarter" idx="5"/>
          </p:nvPr>
        </p:nvSpPr>
        <p:spPr/>
        <p:txBody>
          <a:bodyPr/>
          <a:lstStyle/>
          <a:p>
            <a:fld id="{825291B8-0E70-468B-9438-CC62F3849AEF}" type="slidenum">
              <a:rPr lang="en-US" smtClean="0"/>
              <a:pPr/>
              <a:t>2</a:t>
            </a:fld>
            <a:endParaRPr lang="en-US" dirty="0"/>
          </a:p>
        </p:txBody>
      </p:sp>
    </p:spTree>
    <p:extLst>
      <p:ext uri="{BB962C8B-B14F-4D97-AF65-F5344CB8AC3E}">
        <p14:creationId xmlns:p14="http://schemas.microsoft.com/office/powerpoint/2010/main" val="3770785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20</a:t>
            </a:fld>
            <a:endParaRPr lang="en-US" dirty="0"/>
          </a:p>
        </p:txBody>
      </p:sp>
    </p:spTree>
    <p:extLst>
      <p:ext uri="{BB962C8B-B14F-4D97-AF65-F5344CB8AC3E}">
        <p14:creationId xmlns:p14="http://schemas.microsoft.com/office/powerpoint/2010/main" val="250308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825291B8-0E70-468B-9438-CC62F3849AEF}" type="slidenum">
              <a:rPr lang="en-US" smtClean="0"/>
              <a:pPr/>
              <a:t>21</a:t>
            </a:fld>
            <a:endParaRPr lang="en-US" dirty="0"/>
          </a:p>
        </p:txBody>
      </p:sp>
    </p:spTree>
    <p:extLst>
      <p:ext uri="{BB962C8B-B14F-4D97-AF65-F5344CB8AC3E}">
        <p14:creationId xmlns:p14="http://schemas.microsoft.com/office/powerpoint/2010/main" val="1558638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22</a:t>
            </a:fld>
            <a:endParaRPr lang="en-US" dirty="0"/>
          </a:p>
        </p:txBody>
      </p:sp>
    </p:spTree>
    <p:extLst>
      <p:ext uri="{BB962C8B-B14F-4D97-AF65-F5344CB8AC3E}">
        <p14:creationId xmlns:p14="http://schemas.microsoft.com/office/powerpoint/2010/main" val="3034146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23</a:t>
            </a:fld>
            <a:endParaRPr lang="en-US" dirty="0"/>
          </a:p>
        </p:txBody>
      </p:sp>
    </p:spTree>
    <p:extLst>
      <p:ext uri="{BB962C8B-B14F-4D97-AF65-F5344CB8AC3E}">
        <p14:creationId xmlns:p14="http://schemas.microsoft.com/office/powerpoint/2010/main" val="1469831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24</a:t>
            </a:fld>
            <a:endParaRPr lang="en-US" dirty="0"/>
          </a:p>
        </p:txBody>
      </p:sp>
    </p:spTree>
    <p:extLst>
      <p:ext uri="{BB962C8B-B14F-4D97-AF65-F5344CB8AC3E}">
        <p14:creationId xmlns:p14="http://schemas.microsoft.com/office/powerpoint/2010/main" val="324486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25</a:t>
            </a:fld>
            <a:endParaRPr lang="en-US" dirty="0"/>
          </a:p>
        </p:txBody>
      </p:sp>
    </p:spTree>
    <p:extLst>
      <p:ext uri="{BB962C8B-B14F-4D97-AF65-F5344CB8AC3E}">
        <p14:creationId xmlns:p14="http://schemas.microsoft.com/office/powerpoint/2010/main" val="1116565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26</a:t>
            </a:fld>
            <a:endParaRPr lang="en-US" dirty="0"/>
          </a:p>
        </p:txBody>
      </p:sp>
    </p:spTree>
    <p:extLst>
      <p:ext uri="{BB962C8B-B14F-4D97-AF65-F5344CB8AC3E}">
        <p14:creationId xmlns:p14="http://schemas.microsoft.com/office/powerpoint/2010/main" val="298310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27</a:t>
            </a:fld>
            <a:endParaRPr lang="en-US" dirty="0"/>
          </a:p>
        </p:txBody>
      </p:sp>
    </p:spTree>
    <p:extLst>
      <p:ext uri="{BB962C8B-B14F-4D97-AF65-F5344CB8AC3E}">
        <p14:creationId xmlns:p14="http://schemas.microsoft.com/office/powerpoint/2010/main" val="4056838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28</a:t>
            </a:fld>
            <a:endParaRPr lang="en-US" dirty="0"/>
          </a:p>
        </p:txBody>
      </p:sp>
    </p:spTree>
    <p:extLst>
      <p:ext uri="{BB962C8B-B14F-4D97-AF65-F5344CB8AC3E}">
        <p14:creationId xmlns:p14="http://schemas.microsoft.com/office/powerpoint/2010/main" val="86493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29</a:t>
            </a:fld>
            <a:endParaRPr lang="en-US" dirty="0"/>
          </a:p>
        </p:txBody>
      </p:sp>
    </p:spTree>
    <p:extLst>
      <p:ext uri="{BB962C8B-B14F-4D97-AF65-F5344CB8AC3E}">
        <p14:creationId xmlns:p14="http://schemas.microsoft.com/office/powerpoint/2010/main" val="363469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Greta</a:t>
            </a:r>
          </a:p>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3</a:t>
            </a:fld>
            <a:endParaRPr lang="en-US" dirty="0"/>
          </a:p>
        </p:txBody>
      </p:sp>
    </p:spTree>
    <p:extLst>
      <p:ext uri="{BB962C8B-B14F-4D97-AF65-F5344CB8AC3E}">
        <p14:creationId xmlns:p14="http://schemas.microsoft.com/office/powerpoint/2010/main" val="2869759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30</a:t>
            </a:fld>
            <a:endParaRPr lang="en-US" dirty="0"/>
          </a:p>
        </p:txBody>
      </p:sp>
    </p:spTree>
    <p:extLst>
      <p:ext uri="{BB962C8B-B14F-4D97-AF65-F5344CB8AC3E}">
        <p14:creationId xmlns:p14="http://schemas.microsoft.com/office/powerpoint/2010/main" val="3638536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31</a:t>
            </a:fld>
            <a:endParaRPr lang="en-US" dirty="0"/>
          </a:p>
        </p:txBody>
      </p:sp>
    </p:spTree>
    <p:extLst>
      <p:ext uri="{BB962C8B-B14F-4D97-AF65-F5344CB8AC3E}">
        <p14:creationId xmlns:p14="http://schemas.microsoft.com/office/powerpoint/2010/main" val="269451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32</a:t>
            </a:fld>
            <a:endParaRPr lang="en-US" dirty="0"/>
          </a:p>
        </p:txBody>
      </p:sp>
    </p:spTree>
    <p:extLst>
      <p:ext uri="{BB962C8B-B14F-4D97-AF65-F5344CB8AC3E}">
        <p14:creationId xmlns:p14="http://schemas.microsoft.com/office/powerpoint/2010/main" val="3834983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33</a:t>
            </a:fld>
            <a:endParaRPr lang="en-US" dirty="0"/>
          </a:p>
        </p:txBody>
      </p:sp>
    </p:spTree>
    <p:extLst>
      <p:ext uri="{BB962C8B-B14F-4D97-AF65-F5344CB8AC3E}">
        <p14:creationId xmlns:p14="http://schemas.microsoft.com/office/powerpoint/2010/main" val="4039122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34</a:t>
            </a:fld>
            <a:endParaRPr lang="en-US" dirty="0"/>
          </a:p>
        </p:txBody>
      </p:sp>
    </p:spTree>
    <p:extLst>
      <p:ext uri="{BB962C8B-B14F-4D97-AF65-F5344CB8AC3E}">
        <p14:creationId xmlns:p14="http://schemas.microsoft.com/office/powerpoint/2010/main" val="529344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35</a:t>
            </a:fld>
            <a:endParaRPr lang="en-US" dirty="0"/>
          </a:p>
        </p:txBody>
      </p:sp>
    </p:spTree>
    <p:extLst>
      <p:ext uri="{BB962C8B-B14F-4D97-AF65-F5344CB8AC3E}">
        <p14:creationId xmlns:p14="http://schemas.microsoft.com/office/powerpoint/2010/main" val="1531715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825291B8-0E70-468B-9438-CC62F3849AEF}" type="slidenum">
              <a:rPr lang="en-US" smtClean="0"/>
              <a:pPr/>
              <a:t>36</a:t>
            </a:fld>
            <a:endParaRPr lang="en-US" dirty="0"/>
          </a:p>
        </p:txBody>
      </p:sp>
    </p:spTree>
    <p:extLst>
      <p:ext uri="{BB962C8B-B14F-4D97-AF65-F5344CB8AC3E}">
        <p14:creationId xmlns:p14="http://schemas.microsoft.com/office/powerpoint/2010/main" val="1951032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37</a:t>
            </a:fld>
            <a:endParaRPr lang="en-US" dirty="0"/>
          </a:p>
        </p:txBody>
      </p:sp>
    </p:spTree>
    <p:extLst>
      <p:ext uri="{BB962C8B-B14F-4D97-AF65-F5344CB8AC3E}">
        <p14:creationId xmlns:p14="http://schemas.microsoft.com/office/powerpoint/2010/main" val="3378580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38</a:t>
            </a:fld>
            <a:endParaRPr lang="en-US" dirty="0"/>
          </a:p>
        </p:txBody>
      </p:sp>
    </p:spTree>
    <p:extLst>
      <p:ext uri="{BB962C8B-B14F-4D97-AF65-F5344CB8AC3E}">
        <p14:creationId xmlns:p14="http://schemas.microsoft.com/office/powerpoint/2010/main" val="903328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39</a:t>
            </a:fld>
            <a:endParaRPr lang="en-US" dirty="0"/>
          </a:p>
        </p:txBody>
      </p:sp>
    </p:spTree>
    <p:extLst>
      <p:ext uri="{BB962C8B-B14F-4D97-AF65-F5344CB8AC3E}">
        <p14:creationId xmlns:p14="http://schemas.microsoft.com/office/powerpoint/2010/main" val="142725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Greta</a:t>
            </a:r>
          </a:p>
        </p:txBody>
      </p:sp>
      <p:sp>
        <p:nvSpPr>
          <p:cNvPr id="4" name="Slide Number Placeholder 3"/>
          <p:cNvSpPr>
            <a:spLocks noGrp="1"/>
          </p:cNvSpPr>
          <p:nvPr>
            <p:ph type="sldNum" sz="quarter" idx="5"/>
          </p:nvPr>
        </p:nvSpPr>
        <p:spPr/>
        <p:txBody>
          <a:bodyPr/>
          <a:lstStyle/>
          <a:p>
            <a:fld id="{825291B8-0E70-468B-9438-CC62F3849AEF}" type="slidenum">
              <a:rPr lang="en-US" smtClean="0"/>
              <a:pPr/>
              <a:t>4</a:t>
            </a:fld>
            <a:endParaRPr lang="en-US" dirty="0"/>
          </a:p>
        </p:txBody>
      </p:sp>
    </p:spTree>
    <p:extLst>
      <p:ext uri="{BB962C8B-B14F-4D97-AF65-F5344CB8AC3E}">
        <p14:creationId xmlns:p14="http://schemas.microsoft.com/office/powerpoint/2010/main" val="1131867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40</a:t>
            </a:fld>
            <a:endParaRPr lang="en-US" dirty="0"/>
          </a:p>
        </p:txBody>
      </p:sp>
    </p:spTree>
    <p:extLst>
      <p:ext uri="{BB962C8B-B14F-4D97-AF65-F5344CB8AC3E}">
        <p14:creationId xmlns:p14="http://schemas.microsoft.com/office/powerpoint/2010/main" val="2205581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41</a:t>
            </a:fld>
            <a:endParaRPr lang="en-US" dirty="0"/>
          </a:p>
        </p:txBody>
      </p:sp>
    </p:spTree>
    <p:extLst>
      <p:ext uri="{BB962C8B-B14F-4D97-AF65-F5344CB8AC3E}">
        <p14:creationId xmlns:p14="http://schemas.microsoft.com/office/powerpoint/2010/main" val="3584551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42</a:t>
            </a:fld>
            <a:endParaRPr lang="en-US" dirty="0"/>
          </a:p>
        </p:txBody>
      </p:sp>
    </p:spTree>
    <p:extLst>
      <p:ext uri="{BB962C8B-B14F-4D97-AF65-F5344CB8AC3E}">
        <p14:creationId xmlns:p14="http://schemas.microsoft.com/office/powerpoint/2010/main" val="4043322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43</a:t>
            </a:fld>
            <a:endParaRPr lang="en-US" dirty="0"/>
          </a:p>
        </p:txBody>
      </p:sp>
    </p:spTree>
    <p:extLst>
      <p:ext uri="{BB962C8B-B14F-4D97-AF65-F5344CB8AC3E}">
        <p14:creationId xmlns:p14="http://schemas.microsoft.com/office/powerpoint/2010/main" val="2807427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44</a:t>
            </a:fld>
            <a:endParaRPr lang="en-US" dirty="0"/>
          </a:p>
        </p:txBody>
      </p:sp>
    </p:spTree>
    <p:extLst>
      <p:ext uri="{BB962C8B-B14F-4D97-AF65-F5344CB8AC3E}">
        <p14:creationId xmlns:p14="http://schemas.microsoft.com/office/powerpoint/2010/main" val="1173458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45</a:t>
            </a:fld>
            <a:endParaRPr lang="en-US" dirty="0"/>
          </a:p>
        </p:txBody>
      </p:sp>
    </p:spTree>
    <p:extLst>
      <p:ext uri="{BB962C8B-B14F-4D97-AF65-F5344CB8AC3E}">
        <p14:creationId xmlns:p14="http://schemas.microsoft.com/office/powerpoint/2010/main" val="255710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825291B8-0E70-468B-9438-CC62F3849AEF}" type="slidenum">
              <a:rPr lang="en-US" smtClean="0"/>
              <a:pPr/>
              <a:t>46</a:t>
            </a:fld>
            <a:endParaRPr lang="en-US" dirty="0"/>
          </a:p>
        </p:txBody>
      </p:sp>
    </p:spTree>
    <p:extLst>
      <p:ext uri="{BB962C8B-B14F-4D97-AF65-F5344CB8AC3E}">
        <p14:creationId xmlns:p14="http://schemas.microsoft.com/office/powerpoint/2010/main" val="2417355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47</a:t>
            </a:fld>
            <a:endParaRPr lang="en-US" dirty="0"/>
          </a:p>
        </p:txBody>
      </p:sp>
    </p:spTree>
    <p:extLst>
      <p:ext uri="{BB962C8B-B14F-4D97-AF65-F5344CB8AC3E}">
        <p14:creationId xmlns:p14="http://schemas.microsoft.com/office/powerpoint/2010/main" val="2775950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48</a:t>
            </a:fld>
            <a:endParaRPr lang="en-US" dirty="0"/>
          </a:p>
        </p:txBody>
      </p:sp>
    </p:spTree>
    <p:extLst>
      <p:ext uri="{BB962C8B-B14F-4D97-AF65-F5344CB8AC3E}">
        <p14:creationId xmlns:p14="http://schemas.microsoft.com/office/powerpoint/2010/main" val="1873282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49</a:t>
            </a:fld>
            <a:endParaRPr lang="en-US" dirty="0"/>
          </a:p>
        </p:txBody>
      </p:sp>
    </p:spTree>
    <p:extLst>
      <p:ext uri="{BB962C8B-B14F-4D97-AF65-F5344CB8AC3E}">
        <p14:creationId xmlns:p14="http://schemas.microsoft.com/office/powerpoint/2010/main" val="397034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Greta</a:t>
            </a:r>
          </a:p>
        </p:txBody>
      </p:sp>
      <p:sp>
        <p:nvSpPr>
          <p:cNvPr id="4" name="Slide Number Placeholder 3"/>
          <p:cNvSpPr>
            <a:spLocks noGrp="1"/>
          </p:cNvSpPr>
          <p:nvPr>
            <p:ph type="sldNum" sz="quarter" idx="5"/>
          </p:nvPr>
        </p:nvSpPr>
        <p:spPr/>
        <p:txBody>
          <a:bodyPr/>
          <a:lstStyle/>
          <a:p>
            <a:fld id="{825291B8-0E70-468B-9438-CC62F3849AEF}" type="slidenum">
              <a:rPr lang="en-US" smtClean="0"/>
              <a:pPr/>
              <a:t>5</a:t>
            </a:fld>
            <a:endParaRPr lang="en-US" dirty="0"/>
          </a:p>
        </p:txBody>
      </p:sp>
    </p:spTree>
    <p:extLst>
      <p:ext uri="{BB962C8B-B14F-4D97-AF65-F5344CB8AC3E}">
        <p14:creationId xmlns:p14="http://schemas.microsoft.com/office/powerpoint/2010/main" val="424804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825291B8-0E70-468B-9438-CC62F3849AEF}" type="slidenum">
              <a:rPr lang="en-US" smtClean="0"/>
              <a:pPr/>
              <a:t>50</a:t>
            </a:fld>
            <a:endParaRPr lang="en-US" dirty="0"/>
          </a:p>
        </p:txBody>
      </p:sp>
    </p:spTree>
    <p:extLst>
      <p:ext uri="{BB962C8B-B14F-4D97-AF65-F5344CB8AC3E}">
        <p14:creationId xmlns:p14="http://schemas.microsoft.com/office/powerpoint/2010/main" val="2861883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51</a:t>
            </a:fld>
            <a:endParaRPr lang="en-US" dirty="0"/>
          </a:p>
        </p:txBody>
      </p:sp>
    </p:spTree>
    <p:extLst>
      <p:ext uri="{BB962C8B-B14F-4D97-AF65-F5344CB8AC3E}">
        <p14:creationId xmlns:p14="http://schemas.microsoft.com/office/powerpoint/2010/main" val="3807460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52</a:t>
            </a:fld>
            <a:endParaRPr lang="en-US" dirty="0"/>
          </a:p>
        </p:txBody>
      </p:sp>
    </p:spTree>
    <p:extLst>
      <p:ext uri="{BB962C8B-B14F-4D97-AF65-F5344CB8AC3E}">
        <p14:creationId xmlns:p14="http://schemas.microsoft.com/office/powerpoint/2010/main" val="448071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Chris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53</a:t>
            </a:fld>
            <a:endParaRPr lang="en-US" dirty="0"/>
          </a:p>
        </p:txBody>
      </p:sp>
    </p:spTree>
    <p:extLst>
      <p:ext uri="{BB962C8B-B14F-4D97-AF65-F5344CB8AC3E}">
        <p14:creationId xmlns:p14="http://schemas.microsoft.com/office/powerpoint/2010/main" val="18716265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Chris/Christine/Greta/Mike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54</a:t>
            </a:fld>
            <a:endParaRPr lang="en-US" dirty="0"/>
          </a:p>
        </p:txBody>
      </p:sp>
    </p:spTree>
    <p:extLst>
      <p:ext uri="{BB962C8B-B14F-4D97-AF65-F5344CB8AC3E}">
        <p14:creationId xmlns:p14="http://schemas.microsoft.com/office/powerpoint/2010/main" val="1023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Greta</a:t>
            </a:r>
          </a:p>
        </p:txBody>
      </p:sp>
      <p:sp>
        <p:nvSpPr>
          <p:cNvPr id="4" name="Slide Number Placeholder 3"/>
          <p:cNvSpPr>
            <a:spLocks noGrp="1"/>
          </p:cNvSpPr>
          <p:nvPr>
            <p:ph type="sldNum" sz="quarter" idx="5"/>
          </p:nvPr>
        </p:nvSpPr>
        <p:spPr/>
        <p:txBody>
          <a:bodyPr/>
          <a:lstStyle/>
          <a:p>
            <a:fld id="{825291B8-0E70-468B-9438-CC62F3849AEF}" type="slidenum">
              <a:rPr lang="en-US" smtClean="0"/>
              <a:pPr/>
              <a:t>6</a:t>
            </a:fld>
            <a:endParaRPr lang="en-US" dirty="0"/>
          </a:p>
        </p:txBody>
      </p:sp>
    </p:spTree>
    <p:extLst>
      <p:ext uri="{BB962C8B-B14F-4D97-AF65-F5344CB8AC3E}">
        <p14:creationId xmlns:p14="http://schemas.microsoft.com/office/powerpoint/2010/main" val="403046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Mike</a:t>
            </a:r>
          </a:p>
        </p:txBody>
      </p:sp>
      <p:sp>
        <p:nvSpPr>
          <p:cNvPr id="4" name="Slide Number Placeholder 3"/>
          <p:cNvSpPr>
            <a:spLocks noGrp="1"/>
          </p:cNvSpPr>
          <p:nvPr>
            <p:ph type="sldNum" sz="quarter" idx="5"/>
          </p:nvPr>
        </p:nvSpPr>
        <p:spPr/>
        <p:txBody>
          <a:bodyPr/>
          <a:lstStyle/>
          <a:p>
            <a:fld id="{825291B8-0E70-468B-9438-CC62F3849AEF}" type="slidenum">
              <a:rPr lang="en-US" smtClean="0"/>
              <a:pPr/>
              <a:t>7</a:t>
            </a:fld>
            <a:endParaRPr lang="en-US" dirty="0"/>
          </a:p>
        </p:txBody>
      </p:sp>
    </p:spTree>
    <p:extLst>
      <p:ext uri="{BB962C8B-B14F-4D97-AF65-F5344CB8AC3E}">
        <p14:creationId xmlns:p14="http://schemas.microsoft.com/office/powerpoint/2010/main" val="199411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825291B8-0E70-468B-9438-CC62F3849AEF}" type="slidenum">
              <a:rPr lang="en-US" smtClean="0"/>
              <a:pPr/>
              <a:t>8</a:t>
            </a:fld>
            <a:endParaRPr lang="en-US" dirty="0"/>
          </a:p>
        </p:txBody>
      </p:sp>
    </p:spTree>
    <p:extLst>
      <p:ext uri="{BB962C8B-B14F-4D97-AF65-F5344CB8AC3E}">
        <p14:creationId xmlns:p14="http://schemas.microsoft.com/office/powerpoint/2010/main" val="337235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Christine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 </a:t>
            </a:r>
          </a:p>
        </p:txBody>
      </p:sp>
      <p:sp>
        <p:nvSpPr>
          <p:cNvPr id="4" name="Slide Number Placeholder 3"/>
          <p:cNvSpPr>
            <a:spLocks noGrp="1"/>
          </p:cNvSpPr>
          <p:nvPr>
            <p:ph type="sldNum" sz="quarter" idx="5"/>
          </p:nvPr>
        </p:nvSpPr>
        <p:spPr/>
        <p:txBody>
          <a:bodyPr/>
          <a:lstStyle/>
          <a:p>
            <a:fld id="{825291B8-0E70-468B-9438-CC62F3849AEF}" type="slidenum">
              <a:rPr lang="en-US" smtClean="0"/>
              <a:pPr/>
              <a:t>9</a:t>
            </a:fld>
            <a:endParaRPr lang="en-US" dirty="0"/>
          </a:p>
        </p:txBody>
      </p:sp>
    </p:spTree>
    <p:extLst>
      <p:ext uri="{BB962C8B-B14F-4D97-AF65-F5344CB8AC3E}">
        <p14:creationId xmlns:p14="http://schemas.microsoft.com/office/powerpoint/2010/main" val="202858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66578" y="268642"/>
            <a:ext cx="4161522" cy="1889289"/>
          </a:xfrm>
        </p:spPr>
        <p:txBody>
          <a:bodyPr anchor="b">
            <a:noAutofit/>
          </a:bodyPr>
          <a:lstStyle>
            <a:lvl1pPr>
              <a:defRPr sz="3000">
                <a:solidFill>
                  <a:schemeClr val="tx2"/>
                </a:solidFill>
              </a:defRPr>
            </a:lvl1pPr>
          </a:lstStyle>
          <a:p>
            <a:r>
              <a:rPr lang="en-US" dirty="0"/>
              <a:t>Title Slide with Image</a:t>
            </a:r>
          </a:p>
        </p:txBody>
      </p:sp>
      <p:sp>
        <p:nvSpPr>
          <p:cNvPr id="3" name="Subtitle 2"/>
          <p:cNvSpPr>
            <a:spLocks noGrp="1"/>
          </p:cNvSpPr>
          <p:nvPr>
            <p:ph type="subTitle" idx="1"/>
          </p:nvPr>
        </p:nvSpPr>
        <p:spPr>
          <a:xfrm>
            <a:off x="4766578" y="2259034"/>
            <a:ext cx="4161522"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6883400" y="3402181"/>
            <a:ext cx="1156644" cy="11566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p:nvPr>
        </p:nvSpPr>
        <p:spPr>
          <a:xfrm>
            <a:off x="0" y="-13176"/>
            <a:ext cx="4572000" cy="4572000"/>
          </a:xfrm>
        </p:spPr>
        <p:txBody>
          <a:bodyPr>
            <a:normAutofit/>
          </a:bodyPr>
          <a:lstStyle>
            <a:lvl1pPr>
              <a:defRPr sz="1200" b="0">
                <a:solidFill>
                  <a:schemeClr val="tx1"/>
                </a:solidFill>
              </a:defRPr>
            </a:lvl1pPr>
          </a:lstStyle>
          <a:p>
            <a:r>
              <a:rPr lang="en-US"/>
              <a:t>Click icon to add picture</a:t>
            </a:r>
            <a:endParaRPr lang="en-US" dirty="0"/>
          </a:p>
        </p:txBody>
      </p:sp>
      <p:sp>
        <p:nvSpPr>
          <p:cNvPr id="14" name="Text Placeholder 13"/>
          <p:cNvSpPr>
            <a:spLocks noGrp="1"/>
          </p:cNvSpPr>
          <p:nvPr>
            <p:ph type="body" sz="quarter" idx="11" hasCustomPrompt="1"/>
          </p:nvPr>
        </p:nvSpPr>
        <p:spPr>
          <a:xfrm>
            <a:off x="6883400" y="3402182"/>
            <a:ext cx="1156644"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a:t>Date Here</a:t>
            </a:r>
          </a:p>
        </p:txBody>
      </p:sp>
      <p:sp>
        <p:nvSpPr>
          <p:cNvPr id="10" name="Rectangle 9"/>
          <p:cNvSpPr/>
          <p:nvPr/>
        </p:nvSpPr>
        <p:spPr>
          <a:xfrm>
            <a:off x="4572000" y="4558824"/>
            <a:ext cx="2311400" cy="22991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13"/>
          <p:cNvSpPr>
            <a:spLocks noGrp="1"/>
          </p:cNvSpPr>
          <p:nvPr>
            <p:ph type="body" sz="quarter" idx="12" hasCustomPrompt="1"/>
          </p:nvPr>
        </p:nvSpPr>
        <p:spPr>
          <a:xfrm>
            <a:off x="4766578" y="4808256"/>
            <a:ext cx="2093902"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a:t>Prepared For Area</a:t>
            </a:r>
          </a:p>
        </p:txBody>
      </p:sp>
      <p:sp>
        <p:nvSpPr>
          <p:cNvPr id="13" name="Text Placeholder 13"/>
          <p:cNvSpPr>
            <a:spLocks noGrp="1"/>
          </p:cNvSpPr>
          <p:nvPr>
            <p:ph type="body" sz="quarter" idx="13" hasCustomPrompt="1"/>
          </p:nvPr>
        </p:nvSpPr>
        <p:spPr>
          <a:xfrm>
            <a:off x="4766578" y="5781675"/>
            <a:ext cx="2093902"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a:t>Presenter Name/Title Area</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93" y="5216508"/>
            <a:ext cx="1377411" cy="1113407"/>
          </a:xfrm>
          <a:prstGeom prst="rect">
            <a:avLst/>
          </a:prstGeom>
        </p:spPr>
      </p:pic>
    </p:spTree>
    <p:extLst>
      <p:ext uri="{BB962C8B-B14F-4D97-AF65-F5344CB8AC3E}">
        <p14:creationId xmlns:p14="http://schemas.microsoft.com/office/powerpoint/2010/main" val="330123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grpSp>
        <p:nvGrpSpPr>
          <p:cNvPr id="34" name="Group 33"/>
          <p:cNvGrpSpPr>
            <a:grpSpLocks noChangeAspect="1"/>
          </p:cNvGrpSpPr>
          <p:nvPr userDrawn="1"/>
        </p:nvGrpSpPr>
        <p:grpSpPr>
          <a:xfrm>
            <a:off x="8608259" y="-1276"/>
            <a:ext cx="534641" cy="457200"/>
            <a:chOff x="7804191" y="0"/>
            <a:chExt cx="1339809" cy="1145743"/>
          </a:xfrm>
        </p:grpSpPr>
        <p:sp>
          <p:nvSpPr>
            <p:cNvPr id="35" name="Rectangle 34"/>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3" name="Content Placeholder 2"/>
          <p:cNvSpPr>
            <a:spLocks noGrp="1"/>
          </p:cNvSpPr>
          <p:nvPr>
            <p:ph idx="1"/>
          </p:nvPr>
        </p:nvSpPr>
        <p:spPr>
          <a:xfrm>
            <a:off x="457200" y="1481864"/>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Content Placeholder 2"/>
          <p:cNvSpPr>
            <a:spLocks noGrp="1"/>
          </p:cNvSpPr>
          <p:nvPr>
            <p:ph idx="14"/>
          </p:nvPr>
        </p:nvSpPr>
        <p:spPr>
          <a:xfrm>
            <a:off x="4668838" y="1481864"/>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p:cNvSpPr>
            <a:spLocks noGrp="1"/>
          </p:cNvSpPr>
          <p:nvPr>
            <p:ph type="body" sz="quarter" idx="13" hasCustomPrompt="1"/>
          </p:nvPr>
        </p:nvSpPr>
        <p:spPr>
          <a:xfrm>
            <a:off x="457201" y="1"/>
            <a:ext cx="570992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25" name="Content Placeholder 2"/>
          <p:cNvSpPr>
            <a:spLocks noGrp="1"/>
          </p:cNvSpPr>
          <p:nvPr>
            <p:ph idx="18"/>
          </p:nvPr>
        </p:nvSpPr>
        <p:spPr>
          <a:xfrm>
            <a:off x="457200" y="1248184"/>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p:txBody>
      </p:sp>
      <p:sp>
        <p:nvSpPr>
          <p:cNvPr id="27" name="Content Placeholder 2"/>
          <p:cNvSpPr>
            <a:spLocks noGrp="1"/>
          </p:cNvSpPr>
          <p:nvPr>
            <p:ph idx="19"/>
          </p:nvPr>
        </p:nvSpPr>
        <p:spPr>
          <a:xfrm>
            <a:off x="4668838" y="1248184"/>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p:txBody>
      </p:sp>
      <p:sp>
        <p:nvSpPr>
          <p:cNvPr id="40" name="Content Placeholder 2"/>
          <p:cNvSpPr>
            <a:spLocks noGrp="1"/>
          </p:cNvSpPr>
          <p:nvPr>
            <p:ph idx="25"/>
          </p:nvPr>
        </p:nvSpPr>
        <p:spPr>
          <a:xfrm>
            <a:off x="457200" y="3748136"/>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Content Placeholder 2"/>
          <p:cNvSpPr>
            <a:spLocks noGrp="1"/>
          </p:cNvSpPr>
          <p:nvPr>
            <p:ph idx="26"/>
          </p:nvPr>
        </p:nvSpPr>
        <p:spPr>
          <a:xfrm>
            <a:off x="4668838" y="3748136"/>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Placeholder 2"/>
          <p:cNvSpPr>
            <a:spLocks noGrp="1"/>
          </p:cNvSpPr>
          <p:nvPr>
            <p:ph idx="27"/>
          </p:nvPr>
        </p:nvSpPr>
        <p:spPr>
          <a:xfrm>
            <a:off x="457200" y="3514456"/>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p:txBody>
      </p:sp>
      <p:sp>
        <p:nvSpPr>
          <p:cNvPr id="43" name="Content Placeholder 2"/>
          <p:cNvSpPr>
            <a:spLocks noGrp="1"/>
          </p:cNvSpPr>
          <p:nvPr>
            <p:ph idx="28"/>
          </p:nvPr>
        </p:nvSpPr>
        <p:spPr>
          <a:xfrm>
            <a:off x="4668838" y="3514456"/>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p:txBody>
      </p:sp>
      <p:sp>
        <p:nvSpPr>
          <p:cNvPr id="30" name="Text Placeholder 11"/>
          <p:cNvSpPr>
            <a:spLocks noGrp="1"/>
          </p:cNvSpPr>
          <p:nvPr>
            <p:ph type="body" sz="quarter" idx="29"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 name="Title 1"/>
          <p:cNvSpPr>
            <a:spLocks noGrp="1"/>
          </p:cNvSpPr>
          <p:nvPr>
            <p:ph type="title" hasCustomPrompt="1"/>
          </p:nvPr>
        </p:nvSpPr>
        <p:spPr/>
        <p:txBody>
          <a:bodyPr>
            <a:noAutofit/>
          </a:bodyPr>
          <a:lstStyle>
            <a:lvl1pPr>
              <a:defRPr baseline="0"/>
            </a:lvl1pPr>
          </a:lstStyle>
          <a:p>
            <a:r>
              <a:rPr lang="en-US" dirty="0"/>
              <a:t>Profile Comparison Slide</a:t>
            </a:r>
          </a:p>
        </p:txBody>
      </p:sp>
      <p:sp>
        <p:nvSpPr>
          <p:cNvPr id="8" name="Picture Placeholder 7"/>
          <p:cNvSpPr>
            <a:spLocks noGrp="1"/>
          </p:cNvSpPr>
          <p:nvPr>
            <p:ph type="pic" sz="quarter" idx="24"/>
          </p:nvPr>
        </p:nvSpPr>
        <p:spPr>
          <a:xfrm>
            <a:off x="6746241" y="58738"/>
            <a:ext cx="1696720" cy="1034977"/>
          </a:xfrm>
        </p:spPr>
        <p:txBody>
          <a:bodyPr>
            <a:normAutofit/>
          </a:bodyPr>
          <a:lstStyle>
            <a:lvl1pPr>
              <a:defRPr sz="1000" b="0">
                <a:solidFill>
                  <a:schemeClr val="tx1"/>
                </a:solidFill>
              </a:defRPr>
            </a:lvl1pPr>
          </a:lstStyle>
          <a:p>
            <a:r>
              <a:rPr lang="en-US"/>
              <a:t>Click icon to add picture</a:t>
            </a:r>
            <a:endParaRPr lang="en-US" dirty="0"/>
          </a:p>
        </p:txBody>
      </p:sp>
      <p:sp>
        <p:nvSpPr>
          <p:cNvPr id="3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8"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51402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454025" y="1613534"/>
            <a:ext cx="8232774" cy="42856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noAutofit/>
          </a:bodyPr>
          <a:lstStyle>
            <a:lvl1pPr>
              <a:defRPr baseline="0"/>
            </a:lvl1pPr>
          </a:lstStyle>
          <a:p>
            <a:r>
              <a:rPr lang="en-US" dirty="0"/>
              <a:t>Title and One Exhibit Slide</a:t>
            </a:r>
          </a:p>
        </p:txBody>
      </p:sp>
      <p:sp>
        <p:nvSpPr>
          <p:cNvPr id="4" name="Date Placeholder 3"/>
          <p:cNvSpPr>
            <a:spLocks noGrp="1"/>
          </p:cNvSpPr>
          <p:nvPr>
            <p:ph type="dt" sz="half" idx="10"/>
          </p:nvPr>
        </p:nvSpPr>
        <p:spPr/>
        <p:txBody>
          <a:bodyPr/>
          <a:lstStyle/>
          <a:p>
            <a:fld id="{D4471926-C489-E845-A5A8-2DB091DB8600}"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8" name="Text Placeholder 7"/>
          <p:cNvSpPr>
            <a:spLocks noGrp="1"/>
          </p:cNvSpPr>
          <p:nvPr>
            <p:ph type="body" sz="quarter" idx="16" hasCustomPrompt="1"/>
          </p:nvPr>
        </p:nvSpPr>
        <p:spPr>
          <a:xfrm>
            <a:off x="454025" y="1237933"/>
            <a:ext cx="8232774"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30"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cxnSp>
        <p:nvCxnSpPr>
          <p:cNvPr id="34" name="Straight Connector 33"/>
          <p:cNvCxnSpPr/>
          <p:nvPr/>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0" name="Group 19"/>
          <p:cNvGrpSpPr>
            <a:grpSpLocks noChangeAspect="1"/>
          </p:cNvGrpSpPr>
          <p:nvPr/>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cxnSp>
        <p:nvCxnSpPr>
          <p:cNvPr id="25" name="Straight Connector 24"/>
          <p:cNvCxnSpPr/>
          <p:nvPr/>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cxnSp>
        <p:nvCxnSpPr>
          <p:cNvPr id="33" name="Straight Connector 32"/>
          <p:cNvCxnSpPr/>
          <p:nvPr userDrawn="1"/>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04776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12" name="Content Placeholder 11"/>
          <p:cNvSpPr>
            <a:spLocks noGrp="1"/>
          </p:cNvSpPr>
          <p:nvPr>
            <p:ph sz="quarter" idx="19"/>
          </p:nvPr>
        </p:nvSpPr>
        <p:spPr>
          <a:xfrm>
            <a:off x="4675186" y="1612264"/>
            <a:ext cx="4011613" cy="42868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noAutofit/>
          </a:bodyPr>
          <a:lstStyle>
            <a:lvl1pPr>
              <a:defRPr baseline="0"/>
            </a:lvl1pPr>
          </a:lstStyle>
          <a:p>
            <a:r>
              <a:rPr lang="en-US" dirty="0"/>
              <a:t>Title and Two Exhibit Slide</a:t>
            </a:r>
          </a:p>
        </p:txBody>
      </p:sp>
      <p:sp>
        <p:nvSpPr>
          <p:cNvPr id="4" name="Date Placeholder 3"/>
          <p:cNvSpPr>
            <a:spLocks noGrp="1"/>
          </p:cNvSpPr>
          <p:nvPr>
            <p:ph type="dt" sz="half" idx="10"/>
          </p:nvPr>
        </p:nvSpPr>
        <p:spPr/>
        <p:txBody>
          <a:bodyPr/>
          <a:lstStyle/>
          <a:p>
            <a:fld id="{D4471926-C489-E845-A5A8-2DB091DB8600}"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cxnSp>
        <p:nvCxnSpPr>
          <p:cNvPr id="25" name="Straight Connector 24"/>
          <p:cNvCxnSpPr/>
          <p:nvPr/>
        </p:nvCxnSpPr>
        <p:spPr>
          <a:xfrm>
            <a:off x="457199" y="1225868"/>
            <a:ext cx="4011614"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67249" y="1225868"/>
            <a:ext cx="4011614"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6" hasCustomPrompt="1"/>
          </p:nvPr>
        </p:nvSpPr>
        <p:spPr>
          <a:xfrm>
            <a:off x="454025" y="1236663"/>
            <a:ext cx="4011613"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29" name="Text Placeholder 7"/>
          <p:cNvSpPr>
            <a:spLocks noGrp="1"/>
          </p:cNvSpPr>
          <p:nvPr>
            <p:ph type="body" sz="quarter" idx="17" hasCustomPrompt="1"/>
          </p:nvPr>
        </p:nvSpPr>
        <p:spPr>
          <a:xfrm>
            <a:off x="4675186" y="1236663"/>
            <a:ext cx="4011613"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31" name="Content Placeholder 11"/>
          <p:cNvSpPr>
            <a:spLocks noGrp="1"/>
          </p:cNvSpPr>
          <p:nvPr>
            <p:ph sz="quarter" idx="20"/>
          </p:nvPr>
        </p:nvSpPr>
        <p:spPr>
          <a:xfrm>
            <a:off x="454025" y="1612264"/>
            <a:ext cx="4011613" cy="42868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18071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454025" y="1236663"/>
            <a:ext cx="5421313"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29" name="Text Placeholder 7"/>
          <p:cNvSpPr>
            <a:spLocks noGrp="1"/>
          </p:cNvSpPr>
          <p:nvPr>
            <p:ph type="body" sz="quarter" idx="17" hasCustomPrompt="1"/>
          </p:nvPr>
        </p:nvSpPr>
        <p:spPr>
          <a:xfrm>
            <a:off x="6069014" y="1236663"/>
            <a:ext cx="2616200"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12" name="Content Placeholder 11"/>
          <p:cNvSpPr>
            <a:spLocks noGrp="1"/>
          </p:cNvSpPr>
          <p:nvPr>
            <p:ph sz="quarter" idx="19"/>
          </p:nvPr>
        </p:nvSpPr>
        <p:spPr>
          <a:xfrm>
            <a:off x="6069014" y="1612264"/>
            <a:ext cx="2616200"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11"/>
          <p:cNvSpPr>
            <a:spLocks noGrp="1"/>
          </p:cNvSpPr>
          <p:nvPr>
            <p:ph sz="quarter" idx="20"/>
          </p:nvPr>
        </p:nvSpPr>
        <p:spPr>
          <a:xfrm>
            <a:off x="454025" y="1612264"/>
            <a:ext cx="5421313" cy="42868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noAutofit/>
          </a:bodyPr>
          <a:lstStyle>
            <a:lvl1pPr>
              <a:defRPr baseline="0"/>
            </a:lvl1pPr>
          </a:lstStyle>
          <a:p>
            <a:r>
              <a:rPr lang="en-US" dirty="0"/>
              <a:t>Two Thirds-One Third Exhibit Slide </a:t>
            </a:r>
          </a:p>
        </p:txBody>
      </p:sp>
      <p:sp>
        <p:nvSpPr>
          <p:cNvPr id="4" name="Date Placeholder 3"/>
          <p:cNvSpPr>
            <a:spLocks noGrp="1"/>
          </p:cNvSpPr>
          <p:nvPr>
            <p:ph type="dt" sz="half" idx="10"/>
          </p:nvPr>
        </p:nvSpPr>
        <p:spPr/>
        <p:txBody>
          <a:bodyPr/>
          <a:lstStyle/>
          <a:p>
            <a:fld id="{D4471926-C489-E845-A5A8-2DB091DB8600}"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cxnSp>
        <p:nvCxnSpPr>
          <p:cNvPr id="25" name="Straight Connector 24"/>
          <p:cNvCxnSpPr/>
          <p:nvPr/>
        </p:nvCxnSpPr>
        <p:spPr>
          <a:xfrm>
            <a:off x="457199" y="1225868"/>
            <a:ext cx="5421314"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061076" y="1225868"/>
            <a:ext cx="2616201"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99301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Biographies Slide</a:t>
            </a:r>
          </a:p>
        </p:txBody>
      </p:sp>
      <p:sp>
        <p:nvSpPr>
          <p:cNvPr id="4" name="Date Placeholder 3"/>
          <p:cNvSpPr>
            <a:spLocks noGrp="1"/>
          </p:cNvSpPr>
          <p:nvPr>
            <p:ph type="dt" sz="half" idx="10"/>
          </p:nvPr>
        </p:nvSpPr>
        <p:spPr/>
        <p:txBody>
          <a:bodyPr/>
          <a:lstStyle/>
          <a:p>
            <a:fld id="{D4471926-C489-E845-A5A8-2DB091DB8600}"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Content Placeholder 2"/>
          <p:cNvSpPr>
            <a:spLocks noGrp="1"/>
          </p:cNvSpPr>
          <p:nvPr>
            <p:ph idx="14"/>
          </p:nvPr>
        </p:nvSpPr>
        <p:spPr>
          <a:xfrm>
            <a:off x="6073773"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44" name="Content Placeholder 2"/>
          <p:cNvSpPr>
            <a:spLocks noGrp="1"/>
          </p:cNvSpPr>
          <p:nvPr>
            <p:ph idx="16"/>
          </p:nvPr>
        </p:nvSpPr>
        <p:spPr>
          <a:xfrm>
            <a:off x="3265488"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2"/>
          <p:cNvSpPr>
            <a:spLocks noGrp="1"/>
          </p:cNvSpPr>
          <p:nvPr>
            <p:ph idx="17"/>
          </p:nvPr>
        </p:nvSpPr>
        <p:spPr>
          <a:xfrm>
            <a:off x="477206"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Picture Placeholder 8"/>
          <p:cNvSpPr>
            <a:spLocks noGrp="1"/>
          </p:cNvSpPr>
          <p:nvPr>
            <p:ph type="pic" sz="quarter" idx="18"/>
          </p:nvPr>
        </p:nvSpPr>
        <p:spPr>
          <a:xfrm>
            <a:off x="457200" y="1235392"/>
            <a:ext cx="704850" cy="753745"/>
          </a:xfrm>
        </p:spPr>
        <p:txBody>
          <a:bodyPr>
            <a:normAutofit/>
          </a:bodyPr>
          <a:lstStyle>
            <a:lvl1pPr marL="0" indent="0">
              <a:buFontTx/>
              <a:buNone/>
              <a:defRPr sz="900" b="0">
                <a:solidFill>
                  <a:schemeClr val="tx1"/>
                </a:solidFill>
              </a:defRPr>
            </a:lvl1pPr>
          </a:lstStyle>
          <a:p>
            <a:r>
              <a:rPr lang="en-US"/>
              <a:t>Click icon to add picture</a:t>
            </a:r>
            <a:endParaRPr lang="en-US" dirty="0"/>
          </a:p>
        </p:txBody>
      </p:sp>
      <p:sp>
        <p:nvSpPr>
          <p:cNvPr id="47" name="Picture Placeholder 8"/>
          <p:cNvSpPr>
            <a:spLocks noGrp="1"/>
          </p:cNvSpPr>
          <p:nvPr>
            <p:ph type="pic" sz="quarter" idx="19"/>
          </p:nvPr>
        </p:nvSpPr>
        <p:spPr>
          <a:xfrm>
            <a:off x="3265488" y="1235392"/>
            <a:ext cx="704850" cy="753745"/>
          </a:xfrm>
        </p:spPr>
        <p:txBody>
          <a:bodyPr>
            <a:normAutofit/>
          </a:bodyPr>
          <a:lstStyle>
            <a:lvl1pPr marL="0" indent="0">
              <a:buNone/>
              <a:defRPr sz="900" b="0">
                <a:solidFill>
                  <a:schemeClr val="tx1"/>
                </a:solidFill>
              </a:defRPr>
            </a:lvl1pPr>
          </a:lstStyle>
          <a:p>
            <a:r>
              <a:rPr lang="en-US"/>
              <a:t>Click icon to add picture</a:t>
            </a:r>
            <a:endParaRPr lang="en-US" dirty="0"/>
          </a:p>
        </p:txBody>
      </p:sp>
      <p:sp>
        <p:nvSpPr>
          <p:cNvPr id="48" name="Picture Placeholder 8"/>
          <p:cNvSpPr>
            <a:spLocks noGrp="1"/>
          </p:cNvSpPr>
          <p:nvPr>
            <p:ph type="pic" sz="quarter" idx="20"/>
          </p:nvPr>
        </p:nvSpPr>
        <p:spPr>
          <a:xfrm>
            <a:off x="6081711" y="1235392"/>
            <a:ext cx="704850" cy="753745"/>
          </a:xfrm>
        </p:spPr>
        <p:txBody>
          <a:bodyPr>
            <a:normAutofit/>
          </a:bodyPr>
          <a:lstStyle>
            <a:lvl1pPr marL="0" indent="0">
              <a:buNone/>
              <a:defRPr sz="900" b="0">
                <a:solidFill>
                  <a:schemeClr val="tx1"/>
                </a:solidFill>
              </a:defRPr>
            </a:lvl1pPr>
          </a:lstStyle>
          <a:p>
            <a:r>
              <a:rPr lang="en-US"/>
              <a:t>Click icon to add picture</a:t>
            </a:r>
            <a:endParaRPr lang="en-US" dirty="0"/>
          </a:p>
        </p:txBody>
      </p:sp>
      <p:sp>
        <p:nvSpPr>
          <p:cNvPr id="28" name="Text Placeholder 11"/>
          <p:cNvSpPr>
            <a:spLocks noGrp="1"/>
          </p:cNvSpPr>
          <p:nvPr>
            <p:ph type="body" sz="quarter" idx="21"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3"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07737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baseline="0">
                <a:solidFill>
                  <a:schemeClr val="tx2"/>
                </a:solidFill>
              </a:defRPr>
            </a:lvl1pPr>
          </a:lstStyle>
          <a:p>
            <a:r>
              <a:rPr lang="en-US" dirty="0"/>
              <a:t>Section Header Slide with Photo</a:t>
            </a:r>
          </a:p>
        </p:txBody>
      </p:sp>
      <p:sp>
        <p:nvSpPr>
          <p:cNvPr id="4" name="Date Placeholder 3"/>
          <p:cNvSpPr>
            <a:spLocks noGrp="1"/>
          </p:cNvSpPr>
          <p:nvPr>
            <p:ph type="dt" sz="half" idx="10"/>
          </p:nvPr>
        </p:nvSpPr>
        <p:spPr/>
        <p:txBody>
          <a:bodyPr/>
          <a:lstStyle/>
          <a:p>
            <a:fld id="{05486C1C-8AC9-984B-9476-81E8E45D94E6}"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9" name="Picture Placeholder 11"/>
          <p:cNvSpPr>
            <a:spLocks noGrp="1"/>
          </p:cNvSpPr>
          <p:nvPr>
            <p:ph type="pic" sz="quarter" idx="13"/>
          </p:nvPr>
        </p:nvSpPr>
        <p:spPr>
          <a:xfrm>
            <a:off x="5859304" y="-13176"/>
            <a:ext cx="3284696" cy="3284696"/>
          </a:xfrm>
        </p:spPr>
        <p:txBody>
          <a:bodyPr/>
          <a:lstStyle>
            <a:lvl1pPr>
              <a:defRPr sz="1400" b="0" i="0">
                <a:solidFill>
                  <a:schemeClr val="tx1"/>
                </a:solidFill>
              </a:defRPr>
            </a:lvl1pPr>
          </a:lstStyle>
          <a:p>
            <a:r>
              <a:rPr lang="en-US"/>
              <a:t>Click icon to add picture</a:t>
            </a:r>
            <a:endParaRPr lang="en-US" dirty="0"/>
          </a:p>
        </p:txBody>
      </p:sp>
      <p:sp>
        <p:nvSpPr>
          <p:cNvPr id="10" name="Rectangle 9"/>
          <p:cNvSpPr/>
          <p:nvPr userDrawn="1"/>
        </p:nvSpPr>
        <p:spPr>
          <a:xfrm>
            <a:off x="4206240" y="3271520"/>
            <a:ext cx="1653064" cy="16443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5859304" y="4915841"/>
            <a:ext cx="805656"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4"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8" name="Subtitle 2"/>
          <p:cNvSpPr>
            <a:spLocks noGrp="1"/>
          </p:cNvSpPr>
          <p:nvPr>
            <p:ph type="subTitle" idx="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18551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baseline="0">
                <a:solidFill>
                  <a:schemeClr val="tx2"/>
                </a:solidFill>
              </a:defRPr>
            </a:lvl1pPr>
          </a:lstStyle>
          <a:p>
            <a:r>
              <a:rPr lang="en-US" dirty="0"/>
              <a:t>Section Header – No Photo</a:t>
            </a:r>
          </a:p>
        </p:txBody>
      </p:sp>
      <p:sp>
        <p:nvSpPr>
          <p:cNvPr id="4" name="Date Placeholder 3"/>
          <p:cNvSpPr>
            <a:spLocks noGrp="1"/>
          </p:cNvSpPr>
          <p:nvPr>
            <p:ph type="dt" sz="half" idx="10"/>
          </p:nvPr>
        </p:nvSpPr>
        <p:spPr/>
        <p:txBody>
          <a:bodyPr/>
          <a:lstStyle/>
          <a:p>
            <a:fld id="{B810A256-9964-2B48-8FED-70EF9CFB0356}"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0" name="Rectangle 9"/>
          <p:cNvSpPr/>
          <p:nvPr userDrawn="1"/>
        </p:nvSpPr>
        <p:spPr>
          <a:xfrm>
            <a:off x="4206240" y="3271520"/>
            <a:ext cx="1653064" cy="1644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5859304" y="4915841"/>
            <a:ext cx="805656"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5859304" y="1"/>
            <a:ext cx="3284696" cy="327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7" name="Subtitle 2"/>
          <p:cNvSpPr>
            <a:spLocks noGrp="1"/>
          </p:cNvSpPr>
          <p:nvPr>
            <p:ph type="subTitle" idx="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89751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20" name="Rectangle 19"/>
          <p:cNvSpPr/>
          <p:nvPr userDrawn="1"/>
        </p:nvSpPr>
        <p:spPr>
          <a:xfrm>
            <a:off x="0" y="1"/>
            <a:ext cx="9144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460375" y="1501139"/>
            <a:ext cx="5137785"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p:cNvGrpSpPr/>
          <p:nvPr userDrawn="1"/>
        </p:nvGrpSpPr>
        <p:grpSpPr>
          <a:xfrm>
            <a:off x="8065436" y="1"/>
            <a:ext cx="1078564"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a:spLocks/>
            </p:cNvSpPr>
            <p:nvPr userDrawn="1"/>
          </p:nvSpPr>
          <p:spPr>
            <a:xfrm>
              <a:off x="7996215" y="761695"/>
              <a:ext cx="38609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userDrawn="1"/>
          </p:nvSpPr>
          <p:spPr>
            <a:xfrm>
              <a:off x="8382305" y="0"/>
              <a:ext cx="761695" cy="761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4" name="Date Placeholder 3"/>
          <p:cNvSpPr>
            <a:spLocks noGrp="1"/>
          </p:cNvSpPr>
          <p:nvPr>
            <p:ph type="dt" sz="half" idx="10"/>
          </p:nvPr>
        </p:nvSpPr>
        <p:spPr/>
        <p:txBody>
          <a:bodyPr/>
          <a:lstStyle/>
          <a:p>
            <a:fld id="{B810A256-9964-2B48-8FED-70EF9CFB0356}"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6" name="Title 1"/>
          <p:cNvSpPr>
            <a:spLocks noGrp="1"/>
          </p:cNvSpPr>
          <p:nvPr>
            <p:ph type="title" hasCustomPrompt="1"/>
          </p:nvPr>
        </p:nvSpPr>
        <p:spPr>
          <a:xfrm>
            <a:off x="696104" y="1501139"/>
            <a:ext cx="4689544" cy="1624876"/>
          </a:xfrm>
        </p:spPr>
        <p:txBody>
          <a:bodyPr anchor="b">
            <a:noAutofit/>
          </a:bodyPr>
          <a:lstStyle>
            <a:lvl1pPr algn="l">
              <a:defRPr sz="2400" b="1" cap="none">
                <a:solidFill>
                  <a:schemeClr val="tx2"/>
                </a:solidFill>
              </a:defRPr>
            </a:lvl1pPr>
          </a:lstStyle>
          <a:p>
            <a:r>
              <a:rPr lang="en-US" dirty="0"/>
              <a:t>Section Header Bold Blue</a:t>
            </a:r>
          </a:p>
        </p:txBody>
      </p:sp>
      <p:sp>
        <p:nvSpPr>
          <p:cNvPr id="27" name="Subtitle 2"/>
          <p:cNvSpPr>
            <a:spLocks noGrp="1"/>
          </p:cNvSpPr>
          <p:nvPr>
            <p:ph type="subTitle" idx="1"/>
          </p:nvPr>
        </p:nvSpPr>
        <p:spPr>
          <a:xfrm>
            <a:off x="696104" y="3260336"/>
            <a:ext cx="4689544"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504351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25" name="Rectangle 24"/>
          <p:cNvSpPr/>
          <p:nvPr userDrawn="1"/>
        </p:nvSpPr>
        <p:spPr>
          <a:xfrm>
            <a:off x="0" y="1"/>
            <a:ext cx="9144000" cy="59266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8065436" y="1"/>
            <a:ext cx="1078564" cy="922338"/>
            <a:chOff x="8065436" y="1"/>
            <a:chExt cx="1078564" cy="922338"/>
          </a:xfrm>
        </p:grpSpPr>
        <p:sp>
          <p:nvSpPr>
            <p:cNvPr id="27" name="Rectangle 26"/>
            <p:cNvSpPr/>
            <p:nvPr userDrawn="1"/>
          </p:nvSpPr>
          <p:spPr>
            <a:xfrm>
              <a:off x="8065436" y="458594"/>
              <a:ext cx="154582" cy="1545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p:cNvSpPr>
            <p:nvPr userDrawn="1"/>
          </p:nvSpPr>
          <p:spPr>
            <a:xfrm>
              <a:off x="8220018" y="613175"/>
              <a:ext cx="310808" cy="3091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a:spLocks noChangeAspect="1"/>
            </p:cNvSpPr>
            <p:nvPr userDrawn="1"/>
          </p:nvSpPr>
          <p:spPr>
            <a:xfrm>
              <a:off x="8530825" y="1"/>
              <a:ext cx="613175" cy="613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3" name="Rectangle 2"/>
          <p:cNvSpPr/>
          <p:nvPr userDrawn="1"/>
        </p:nvSpPr>
        <p:spPr>
          <a:xfrm>
            <a:off x="460375" y="1501139"/>
            <a:ext cx="5137785"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hasCustomPrompt="1"/>
          </p:nvPr>
        </p:nvSpPr>
        <p:spPr>
          <a:xfrm>
            <a:off x="696104" y="1501139"/>
            <a:ext cx="4689544" cy="1624876"/>
          </a:xfrm>
        </p:spPr>
        <p:txBody>
          <a:bodyPr anchor="b">
            <a:noAutofit/>
          </a:bodyPr>
          <a:lstStyle>
            <a:lvl1pPr algn="l">
              <a:defRPr sz="2400" b="1" cap="none" baseline="0">
                <a:solidFill>
                  <a:schemeClr val="tx2"/>
                </a:solidFill>
              </a:defRPr>
            </a:lvl1pPr>
          </a:lstStyle>
          <a:p>
            <a:r>
              <a:rPr lang="en-US" dirty="0"/>
              <a:t>Section Header Bold Green</a:t>
            </a:r>
          </a:p>
        </p:txBody>
      </p:sp>
      <p:sp>
        <p:nvSpPr>
          <p:cNvPr id="4" name="Date Placeholder 3"/>
          <p:cNvSpPr>
            <a:spLocks noGrp="1"/>
          </p:cNvSpPr>
          <p:nvPr>
            <p:ph type="dt" sz="half" idx="10"/>
          </p:nvPr>
        </p:nvSpPr>
        <p:spPr/>
        <p:txBody>
          <a:bodyPr/>
          <a:lstStyle/>
          <a:p>
            <a:fld id="{B810A256-9964-2B48-8FED-70EF9CFB0356}"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7" name="Subtitle 2"/>
          <p:cNvSpPr>
            <a:spLocks noGrp="1"/>
          </p:cNvSpPr>
          <p:nvPr>
            <p:ph type="subTitle" idx="1"/>
          </p:nvPr>
        </p:nvSpPr>
        <p:spPr>
          <a:xfrm>
            <a:off x="696104" y="3260336"/>
            <a:ext cx="4689544"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045161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40" y="5316538"/>
            <a:ext cx="1491089" cy="1205296"/>
          </a:xfrm>
          <a:prstGeom prst="rect">
            <a:avLst/>
          </a:prstGeom>
        </p:spPr>
      </p:pic>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a:solidFill>
                  <a:schemeClr val="tx2"/>
                </a:solidFill>
              </a:defRPr>
            </a:lvl1pPr>
          </a:lstStyle>
          <a:p>
            <a:r>
              <a:rPr lang="en-US" dirty="0"/>
              <a:t>Closing Slide</a:t>
            </a:r>
          </a:p>
        </p:txBody>
      </p:sp>
      <p:sp>
        <p:nvSpPr>
          <p:cNvPr id="10" name="Rectangle 9"/>
          <p:cNvSpPr/>
          <p:nvPr/>
        </p:nvSpPr>
        <p:spPr>
          <a:xfrm>
            <a:off x="4206240" y="3271520"/>
            <a:ext cx="1653064" cy="1644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859304" y="4915841"/>
            <a:ext cx="805656"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59304" y="1"/>
            <a:ext cx="3284696" cy="327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ubtitle 2"/>
          <p:cNvSpPr>
            <a:spLocks noGrp="1"/>
          </p:cNvSpPr>
          <p:nvPr>
            <p:ph type="subTitle" idx="1" hasCustomPrompt="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Closing subtitle style</a:t>
            </a:r>
          </a:p>
        </p:txBody>
      </p:sp>
    </p:spTree>
    <p:extLst>
      <p:ext uri="{BB962C8B-B14F-4D97-AF65-F5344CB8AC3E}">
        <p14:creationId xmlns:p14="http://schemas.microsoft.com/office/powerpoint/2010/main" val="219440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9" name="Rectangle 8"/>
          <p:cNvSpPr/>
          <p:nvPr/>
        </p:nvSpPr>
        <p:spPr>
          <a:xfrm>
            <a:off x="6883400" y="3402181"/>
            <a:ext cx="1156644"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1" hasCustomPrompt="1"/>
          </p:nvPr>
        </p:nvSpPr>
        <p:spPr>
          <a:xfrm>
            <a:off x="6883400" y="3402182"/>
            <a:ext cx="1156644"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a:t>Date Here</a:t>
            </a:r>
          </a:p>
        </p:txBody>
      </p:sp>
      <p:sp>
        <p:nvSpPr>
          <p:cNvPr id="10" name="Rectangle 9"/>
          <p:cNvSpPr/>
          <p:nvPr/>
        </p:nvSpPr>
        <p:spPr>
          <a:xfrm>
            <a:off x="4572000" y="4558824"/>
            <a:ext cx="2311400" cy="2299176"/>
          </a:xfrm>
          <a:prstGeom prst="rect">
            <a:avLst/>
          </a:prstGeom>
          <a:solidFill>
            <a:srgbClr val="487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1" name="Rectangle 10"/>
          <p:cNvSpPr/>
          <p:nvPr userDrawn="1"/>
        </p:nvSpPr>
        <p:spPr>
          <a:xfrm>
            <a:off x="0" y="0"/>
            <a:ext cx="4572000" cy="45588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3"/>
          <p:cNvSpPr>
            <a:spLocks noGrp="1"/>
          </p:cNvSpPr>
          <p:nvPr>
            <p:ph type="body" sz="quarter" idx="12" hasCustomPrompt="1"/>
          </p:nvPr>
        </p:nvSpPr>
        <p:spPr>
          <a:xfrm>
            <a:off x="4766578" y="4808256"/>
            <a:ext cx="2093902"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a:t>Prepared For Area</a:t>
            </a:r>
          </a:p>
        </p:txBody>
      </p:sp>
      <p:sp>
        <p:nvSpPr>
          <p:cNvPr id="16" name="Text Placeholder 13"/>
          <p:cNvSpPr>
            <a:spLocks noGrp="1"/>
          </p:cNvSpPr>
          <p:nvPr>
            <p:ph type="body" sz="quarter" idx="13" hasCustomPrompt="1"/>
          </p:nvPr>
        </p:nvSpPr>
        <p:spPr>
          <a:xfrm>
            <a:off x="4766578" y="5781675"/>
            <a:ext cx="2093902"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a:t>Presenter Name/Title Area</a:t>
            </a:r>
          </a:p>
        </p:txBody>
      </p:sp>
      <p:sp>
        <p:nvSpPr>
          <p:cNvPr id="19" name="Title 1"/>
          <p:cNvSpPr>
            <a:spLocks noGrp="1"/>
          </p:cNvSpPr>
          <p:nvPr>
            <p:ph type="ctrTitle" hasCustomPrompt="1"/>
          </p:nvPr>
        </p:nvSpPr>
        <p:spPr>
          <a:xfrm>
            <a:off x="4766578" y="268642"/>
            <a:ext cx="4161522" cy="1889289"/>
          </a:xfrm>
        </p:spPr>
        <p:txBody>
          <a:bodyPr anchor="b">
            <a:noAutofit/>
          </a:bodyPr>
          <a:lstStyle>
            <a:lvl1pPr>
              <a:defRPr sz="3000">
                <a:solidFill>
                  <a:schemeClr val="tx2"/>
                </a:solidFill>
              </a:defRPr>
            </a:lvl1pPr>
          </a:lstStyle>
          <a:p>
            <a:r>
              <a:rPr lang="en-US" dirty="0"/>
              <a:t>Title Slide – No Image</a:t>
            </a:r>
          </a:p>
        </p:txBody>
      </p:sp>
      <p:sp>
        <p:nvSpPr>
          <p:cNvPr id="20" name="Subtitle 2"/>
          <p:cNvSpPr>
            <a:spLocks noGrp="1"/>
          </p:cNvSpPr>
          <p:nvPr>
            <p:ph type="subTitle" idx="1"/>
          </p:nvPr>
        </p:nvSpPr>
        <p:spPr>
          <a:xfrm>
            <a:off x="4766578" y="2259034"/>
            <a:ext cx="4161522"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93" y="5216508"/>
            <a:ext cx="1377411" cy="1113407"/>
          </a:xfrm>
          <a:prstGeom prst="rect">
            <a:avLst/>
          </a:prstGeom>
        </p:spPr>
      </p:pic>
    </p:spTree>
    <p:extLst>
      <p:ext uri="{BB962C8B-B14F-4D97-AF65-F5344CB8AC3E}">
        <p14:creationId xmlns:p14="http://schemas.microsoft.com/office/powerpoint/2010/main" val="1415264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9144000" cy="5939843"/>
          </a:xfrm>
        </p:spPr>
        <p:txBody>
          <a:bodyPr/>
          <a:lstStyle>
            <a:lvl1pPr>
              <a:defRPr sz="1400" b="0">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3"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a:t>Feature text or quote text with photo. Choose one box only. Delete the other.</a:t>
            </a:r>
          </a:p>
        </p:txBody>
      </p:sp>
      <p:sp>
        <p:nvSpPr>
          <p:cNvPr id="10" name="Text Placeholder 2"/>
          <p:cNvSpPr>
            <a:spLocks noGrp="1" noChangeAspect="1"/>
          </p:cNvSpPr>
          <p:nvPr>
            <p:ph type="body" sz="quarter" idx="15" hasCustomPrompt="1"/>
          </p:nvPr>
        </p:nvSpPr>
        <p:spPr>
          <a:xfrm>
            <a:off x="5850573" y="1501139"/>
            <a:ext cx="2834640" cy="2834640"/>
          </a:xfrm>
          <a:solidFill>
            <a:schemeClr val="accent2"/>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a:t>Feature text or quote text with photo. Choose one box only. Delete the other.</a:t>
            </a:r>
          </a:p>
        </p:txBody>
      </p:sp>
      <p:sp>
        <p:nvSpPr>
          <p:cNvPr id="1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08606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C86DAA-4DFB-0A46-94BC-99D7A1CB2F87}"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3" name="Rectangle 2"/>
          <p:cNvSpPr/>
          <p:nvPr userDrawn="1"/>
        </p:nvSpPr>
        <p:spPr>
          <a:xfrm>
            <a:off x="0" y="1"/>
            <a:ext cx="9144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8065436" y="1"/>
            <a:ext cx="1078564" cy="922338"/>
            <a:chOff x="7804191" y="0"/>
            <a:chExt cx="1339809" cy="1145743"/>
          </a:xfrm>
        </p:grpSpPr>
        <p:sp>
          <p:nvSpPr>
            <p:cNvPr id="15" name="Rectangle 1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a:spLocks/>
            </p:cNvSpPr>
            <p:nvPr userDrawn="1"/>
          </p:nvSpPr>
          <p:spPr>
            <a:xfrm>
              <a:off x="7996215" y="761695"/>
              <a:ext cx="38609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a:spLocks noChangeAspect="1"/>
            </p:cNvSpPr>
            <p:nvPr userDrawn="1"/>
          </p:nvSpPr>
          <p:spPr>
            <a:xfrm>
              <a:off x="8382305" y="0"/>
              <a:ext cx="761695" cy="761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12"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a:t>Feature text or quote text slide 1 – no image.</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119226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C86DAA-4DFB-0A46-94BC-99D7A1CB2F87}"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3" name="Rectangle 2"/>
          <p:cNvSpPr/>
          <p:nvPr userDrawn="1"/>
        </p:nvSpPr>
        <p:spPr>
          <a:xfrm>
            <a:off x="0" y="1"/>
            <a:ext cx="9144000" cy="59266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8065436" y="1"/>
            <a:ext cx="1078564" cy="922338"/>
            <a:chOff x="8065436" y="1"/>
            <a:chExt cx="1078564" cy="922338"/>
          </a:xfrm>
        </p:grpSpPr>
        <p:sp>
          <p:nvSpPr>
            <p:cNvPr id="15" name="Rectangle 14"/>
            <p:cNvSpPr/>
            <p:nvPr userDrawn="1"/>
          </p:nvSpPr>
          <p:spPr>
            <a:xfrm>
              <a:off x="8065436" y="458594"/>
              <a:ext cx="154582" cy="1545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a:spLocks/>
            </p:cNvSpPr>
            <p:nvPr userDrawn="1"/>
          </p:nvSpPr>
          <p:spPr>
            <a:xfrm>
              <a:off x="8220018" y="613175"/>
              <a:ext cx="310808" cy="3091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a:spLocks noChangeAspect="1"/>
            </p:cNvSpPr>
            <p:nvPr userDrawn="1"/>
          </p:nvSpPr>
          <p:spPr>
            <a:xfrm>
              <a:off x="8530825" y="1"/>
              <a:ext cx="613175" cy="613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12" name="Text Placeholder 2"/>
          <p:cNvSpPr>
            <a:spLocks noGrp="1" noChangeAspect="1"/>
          </p:cNvSpPr>
          <p:nvPr>
            <p:ph type="body" sz="quarter" idx="14"/>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3"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a:t>Feature text or quote text slide 2 – no image.</a:t>
            </a: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599679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580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and Content Slide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9/22/2020</a:t>
            </a:fld>
            <a:endParaRPr lang="en-US" dirty="0"/>
          </a:p>
        </p:txBody>
      </p:sp>
      <p:sp>
        <p:nvSpPr>
          <p:cNvPr id="5" name="Footer Placeholder 4"/>
          <p:cNvSpPr>
            <a:spLocks noGrp="1"/>
          </p:cNvSpPr>
          <p:nvPr>
            <p:ph type="ftr" sz="quarter" idx="11"/>
          </p:nvPr>
        </p:nvSpPr>
        <p:spPr>
          <a:xfrm>
            <a:off x="1120140" y="6215146"/>
            <a:ext cx="3780912" cy="365125"/>
          </a:xfrm>
        </p:spPr>
        <p:txBody>
          <a:bodyPr/>
          <a:lstStyle>
            <a:lvl1pPr>
              <a:defRPr>
                <a:solidFill>
                  <a:srgbClr val="768591"/>
                </a:solidFill>
              </a:defRPr>
            </a:lvl1pPr>
          </a:lstStyle>
          <a:p>
            <a:r>
              <a:rPr lang="en-US" dirty="0"/>
              <a:t>Presentation Title </a:t>
            </a:r>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457200" y="1"/>
            <a:ext cx="7772400" cy="363408"/>
          </a:xfrm>
        </p:spPr>
        <p:txBody>
          <a:bodyPr anchor="b">
            <a:noAutofit/>
          </a:bodyPr>
          <a:lstStyle>
            <a:lvl1pPr marL="0" indent="0">
              <a:buNone/>
              <a:defRPr sz="900" b="0" cap="all">
                <a:solidFill>
                  <a:srgbClr val="768591"/>
                </a:solidFill>
              </a:defRPr>
            </a:lvl1pPr>
          </a:lstStyle>
          <a:p>
            <a:pPr lvl="0"/>
            <a:r>
              <a:rPr lang="en-US" dirty="0"/>
              <a:t>FRAMING TEXT AREA</a:t>
            </a:r>
          </a:p>
        </p:txBody>
      </p:sp>
      <p:sp>
        <p:nvSpPr>
          <p:cNvPr id="12"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grpSp>
        <p:nvGrpSpPr>
          <p:cNvPr id="17" name="Group 16"/>
          <p:cNvGrpSpPr>
            <a:grpSpLocks noChangeAspect="1"/>
          </p:cNvGrpSpPr>
          <p:nvPr/>
        </p:nvGrpSpPr>
        <p:grpSpPr>
          <a:xfrm>
            <a:off x="8608259" y="-1276"/>
            <a:ext cx="534642" cy="457200"/>
            <a:chOff x="7804189" y="0"/>
            <a:chExt cx="1339811" cy="1145743"/>
          </a:xfrm>
        </p:grpSpPr>
        <p:sp>
          <p:nvSpPr>
            <p:cNvPr id="18" name="Rectangle 17"/>
            <p:cNvSpPr/>
            <p:nvPr userDrawn="1"/>
          </p:nvSpPr>
          <p:spPr>
            <a:xfrm>
              <a:off x="7804189" y="569671"/>
              <a:ext cx="192024" cy="19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a:spLocks/>
            </p:cNvSpPr>
            <p:nvPr userDrawn="1"/>
          </p:nvSpPr>
          <p:spPr>
            <a:xfrm>
              <a:off x="7996211" y="761696"/>
              <a:ext cx="386089" cy="3840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a:spLocks noChangeAspect="1"/>
            </p:cNvSpPr>
            <p:nvPr userDrawn="1"/>
          </p:nvSpPr>
          <p:spPr>
            <a:xfrm>
              <a:off x="8382305" y="0"/>
              <a:ext cx="761695" cy="7616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238" y="6255901"/>
            <a:ext cx="521262" cy="421353"/>
          </a:xfrm>
          <a:prstGeom prst="rect">
            <a:avLst/>
          </a:prstGeom>
        </p:spPr>
      </p:pic>
    </p:spTree>
    <p:extLst>
      <p:ext uri="{BB962C8B-B14F-4D97-AF65-F5344CB8AC3E}">
        <p14:creationId xmlns:p14="http://schemas.microsoft.com/office/powerpoint/2010/main" val="3658678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7" descr="Slide bottom bldgs">
            <a:extLst>
              <a:ext uri="{FF2B5EF4-FFF2-40B4-BE49-F238E27FC236}">
                <a16:creationId xmlns:a16="http://schemas.microsoft.com/office/drawing/2014/main" id="{70B62450-3472-44CA-8919-A3BBFDC1C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6576"/>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a:extLst>
              <a:ext uri="{FF2B5EF4-FFF2-40B4-BE49-F238E27FC236}">
                <a16:creationId xmlns:a16="http://schemas.microsoft.com/office/drawing/2014/main" id="{246C871A-97CD-4DD2-846C-37E16E9916E3}"/>
              </a:ext>
            </a:extLst>
          </p:cNvPr>
          <p:cNvGrpSpPr>
            <a:grpSpLocks/>
          </p:cNvGrpSpPr>
          <p:nvPr/>
        </p:nvGrpSpPr>
        <p:grpSpPr bwMode="auto">
          <a:xfrm>
            <a:off x="7334250" y="5597525"/>
            <a:ext cx="776288" cy="776288"/>
            <a:chOff x="4626" y="3741"/>
            <a:chExt cx="489" cy="489"/>
          </a:xfrm>
        </p:grpSpPr>
        <p:sp>
          <p:nvSpPr>
            <p:cNvPr id="6" name="Oval 10">
              <a:extLst>
                <a:ext uri="{FF2B5EF4-FFF2-40B4-BE49-F238E27FC236}">
                  <a16:creationId xmlns:a16="http://schemas.microsoft.com/office/drawing/2014/main" id="{3B35A40E-8D63-4229-BB07-D0569BCEB113}"/>
                </a:ext>
              </a:extLst>
            </p:cNvPr>
            <p:cNvSpPr>
              <a:spLocks noChangeAspect="1" noChangeArrowheads="1"/>
            </p:cNvSpPr>
            <p:nvPr/>
          </p:nvSpPr>
          <p:spPr bwMode="auto">
            <a:xfrm>
              <a:off x="4626" y="3741"/>
              <a:ext cx="489" cy="489"/>
            </a:xfrm>
            <a:prstGeom prst="ellipse">
              <a:avLst/>
            </a:prstGeom>
            <a:solidFill>
              <a:schemeClr val="bg1"/>
            </a:solidFill>
            <a:ln>
              <a:noFill/>
            </a:ln>
          </p:spPr>
          <p:txBody>
            <a:bodyPr wrap="none" anchor="ctr"/>
            <a:lstStyle>
              <a:lvl1pPr defTabSz="457200" eaLnBrk="0" hangingPunct="0">
                <a:defRPr sz="3200">
                  <a:solidFill>
                    <a:schemeClr val="bg1"/>
                  </a:solidFill>
                  <a:latin typeface="NewsGoth Cn BT" pitchFamily="34" charset="0"/>
                  <a:cs typeface="Arial" pitchFamily="34" charset="0"/>
                </a:defRPr>
              </a:lvl1pPr>
              <a:lvl2pPr marL="742950" indent="-285750" defTabSz="457200" eaLnBrk="0" hangingPunct="0">
                <a:defRPr sz="3200">
                  <a:solidFill>
                    <a:schemeClr val="bg1"/>
                  </a:solidFill>
                  <a:latin typeface="NewsGoth Cn BT" pitchFamily="34" charset="0"/>
                  <a:cs typeface="Arial" pitchFamily="34" charset="0"/>
                </a:defRPr>
              </a:lvl2pPr>
              <a:lvl3pPr marL="1143000" indent="-228600" defTabSz="457200" eaLnBrk="0" hangingPunct="0">
                <a:defRPr sz="3200">
                  <a:solidFill>
                    <a:schemeClr val="bg1"/>
                  </a:solidFill>
                  <a:latin typeface="NewsGoth Cn BT" pitchFamily="34" charset="0"/>
                  <a:cs typeface="Arial" pitchFamily="34" charset="0"/>
                </a:defRPr>
              </a:lvl3pPr>
              <a:lvl4pPr marL="1600200" indent="-228600" defTabSz="457200" eaLnBrk="0" hangingPunct="0">
                <a:defRPr sz="3200">
                  <a:solidFill>
                    <a:schemeClr val="bg1"/>
                  </a:solidFill>
                  <a:latin typeface="NewsGoth Cn BT" pitchFamily="34" charset="0"/>
                  <a:cs typeface="Arial" pitchFamily="34" charset="0"/>
                </a:defRPr>
              </a:lvl4pPr>
              <a:lvl5pPr marL="2057400" indent="-228600" defTabSz="457200" eaLnBrk="0" hangingPunct="0">
                <a:defRPr sz="3200">
                  <a:solidFill>
                    <a:schemeClr val="bg1"/>
                  </a:solidFill>
                  <a:latin typeface="NewsGoth Cn BT" pitchFamily="34" charset="0"/>
                  <a:cs typeface="Arial" pitchFamily="34" charset="0"/>
                </a:defRPr>
              </a:lvl5pPr>
              <a:lvl6pPr marL="25146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6pPr>
              <a:lvl7pPr marL="29718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7pPr>
              <a:lvl8pPr marL="34290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8pPr>
              <a:lvl9pPr marL="38862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9pPr>
            </a:lstStyle>
            <a:p>
              <a:pPr eaLnBrk="1" hangingPunct="1">
                <a:defRPr/>
              </a:pPr>
              <a:endParaRPr lang="en-US" altLang="en-US" sz="1350">
                <a:solidFill>
                  <a:srgbClr val="000000"/>
                </a:solidFill>
                <a:latin typeface="Arial" pitchFamily="34" charset="0"/>
              </a:endParaRPr>
            </a:p>
          </p:txBody>
        </p:sp>
        <p:pic>
          <p:nvPicPr>
            <p:cNvPr id="7" name="Picture 12" descr="HHS logo for PPT">
              <a:extLst>
                <a:ext uri="{FF2B5EF4-FFF2-40B4-BE49-F238E27FC236}">
                  <a16:creationId xmlns:a16="http://schemas.microsoft.com/office/drawing/2014/main" id="{4DF37924-B6C1-40D5-9A5F-4263FE0D5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8">
            <a:extLst>
              <a:ext uri="{FF2B5EF4-FFF2-40B4-BE49-F238E27FC236}">
                <a16:creationId xmlns:a16="http://schemas.microsoft.com/office/drawing/2014/main" id="{1C3901D2-6F56-4CDA-AB95-925E13373854}"/>
              </a:ext>
            </a:extLst>
          </p:cNvPr>
          <p:cNvGrpSpPr>
            <a:grpSpLocks/>
          </p:cNvGrpSpPr>
          <p:nvPr/>
        </p:nvGrpSpPr>
        <p:grpSpPr bwMode="auto">
          <a:xfrm>
            <a:off x="8101013" y="5607051"/>
            <a:ext cx="639366" cy="746125"/>
            <a:chOff x="5169" y="3726"/>
            <a:chExt cx="403" cy="470"/>
          </a:xfrm>
        </p:grpSpPr>
        <p:grpSp>
          <p:nvGrpSpPr>
            <p:cNvPr id="9" name="Group 17">
              <a:extLst>
                <a:ext uri="{FF2B5EF4-FFF2-40B4-BE49-F238E27FC236}">
                  <a16:creationId xmlns:a16="http://schemas.microsoft.com/office/drawing/2014/main" id="{AF467287-ACC6-45C1-9FFF-754BA60CDA3E}"/>
                </a:ext>
              </a:extLst>
            </p:cNvPr>
            <p:cNvGrpSpPr>
              <a:grpSpLocks/>
            </p:cNvGrpSpPr>
            <p:nvPr/>
          </p:nvGrpSpPr>
          <p:grpSpPr bwMode="auto">
            <a:xfrm>
              <a:off x="5169" y="3726"/>
              <a:ext cx="403" cy="470"/>
              <a:chOff x="5169" y="3726"/>
              <a:chExt cx="403" cy="470"/>
            </a:xfrm>
          </p:grpSpPr>
          <p:sp>
            <p:nvSpPr>
              <p:cNvPr id="11" name="Rectangle 10">
                <a:extLst>
                  <a:ext uri="{FF2B5EF4-FFF2-40B4-BE49-F238E27FC236}">
                    <a16:creationId xmlns:a16="http://schemas.microsoft.com/office/drawing/2014/main" id="{25B51492-6EDE-476E-B3B9-146F371DAEE2}"/>
                  </a:ext>
                </a:extLst>
              </p:cNvPr>
              <p:cNvSpPr>
                <a:spLocks noChangeArrowheads="1"/>
              </p:cNvSpPr>
              <p:nvPr/>
            </p:nvSpPr>
            <p:spPr bwMode="auto">
              <a:xfrm>
                <a:off x="5169" y="3872"/>
                <a:ext cx="403" cy="324"/>
              </a:xfrm>
              <a:prstGeom prst="rect">
                <a:avLst/>
              </a:prstGeom>
              <a:solidFill>
                <a:schemeClr val="bg1"/>
              </a:solidFill>
              <a:ln>
                <a:noFill/>
              </a:ln>
            </p:spPr>
            <p:txBody>
              <a:bodyPr wrap="none" anchor="ctr"/>
              <a:lstStyle>
                <a:lvl1pPr defTabSz="457200" eaLnBrk="0" hangingPunct="0">
                  <a:defRPr sz="3200">
                    <a:solidFill>
                      <a:schemeClr val="bg1"/>
                    </a:solidFill>
                    <a:latin typeface="NewsGoth Cn BT" pitchFamily="34" charset="0"/>
                    <a:cs typeface="Arial" pitchFamily="34" charset="0"/>
                  </a:defRPr>
                </a:lvl1pPr>
                <a:lvl2pPr marL="742950" indent="-285750" defTabSz="457200" eaLnBrk="0" hangingPunct="0">
                  <a:defRPr sz="3200">
                    <a:solidFill>
                      <a:schemeClr val="bg1"/>
                    </a:solidFill>
                    <a:latin typeface="NewsGoth Cn BT" pitchFamily="34" charset="0"/>
                    <a:cs typeface="Arial" pitchFamily="34" charset="0"/>
                  </a:defRPr>
                </a:lvl2pPr>
                <a:lvl3pPr marL="1143000" indent="-228600" defTabSz="457200" eaLnBrk="0" hangingPunct="0">
                  <a:defRPr sz="3200">
                    <a:solidFill>
                      <a:schemeClr val="bg1"/>
                    </a:solidFill>
                    <a:latin typeface="NewsGoth Cn BT" pitchFamily="34" charset="0"/>
                    <a:cs typeface="Arial" pitchFamily="34" charset="0"/>
                  </a:defRPr>
                </a:lvl3pPr>
                <a:lvl4pPr marL="1600200" indent="-228600" defTabSz="457200" eaLnBrk="0" hangingPunct="0">
                  <a:defRPr sz="3200">
                    <a:solidFill>
                      <a:schemeClr val="bg1"/>
                    </a:solidFill>
                    <a:latin typeface="NewsGoth Cn BT" pitchFamily="34" charset="0"/>
                    <a:cs typeface="Arial" pitchFamily="34" charset="0"/>
                  </a:defRPr>
                </a:lvl4pPr>
                <a:lvl5pPr marL="2057400" indent="-228600" defTabSz="457200" eaLnBrk="0" hangingPunct="0">
                  <a:defRPr sz="3200">
                    <a:solidFill>
                      <a:schemeClr val="bg1"/>
                    </a:solidFill>
                    <a:latin typeface="NewsGoth Cn BT" pitchFamily="34" charset="0"/>
                    <a:cs typeface="Arial" pitchFamily="34" charset="0"/>
                  </a:defRPr>
                </a:lvl5pPr>
                <a:lvl6pPr marL="25146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6pPr>
                <a:lvl7pPr marL="29718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7pPr>
                <a:lvl8pPr marL="34290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8pPr>
                <a:lvl9pPr marL="38862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9pPr>
              </a:lstStyle>
              <a:p>
                <a:pPr eaLnBrk="1" hangingPunct="1">
                  <a:defRPr/>
                </a:pPr>
                <a:endParaRPr lang="en-US" altLang="en-US" sz="1350">
                  <a:solidFill>
                    <a:srgbClr val="000000"/>
                  </a:solidFill>
                  <a:latin typeface="Arial" pitchFamily="34" charset="0"/>
                </a:endParaRPr>
              </a:p>
            </p:txBody>
          </p:sp>
          <p:sp>
            <p:nvSpPr>
              <p:cNvPr id="12" name="AutoShape 16">
                <a:extLst>
                  <a:ext uri="{FF2B5EF4-FFF2-40B4-BE49-F238E27FC236}">
                    <a16:creationId xmlns:a16="http://schemas.microsoft.com/office/drawing/2014/main" id="{752CFAC7-82B5-4D3A-9D96-4A81086C636F}"/>
                  </a:ext>
                </a:extLst>
              </p:cNvPr>
              <p:cNvSpPr>
                <a:spLocks noChangeArrowheads="1"/>
              </p:cNvSpPr>
              <p:nvPr/>
            </p:nvSpPr>
            <p:spPr bwMode="auto">
              <a:xfrm>
                <a:off x="5169" y="3726"/>
                <a:ext cx="403" cy="146"/>
              </a:xfrm>
              <a:prstGeom prst="triangle">
                <a:avLst>
                  <a:gd name="adj" fmla="val 50000"/>
                </a:avLst>
              </a:prstGeom>
              <a:solidFill>
                <a:schemeClr val="bg1"/>
              </a:solidFill>
              <a:ln>
                <a:noFill/>
              </a:ln>
            </p:spPr>
            <p:txBody>
              <a:bodyPr wrap="none" anchor="ctr"/>
              <a:lstStyle>
                <a:lvl1pPr defTabSz="457200" eaLnBrk="0" hangingPunct="0">
                  <a:defRPr sz="3200">
                    <a:solidFill>
                      <a:schemeClr val="bg1"/>
                    </a:solidFill>
                    <a:latin typeface="NewsGoth Cn BT" pitchFamily="34" charset="0"/>
                    <a:cs typeface="Arial" pitchFamily="34" charset="0"/>
                  </a:defRPr>
                </a:lvl1pPr>
                <a:lvl2pPr marL="742950" indent="-285750" defTabSz="457200" eaLnBrk="0" hangingPunct="0">
                  <a:defRPr sz="3200">
                    <a:solidFill>
                      <a:schemeClr val="bg1"/>
                    </a:solidFill>
                    <a:latin typeface="NewsGoth Cn BT" pitchFamily="34" charset="0"/>
                    <a:cs typeface="Arial" pitchFamily="34" charset="0"/>
                  </a:defRPr>
                </a:lvl2pPr>
                <a:lvl3pPr marL="1143000" indent="-228600" defTabSz="457200" eaLnBrk="0" hangingPunct="0">
                  <a:defRPr sz="3200">
                    <a:solidFill>
                      <a:schemeClr val="bg1"/>
                    </a:solidFill>
                    <a:latin typeface="NewsGoth Cn BT" pitchFamily="34" charset="0"/>
                    <a:cs typeface="Arial" pitchFamily="34" charset="0"/>
                  </a:defRPr>
                </a:lvl3pPr>
                <a:lvl4pPr marL="1600200" indent="-228600" defTabSz="457200" eaLnBrk="0" hangingPunct="0">
                  <a:defRPr sz="3200">
                    <a:solidFill>
                      <a:schemeClr val="bg1"/>
                    </a:solidFill>
                    <a:latin typeface="NewsGoth Cn BT" pitchFamily="34" charset="0"/>
                    <a:cs typeface="Arial" pitchFamily="34" charset="0"/>
                  </a:defRPr>
                </a:lvl4pPr>
                <a:lvl5pPr marL="2057400" indent="-228600" defTabSz="457200" eaLnBrk="0" hangingPunct="0">
                  <a:defRPr sz="3200">
                    <a:solidFill>
                      <a:schemeClr val="bg1"/>
                    </a:solidFill>
                    <a:latin typeface="NewsGoth Cn BT" pitchFamily="34" charset="0"/>
                    <a:cs typeface="Arial" pitchFamily="34" charset="0"/>
                  </a:defRPr>
                </a:lvl5pPr>
                <a:lvl6pPr marL="25146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6pPr>
                <a:lvl7pPr marL="29718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7pPr>
                <a:lvl8pPr marL="34290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8pPr>
                <a:lvl9pPr marL="3886200" indent="-228600" defTabSz="457200" eaLnBrk="0" fontAlgn="base" hangingPunct="0">
                  <a:spcBef>
                    <a:spcPct val="0"/>
                  </a:spcBef>
                  <a:spcAft>
                    <a:spcPct val="0"/>
                  </a:spcAft>
                  <a:defRPr sz="3200">
                    <a:solidFill>
                      <a:schemeClr val="bg1"/>
                    </a:solidFill>
                    <a:latin typeface="NewsGoth Cn BT" pitchFamily="34" charset="0"/>
                    <a:cs typeface="Arial" pitchFamily="34" charset="0"/>
                  </a:defRPr>
                </a:lvl9pPr>
              </a:lstStyle>
              <a:p>
                <a:pPr eaLnBrk="1" hangingPunct="1">
                  <a:defRPr/>
                </a:pPr>
                <a:endParaRPr lang="en-US" altLang="en-US" sz="1350">
                  <a:solidFill>
                    <a:srgbClr val="000000"/>
                  </a:solidFill>
                  <a:latin typeface="Arial" pitchFamily="34" charset="0"/>
                </a:endParaRPr>
              </a:p>
            </p:txBody>
          </p:sp>
        </p:grpSp>
        <p:pic>
          <p:nvPicPr>
            <p:cNvPr id="10" name="Picture 15" descr="NSP logo for PPT">
              <a:extLst>
                <a:ext uri="{FF2B5EF4-FFF2-40B4-BE49-F238E27FC236}">
                  <a16:creationId xmlns:a16="http://schemas.microsoft.com/office/drawing/2014/main" id="{63634A42-E747-4BD6-BB64-F2DB9EF470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descr="slide-top.jpg">
            <a:extLst>
              <a:ext uri="{FF2B5EF4-FFF2-40B4-BE49-F238E27FC236}">
                <a16:creationId xmlns:a16="http://schemas.microsoft.com/office/drawing/2014/main" id="{A745318C-D600-4117-8E22-D126B3C149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baseline="0">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11800"/>
            <a:ext cx="8229600" cy="1143000"/>
          </a:xfrm>
        </p:spPr>
        <p:txBody>
          <a:bodyPr/>
          <a:lstStyle>
            <a:lvl1pPr>
              <a:defRPr b="1" baseline="0">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070085D8-5D32-4E36-93E3-68BA775CBDB9}"/>
              </a:ext>
            </a:extLst>
          </p:cNvPr>
          <p:cNvSpPr>
            <a:spLocks noGrp="1"/>
          </p:cNvSpPr>
          <p:nvPr>
            <p:ph type="sldNum" sz="quarter" idx="10"/>
          </p:nvPr>
        </p:nvSpPr>
        <p:spPr/>
        <p:txBody>
          <a:bodyPr/>
          <a:lstStyle>
            <a:lvl1pPr>
              <a:defRPr/>
            </a:lvl1pPr>
          </a:lstStyle>
          <a:p>
            <a:pPr>
              <a:defRPr/>
            </a:pPr>
            <a:r>
              <a:rPr lang="en-US" altLang="en-US"/>
              <a:t>Slide </a:t>
            </a:r>
            <a:fld id="{6BF7D436-7A04-4E5C-A7E8-07AB0B46D2A9}" type="slidenum">
              <a:rPr lang="en-US" altLang="en-US" smtClean="0"/>
              <a:pPr>
                <a:defRPr/>
              </a:pPr>
              <a:t>‹#›</a:t>
            </a:fld>
            <a:endParaRPr lang="en-US" altLang="en-US"/>
          </a:p>
        </p:txBody>
      </p:sp>
    </p:spTree>
    <p:extLst>
      <p:ext uri="{BB962C8B-B14F-4D97-AF65-F5344CB8AC3E}">
        <p14:creationId xmlns:p14="http://schemas.microsoft.com/office/powerpoint/2010/main" val="327812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and Content Slide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9/22/2020</a:t>
            </a:fld>
            <a:endParaRPr lang="en-US" dirty="0"/>
          </a:p>
        </p:txBody>
      </p:sp>
      <p:sp>
        <p:nvSpPr>
          <p:cNvPr id="5" name="Footer Placeholder 4"/>
          <p:cNvSpPr>
            <a:spLocks noGrp="1"/>
          </p:cNvSpPr>
          <p:nvPr>
            <p:ph type="ftr" sz="quarter" idx="11"/>
          </p:nvPr>
        </p:nvSpPr>
        <p:spPr>
          <a:xfrm>
            <a:off x="1120140" y="6215144"/>
            <a:ext cx="3780912" cy="365125"/>
          </a:xfrm>
        </p:spPr>
        <p:txBody>
          <a:bodyPr/>
          <a:lstStyle>
            <a:lvl1pPr>
              <a:defRPr>
                <a:solidFill>
                  <a:srgbClr val="768591"/>
                </a:solidFill>
              </a:defRPr>
            </a:lvl1pPr>
          </a:lstStyle>
          <a:p>
            <a:r>
              <a:rPr lang="en-US" dirty="0"/>
              <a:t>Presentation Title </a:t>
            </a:r>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457200" y="1"/>
            <a:ext cx="7772400" cy="363408"/>
          </a:xfrm>
        </p:spPr>
        <p:txBody>
          <a:bodyPr anchor="b">
            <a:noAutofit/>
          </a:bodyPr>
          <a:lstStyle>
            <a:lvl1pPr marL="0" indent="0">
              <a:buNone/>
              <a:defRPr sz="1200" b="0" cap="all">
                <a:solidFill>
                  <a:srgbClr val="768591"/>
                </a:solidFill>
              </a:defRPr>
            </a:lvl1pPr>
          </a:lstStyle>
          <a:p>
            <a:pPr lvl="0"/>
            <a:r>
              <a:rPr lang="en-US" dirty="0"/>
              <a:t>FRAMING TEXT AREA</a:t>
            </a:r>
          </a:p>
        </p:txBody>
      </p:sp>
      <p:sp>
        <p:nvSpPr>
          <p:cNvPr id="1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grpSp>
        <p:nvGrpSpPr>
          <p:cNvPr id="17" name="Group 16"/>
          <p:cNvGrpSpPr>
            <a:grpSpLocks noChangeAspect="1"/>
          </p:cNvGrpSpPr>
          <p:nvPr/>
        </p:nvGrpSpPr>
        <p:grpSpPr>
          <a:xfrm>
            <a:off x="8608259" y="-1276"/>
            <a:ext cx="534642" cy="457200"/>
            <a:chOff x="7804189" y="0"/>
            <a:chExt cx="1339811" cy="1145743"/>
          </a:xfrm>
        </p:grpSpPr>
        <p:sp>
          <p:nvSpPr>
            <p:cNvPr id="18" name="Rectangle 17"/>
            <p:cNvSpPr/>
            <p:nvPr userDrawn="1"/>
          </p:nvSpPr>
          <p:spPr>
            <a:xfrm>
              <a:off x="7804189" y="569671"/>
              <a:ext cx="192024" cy="19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a:spLocks/>
            </p:cNvSpPr>
            <p:nvPr userDrawn="1"/>
          </p:nvSpPr>
          <p:spPr>
            <a:xfrm>
              <a:off x="7996211" y="761696"/>
              <a:ext cx="386089" cy="3840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a:spLocks noChangeAspect="1"/>
            </p:cNvSpPr>
            <p:nvPr userDrawn="1"/>
          </p:nvSpPr>
          <p:spPr>
            <a:xfrm>
              <a:off x="8382305" y="0"/>
              <a:ext cx="761695" cy="7616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36753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 Slide</a:t>
            </a:r>
          </a:p>
        </p:txBody>
      </p:sp>
      <p:sp>
        <p:nvSpPr>
          <p:cNvPr id="3" name="Date Placeholder 2"/>
          <p:cNvSpPr>
            <a:spLocks noGrp="1"/>
          </p:cNvSpPr>
          <p:nvPr>
            <p:ph type="dt" sz="half" idx="10"/>
          </p:nvPr>
        </p:nvSpPr>
        <p:spPr/>
        <p:txBody>
          <a:bodyPr/>
          <a:lstStyle/>
          <a:p>
            <a:fld id="{0CEE5D3C-A90D-694B-83BC-E6AACBF2A763}" type="datetime1">
              <a:rPr lang="en-US" smtClean="0"/>
              <a:t>9/22/2020</a:t>
            </a:fld>
            <a:endParaRPr lang="en-US"/>
          </a:p>
        </p:txBody>
      </p:sp>
      <p:sp>
        <p:nvSpPr>
          <p:cNvPr id="4" name="Footer Placeholder 3"/>
          <p:cNvSpPr>
            <a:spLocks noGrp="1"/>
          </p:cNvSpPr>
          <p:nvPr>
            <p:ph type="ftr" sz="quarter" idx="11"/>
          </p:nvPr>
        </p:nvSpPr>
        <p:spPr/>
        <p:txBody>
          <a:bodyPr/>
          <a:lstStyle/>
          <a:p>
            <a:r>
              <a:rPr lang="en-US"/>
              <a:t>Presentation Title </a:t>
            </a:r>
          </a:p>
        </p:txBody>
      </p:sp>
      <p:sp>
        <p:nvSpPr>
          <p:cNvPr id="5" name="Slide Number Placeholder 4"/>
          <p:cNvSpPr>
            <a:spLocks noGrp="1"/>
          </p:cNvSpPr>
          <p:nvPr>
            <p:ph type="sldNum" sz="quarter" idx="12"/>
          </p:nvPr>
        </p:nvSpPr>
        <p:spPr/>
        <p:txBody>
          <a:bodyPr/>
          <a:lstStyle/>
          <a:p>
            <a:fld id="{1DB5379B-6F0A-3548-AC69-0D2DB46577D4}" type="slidenum">
              <a:rPr lang="en-US" smtClean="0"/>
              <a:t>‹#›</a:t>
            </a:fld>
            <a:endParaRPr lang="en-US"/>
          </a:p>
        </p:txBody>
      </p:sp>
      <p:sp>
        <p:nvSpPr>
          <p:cNvPr id="12" name="Text Placeholder 12"/>
          <p:cNvSpPr>
            <a:spLocks noGrp="1"/>
          </p:cNvSpPr>
          <p:nvPr>
            <p:ph type="body" sz="quarter" idx="13" hasCustomPrompt="1"/>
          </p:nvPr>
        </p:nvSpPr>
        <p:spPr>
          <a:xfrm>
            <a:off x="457200" y="0"/>
            <a:ext cx="7772400" cy="363409"/>
          </a:xfrm>
        </p:spPr>
        <p:txBody>
          <a:bodyPr anchor="b">
            <a:normAutofit/>
          </a:bodyPr>
          <a:lstStyle>
            <a:lvl1pPr marL="0" indent="0">
              <a:buNone/>
              <a:defRPr sz="1200" b="0" cap="all" baseline="0">
                <a:solidFill>
                  <a:srgbClr val="768591"/>
                </a:solidFill>
              </a:defRPr>
            </a:lvl1pPr>
          </a:lstStyle>
          <a:p>
            <a:pPr lvl="0"/>
            <a:r>
              <a:rPr lang="en-US" dirty="0"/>
              <a:t>FRAMING Text area</a:t>
            </a:r>
          </a:p>
        </p:txBody>
      </p:sp>
      <p:grpSp>
        <p:nvGrpSpPr>
          <p:cNvPr id="20" name="Group 19"/>
          <p:cNvGrpSpPr>
            <a:grpSpLocks noChangeAspect="1"/>
          </p:cNvGrpSpPr>
          <p:nvPr userDrawn="1"/>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4"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1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5"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7469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Agenda Slide</a:t>
            </a:r>
          </a:p>
        </p:txBody>
      </p:sp>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4" name="Text Placeholder 12"/>
          <p:cNvSpPr>
            <a:spLocks noGrp="1"/>
          </p:cNvSpPr>
          <p:nvPr>
            <p:ph type="body" sz="quarter" idx="13" hasCustomPrompt="1"/>
          </p:nvPr>
        </p:nvSpPr>
        <p:spPr>
          <a:xfrm>
            <a:off x="457200" y="1"/>
            <a:ext cx="777240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1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grpSp>
        <p:nvGrpSpPr>
          <p:cNvPr id="15" name="Group 14"/>
          <p:cNvGrpSpPr>
            <a:grpSpLocks noChangeAspect="1"/>
          </p:cNvGrpSpPr>
          <p:nvPr/>
        </p:nvGrpSpPr>
        <p:grpSpPr>
          <a:xfrm>
            <a:off x="8608259" y="-1276"/>
            <a:ext cx="534641" cy="457200"/>
            <a:chOff x="7804191" y="0"/>
            <a:chExt cx="1339809" cy="1145743"/>
          </a:xfrm>
        </p:grpSpPr>
        <p:sp>
          <p:nvSpPr>
            <p:cNvPr id="17" name="Rectangle 16"/>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
        <p:nvSpPr>
          <p:cNvPr id="22" name="Content Placeholder 2"/>
          <p:cNvSpPr>
            <a:spLocks noGrp="1"/>
          </p:cNvSpPr>
          <p:nvPr>
            <p:ph idx="1"/>
          </p:nvPr>
        </p:nvSpPr>
        <p:spPr>
          <a:xfrm>
            <a:off x="457199" y="1371600"/>
            <a:ext cx="82296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611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and Two Content Slide</a:t>
            </a:r>
          </a:p>
        </p:txBody>
      </p:sp>
      <p:sp>
        <p:nvSpPr>
          <p:cNvPr id="3" name="Content Placeholder 2"/>
          <p:cNvSpPr>
            <a:spLocks noGrp="1"/>
          </p:cNvSpPr>
          <p:nvPr>
            <p:ph idx="1"/>
          </p:nvPr>
        </p:nvSpPr>
        <p:spPr>
          <a:xfrm>
            <a:off x="457200" y="1357313"/>
            <a:ext cx="4011613" cy="4557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Content Placeholder 2"/>
          <p:cNvSpPr>
            <a:spLocks noGrp="1"/>
          </p:cNvSpPr>
          <p:nvPr>
            <p:ph idx="14"/>
          </p:nvPr>
        </p:nvSpPr>
        <p:spPr>
          <a:xfrm>
            <a:off x="4668838" y="1357313"/>
            <a:ext cx="4011613" cy="4557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28" name="Text Placeholder 11"/>
          <p:cNvSpPr>
            <a:spLocks noGrp="1"/>
          </p:cNvSpPr>
          <p:nvPr>
            <p:ph type="body" sz="quarter" idx="15"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18" name="Group 17"/>
          <p:cNvGrpSpPr>
            <a:grpSpLocks noChangeAspect="1"/>
          </p:cNvGrpSpPr>
          <p:nvPr userDrawn="1"/>
        </p:nvGrpSpPr>
        <p:grpSpPr>
          <a:xfrm>
            <a:off x="8608259" y="-1276"/>
            <a:ext cx="534641" cy="457200"/>
            <a:chOff x="7804191" y="0"/>
            <a:chExt cx="1339809" cy="1145743"/>
          </a:xfrm>
        </p:grpSpPr>
        <p:sp>
          <p:nvSpPr>
            <p:cNvPr id="19" name="Rectangle 18"/>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05360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54025" y="1400175"/>
            <a:ext cx="8231188"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Title and Numbered List Slide</a:t>
            </a:r>
          </a:p>
        </p:txBody>
      </p:sp>
      <p:sp>
        <p:nvSpPr>
          <p:cNvPr id="4" name="Date Placeholder 3"/>
          <p:cNvSpPr>
            <a:spLocks noGrp="1"/>
          </p:cNvSpPr>
          <p:nvPr>
            <p:ph type="dt" sz="half" idx="10"/>
          </p:nvPr>
        </p:nvSpPr>
        <p:spPr/>
        <p:txBody>
          <a:bodyPr/>
          <a:lstStyle/>
          <a:p>
            <a:fld id="{82E03917-5CF3-F34C-80C0-986F7E2785FB}"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6"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27"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15"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2"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9"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3" name="Group 22"/>
          <p:cNvGrpSpPr>
            <a:grpSpLocks noChangeAspect="1"/>
          </p:cNvGrpSpPr>
          <p:nvPr userDrawn="1"/>
        </p:nvGrpSpPr>
        <p:grpSpPr>
          <a:xfrm>
            <a:off x="8608259" y="-1276"/>
            <a:ext cx="534641" cy="457200"/>
            <a:chOff x="7804191" y="0"/>
            <a:chExt cx="1339809" cy="1145743"/>
          </a:xfrm>
        </p:grpSpPr>
        <p:sp>
          <p:nvSpPr>
            <p:cNvPr id="24" name="Rectangle 23"/>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02282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p and Bottom Content">
    <p:spTree>
      <p:nvGrpSpPr>
        <p:cNvPr id="1" name=""/>
        <p:cNvGrpSpPr/>
        <p:nvPr/>
      </p:nvGrpSpPr>
      <p:grpSpPr>
        <a:xfrm>
          <a:off x="0" y="0"/>
          <a:ext cx="0" cy="0"/>
          <a:chOff x="0" y="0"/>
          <a:chExt cx="0" cy="0"/>
        </a:xfrm>
      </p:grpSpPr>
      <p:sp>
        <p:nvSpPr>
          <p:cNvPr id="16" name="Content Placeholder 2"/>
          <p:cNvSpPr>
            <a:spLocks noGrp="1"/>
          </p:cNvSpPr>
          <p:nvPr>
            <p:ph idx="15"/>
          </p:nvPr>
        </p:nvSpPr>
        <p:spPr>
          <a:xfrm>
            <a:off x="457199" y="3663093"/>
            <a:ext cx="8229600" cy="2176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baseline="0"/>
            </a:lvl1pPr>
          </a:lstStyle>
          <a:p>
            <a:r>
              <a:rPr lang="en-US" dirty="0"/>
              <a:t>Title with Top and Bottom Content Slide</a:t>
            </a:r>
          </a:p>
        </p:txBody>
      </p:sp>
      <p:sp>
        <p:nvSpPr>
          <p:cNvPr id="3" name="Content Placeholder 2"/>
          <p:cNvSpPr>
            <a:spLocks noGrp="1"/>
          </p:cNvSpPr>
          <p:nvPr>
            <p:ph idx="1"/>
          </p:nvPr>
        </p:nvSpPr>
        <p:spPr>
          <a:xfrm>
            <a:off x="457199" y="1374783"/>
            <a:ext cx="8229600" cy="2176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4"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2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0" name="Group 19"/>
          <p:cNvGrpSpPr>
            <a:grpSpLocks noChangeAspect="1"/>
          </p:cNvGrpSpPr>
          <p:nvPr userDrawn="1"/>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80909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etitive Assessment">
    <p:spTree>
      <p:nvGrpSpPr>
        <p:cNvPr id="1" name=""/>
        <p:cNvGrpSpPr/>
        <p:nvPr/>
      </p:nvGrpSpPr>
      <p:grpSpPr>
        <a:xfrm>
          <a:off x="0" y="0"/>
          <a:ext cx="0" cy="0"/>
          <a:chOff x="0" y="0"/>
          <a:chExt cx="0" cy="0"/>
        </a:xfrm>
      </p:grpSpPr>
      <p:grpSp>
        <p:nvGrpSpPr>
          <p:cNvPr id="23" name="Group 22"/>
          <p:cNvGrpSpPr>
            <a:grpSpLocks noChangeAspect="1"/>
          </p:cNvGrpSpPr>
          <p:nvPr userDrawn="1"/>
        </p:nvGrpSpPr>
        <p:grpSpPr>
          <a:xfrm>
            <a:off x="8608259" y="-1276"/>
            <a:ext cx="534641" cy="457200"/>
            <a:chOff x="7804191" y="0"/>
            <a:chExt cx="1339809" cy="1145743"/>
          </a:xfrm>
        </p:grpSpPr>
        <p:sp>
          <p:nvSpPr>
            <p:cNvPr id="24" name="Rectangle 23"/>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16" name="Content Placeholder 2"/>
          <p:cNvSpPr>
            <a:spLocks noGrp="1"/>
          </p:cNvSpPr>
          <p:nvPr>
            <p:ph idx="15"/>
          </p:nvPr>
        </p:nvSpPr>
        <p:spPr>
          <a:xfrm>
            <a:off x="1866900" y="3622453"/>
            <a:ext cx="4008438"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a:t>Competitive Assessment Slide</a:t>
            </a:r>
          </a:p>
        </p:txBody>
      </p:sp>
      <p:sp>
        <p:nvSpPr>
          <p:cNvPr id="3" name="Content Placeholder 2"/>
          <p:cNvSpPr>
            <a:spLocks noGrp="1"/>
          </p:cNvSpPr>
          <p:nvPr>
            <p:ph idx="1"/>
          </p:nvPr>
        </p:nvSpPr>
        <p:spPr>
          <a:xfrm>
            <a:off x="1866900" y="1362079"/>
            <a:ext cx="4008438"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4"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17" name="Content Placeholder 2"/>
          <p:cNvSpPr>
            <a:spLocks noGrp="1"/>
          </p:cNvSpPr>
          <p:nvPr>
            <p:ph idx="16"/>
          </p:nvPr>
        </p:nvSpPr>
        <p:spPr>
          <a:xfrm>
            <a:off x="6069013" y="1376367"/>
            <a:ext cx="2461813"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7"/>
          <p:cNvSpPr>
            <a:spLocks noGrp="1"/>
          </p:cNvSpPr>
          <p:nvPr>
            <p:ph type="pic" sz="quarter" idx="17"/>
          </p:nvPr>
        </p:nvSpPr>
        <p:spPr>
          <a:xfrm>
            <a:off x="454024" y="1376367"/>
            <a:ext cx="1209675" cy="1246731"/>
          </a:xfrm>
        </p:spPr>
        <p:txBody>
          <a:bodyPr>
            <a:normAutofit/>
          </a:bodyPr>
          <a:lstStyle>
            <a:lvl1pPr>
              <a:defRPr sz="900" b="0">
                <a:solidFill>
                  <a:schemeClr val="tx1"/>
                </a:solidFill>
              </a:defRPr>
            </a:lvl1pPr>
          </a:lstStyle>
          <a:p>
            <a:r>
              <a:rPr lang="en-US"/>
              <a:t>Click icon to add picture</a:t>
            </a:r>
            <a:endParaRPr lang="en-US" dirty="0"/>
          </a:p>
        </p:txBody>
      </p:sp>
      <p:sp>
        <p:nvSpPr>
          <p:cNvPr id="19" name="Picture Placeholder 17"/>
          <p:cNvSpPr>
            <a:spLocks noGrp="1"/>
          </p:cNvSpPr>
          <p:nvPr>
            <p:ph type="pic" sz="quarter" idx="18"/>
          </p:nvPr>
        </p:nvSpPr>
        <p:spPr>
          <a:xfrm>
            <a:off x="454024" y="3636741"/>
            <a:ext cx="1209675" cy="1246731"/>
          </a:xfrm>
        </p:spPr>
        <p:txBody>
          <a:bodyPr>
            <a:normAutofit/>
          </a:bodyPr>
          <a:lstStyle>
            <a:lvl1pPr>
              <a:defRPr sz="900" b="0">
                <a:solidFill>
                  <a:schemeClr val="tx1"/>
                </a:solidFill>
              </a:defRPr>
            </a:lvl1pPr>
          </a:lstStyle>
          <a:p>
            <a:r>
              <a:rPr lang="en-US"/>
              <a:t>Click icon to add picture</a:t>
            </a:r>
            <a:endParaRPr lang="en-US" dirty="0"/>
          </a:p>
        </p:txBody>
      </p:sp>
      <p:sp>
        <p:nvSpPr>
          <p:cNvPr id="25"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3"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5156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8" y="424178"/>
            <a:ext cx="8229601" cy="713741"/>
          </a:xfrm>
          <a:prstGeom prst="rect">
            <a:avLst/>
          </a:prstGeom>
          <a:ln>
            <a:noFill/>
          </a:ln>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199" y="1371600"/>
            <a:ext cx="8229600" cy="4761231"/>
          </a:xfrm>
          <a:prstGeom prst="rect">
            <a:avLst/>
          </a:prstGeom>
          <a:ln>
            <a:noFill/>
          </a:ln>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76159" y="6337892"/>
            <a:ext cx="954127" cy="365124"/>
          </a:xfrm>
          <a:prstGeom prst="rect">
            <a:avLst/>
          </a:prstGeom>
          <a:ln>
            <a:noFill/>
          </a:ln>
        </p:spPr>
        <p:txBody>
          <a:bodyPr vert="horz" lIns="0" tIns="0" rIns="0" bIns="0" rtlCol="0" anchor="b" anchorCtr="0"/>
          <a:lstStyle>
            <a:lvl1pPr algn="r">
              <a:defRPr sz="1000">
                <a:solidFill>
                  <a:srgbClr val="768591"/>
                </a:solidFill>
              </a:defRPr>
            </a:lvl1pPr>
          </a:lstStyle>
          <a:p>
            <a:fld id="{B9244142-0151-C24F-B90E-AE4221D17755}" type="datetime1">
              <a:rPr lang="en-US" smtClean="0"/>
              <a:pPr/>
              <a:t>9/22/2020</a:t>
            </a:fld>
            <a:endParaRPr lang="en-US" dirty="0"/>
          </a:p>
        </p:txBody>
      </p:sp>
      <p:sp>
        <p:nvSpPr>
          <p:cNvPr id="5" name="Footer Placeholder 4"/>
          <p:cNvSpPr>
            <a:spLocks noGrp="1"/>
          </p:cNvSpPr>
          <p:nvPr>
            <p:ph type="ftr" sz="quarter" idx="3"/>
          </p:nvPr>
        </p:nvSpPr>
        <p:spPr>
          <a:xfrm>
            <a:off x="1120140" y="6155329"/>
            <a:ext cx="3780912" cy="365125"/>
          </a:xfrm>
          <a:prstGeom prst="rect">
            <a:avLst/>
          </a:prstGeom>
          <a:ln>
            <a:noFill/>
          </a:ln>
        </p:spPr>
        <p:txBody>
          <a:bodyPr vert="horz" lIns="0" tIns="0" rIns="0" bIns="0" rtlCol="0" anchor="b" anchorCtr="0"/>
          <a:lstStyle>
            <a:lvl1pPr algn="l">
              <a:defRPr sz="1000">
                <a:solidFill>
                  <a:srgbClr val="768591"/>
                </a:solidFill>
              </a:defRPr>
            </a:lvl1pPr>
          </a:lstStyle>
          <a:p>
            <a:r>
              <a:rPr lang="en-US" dirty="0"/>
              <a:t>Presentation Title </a:t>
            </a:r>
          </a:p>
        </p:txBody>
      </p:sp>
      <p:sp>
        <p:nvSpPr>
          <p:cNvPr id="6" name="Slide Number Placeholder 5"/>
          <p:cNvSpPr>
            <a:spLocks noGrp="1"/>
          </p:cNvSpPr>
          <p:nvPr>
            <p:ph type="sldNum" sz="quarter" idx="4"/>
          </p:nvPr>
        </p:nvSpPr>
        <p:spPr>
          <a:xfrm>
            <a:off x="8330287" y="6337892"/>
            <a:ext cx="356512" cy="365125"/>
          </a:xfrm>
          <a:prstGeom prst="rect">
            <a:avLst/>
          </a:prstGeom>
          <a:ln>
            <a:noFill/>
          </a:ln>
        </p:spPr>
        <p:txBody>
          <a:bodyPr vert="horz" lIns="0" tIns="0" rIns="0" bIns="0" rtlCol="0" anchor="b" anchorCtr="0"/>
          <a:lstStyle>
            <a:lvl1pPr algn="r">
              <a:defRPr sz="1000">
                <a:solidFill>
                  <a:srgbClr val="768591"/>
                </a:solidFill>
              </a:defRPr>
            </a:lvl1pPr>
          </a:lstStyle>
          <a:p>
            <a:fld id="{1DB5379B-6F0A-3548-AC69-0D2DB46577D4}" type="slidenum">
              <a:rPr lang="en-US" smtClean="0"/>
              <a:pPr/>
              <a:t>‹#›</a:t>
            </a:fld>
            <a:endParaRPr lang="en-US" dirty="0"/>
          </a:p>
        </p:txBody>
      </p:sp>
    </p:spTree>
    <p:extLst>
      <p:ext uri="{BB962C8B-B14F-4D97-AF65-F5344CB8AC3E}">
        <p14:creationId xmlns:p14="http://schemas.microsoft.com/office/powerpoint/2010/main" val="35995216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8" r:id="rId11"/>
    <p:sldLayoutId id="2147483707" r:id="rId12"/>
    <p:sldLayoutId id="2147483709" r:id="rId13"/>
    <p:sldLayoutId id="2147483710" r:id="rId14"/>
    <p:sldLayoutId id="2147483711" r:id="rId15"/>
    <p:sldLayoutId id="2147483712" r:id="rId16"/>
    <p:sldLayoutId id="2147483718" r:id="rId17"/>
    <p:sldLayoutId id="2147483719" r:id="rId18"/>
    <p:sldLayoutId id="2147483713" r:id="rId19"/>
    <p:sldLayoutId id="2147483714" r:id="rId20"/>
    <p:sldLayoutId id="2147483715" r:id="rId21"/>
    <p:sldLayoutId id="2147483716" r:id="rId22"/>
    <p:sldLayoutId id="2147483717" r:id="rId23"/>
    <p:sldLayoutId id="2147483720" r:id="rId24"/>
    <p:sldLayoutId id="2147483721" r:id="rId25"/>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2763" indent="-112713" algn="l" defTabSz="458788" rtl="0" eaLnBrk="1" latinLnBrk="0" hangingPunct="1">
        <a:lnSpc>
          <a:spcPct val="110000"/>
        </a:lnSpc>
        <a:spcBef>
          <a:spcPts val="100"/>
        </a:spcBef>
        <a:spcAft>
          <a:spcPts val="100"/>
        </a:spcAft>
        <a:buClr>
          <a:schemeClr val="accent2"/>
        </a:buClr>
        <a:buFont typeface="Lucida Grande"/>
        <a:buChar char="–"/>
        <a:defRPr sz="1400" kern="1200">
          <a:solidFill>
            <a:schemeClr val="tx1"/>
          </a:solidFill>
          <a:latin typeface="+mn-lt"/>
          <a:ea typeface="+mn-ea"/>
          <a:cs typeface="+mn-cs"/>
        </a:defRPr>
      </a:lvl3pPr>
      <a:lvl4pPr marL="687388" indent="-111125"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55663"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d.gov/sites/dfiles/OCHCO/documents/20-08cpdn.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hudexchange.info/resource/6048/covid19-homeless-system-response-rehousing-activation-and-racial-equit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www.lihomeless.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nam12.safelinks.protection.outlook.com/?url=https%3A%2F%2Fzoomgrants.com%2Fgprop.asp%3Fdonorid%3D2319&amp;data=02%7C01%7Cgguarton%40addressthehomeless.org%7C6a91b05459d84de7621408d85660d844%7Cf51f2c5ee8a74a2e83b60dcd7fc3081f%7C0%7C0%7C637354321252371391&amp;sdata=HGdB4ng9lwiU3AF4YvNtXOt5gzVwnekh42SA0qF9blc%3D&amp;reserved=0" TargetMode="Externa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hyperlink" Target="mailto:Chris.pitcher@icf.com" TargetMode="External"/><Relationship Id="rId2" Type="http://schemas.openxmlformats.org/officeDocument/2006/relationships/notesSlide" Target="../notesSlides/notesSlide54.xml"/><Relationship Id="rId1" Type="http://schemas.openxmlformats.org/officeDocument/2006/relationships/slideLayout" Target="../slideLayouts/slideLayout19.xml"/><Relationship Id="rId5" Type="http://schemas.openxmlformats.org/officeDocument/2006/relationships/image" Target="../media/image18.jpg"/><Relationship Id="rId4" Type="http://schemas.openxmlformats.org/officeDocument/2006/relationships/hyperlink" Target="mailto:christine.nguyen@icf.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gguarton@addressthehomeless.org" TargetMode="External"/><Relationship Id="rId7" Type="http://schemas.openxmlformats.org/officeDocument/2006/relationships/hyperlink" Target="mailto:wscallon@addressthehomeless.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mailto:jlabia@addressthehomeless.org" TargetMode="External"/><Relationship Id="rId5" Type="http://schemas.openxmlformats.org/officeDocument/2006/relationships/hyperlink" Target="mailto:tpham@addressthehomeless.org" TargetMode="External"/><Relationship Id="rId4" Type="http://schemas.openxmlformats.org/officeDocument/2006/relationships/hyperlink" Target="mailto:mgiuffrida@addressthehomeles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dirty="0"/>
              <a:t>9.22.2020</a:t>
            </a:r>
          </a:p>
        </p:txBody>
      </p:sp>
      <p:sp>
        <p:nvSpPr>
          <p:cNvPr id="10" name="Text Placeholder 9"/>
          <p:cNvSpPr>
            <a:spLocks noGrp="1"/>
          </p:cNvSpPr>
          <p:nvPr>
            <p:ph type="body" sz="quarter" idx="12"/>
          </p:nvPr>
        </p:nvSpPr>
        <p:spPr>
          <a:xfrm>
            <a:off x="4766578" y="4808256"/>
            <a:ext cx="2093902" cy="964956"/>
          </a:xfrm>
        </p:spPr>
        <p:txBody>
          <a:bodyPr>
            <a:normAutofit/>
          </a:bodyPr>
          <a:lstStyle/>
          <a:p>
            <a:r>
              <a:rPr lang="en-US" dirty="0"/>
              <a:t>Chris Pitcher, ICF</a:t>
            </a:r>
          </a:p>
          <a:p>
            <a:endParaRPr lang="en-US" dirty="0"/>
          </a:p>
          <a:p>
            <a:r>
              <a:rPr lang="en-US" dirty="0"/>
              <a:t>Christine Nguyen, ICF</a:t>
            </a:r>
          </a:p>
          <a:p>
            <a:endParaRPr lang="en-US" dirty="0"/>
          </a:p>
          <a:p>
            <a:endParaRPr lang="en-US" dirty="0"/>
          </a:p>
          <a:p>
            <a:endParaRPr lang="en-US" dirty="0"/>
          </a:p>
        </p:txBody>
      </p:sp>
      <p:sp>
        <p:nvSpPr>
          <p:cNvPr id="7" name="Title 6"/>
          <p:cNvSpPr>
            <a:spLocks noGrp="1"/>
          </p:cNvSpPr>
          <p:nvPr>
            <p:ph type="ctrTitle"/>
          </p:nvPr>
        </p:nvSpPr>
        <p:spPr/>
        <p:txBody>
          <a:bodyPr/>
          <a:lstStyle/>
          <a:p>
            <a:r>
              <a:rPr lang="en-US" dirty="0"/>
              <a:t>Long Island Community Investment Planning: Sub-recipient Meeting</a:t>
            </a:r>
          </a:p>
        </p:txBody>
      </p:sp>
      <p:pic>
        <p:nvPicPr>
          <p:cNvPr id="5" name="Picture 4">
            <a:extLst>
              <a:ext uri="{FF2B5EF4-FFF2-40B4-BE49-F238E27FC236}">
                <a16:creationId xmlns:a16="http://schemas.microsoft.com/office/drawing/2014/main" id="{B29E4E4C-8526-4156-8699-44DDE71F8531}"/>
              </a:ext>
            </a:extLst>
          </p:cNvPr>
          <p:cNvPicPr>
            <a:picLocks noChangeAspect="1"/>
          </p:cNvPicPr>
          <p:nvPr/>
        </p:nvPicPr>
        <p:blipFill>
          <a:blip r:embed="rId3"/>
          <a:srcRect/>
          <a:stretch/>
        </p:blipFill>
        <p:spPr>
          <a:xfrm>
            <a:off x="312144" y="801748"/>
            <a:ext cx="4039067" cy="2712365"/>
          </a:xfrm>
          <a:prstGeom prst="rect">
            <a:avLst/>
          </a:prstGeom>
          <a:effectLst>
            <a:softEdge rad="63500"/>
          </a:effectLst>
        </p:spPr>
      </p:pic>
    </p:spTree>
    <p:extLst>
      <p:ext uri="{BB962C8B-B14F-4D97-AF65-F5344CB8AC3E}">
        <p14:creationId xmlns:p14="http://schemas.microsoft.com/office/powerpoint/2010/main" val="126163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a:t>ESG Five Program Components</a:t>
            </a:r>
          </a:p>
        </p:txBody>
      </p:sp>
      <p:sp>
        <p:nvSpPr>
          <p:cNvPr id="40996" name="Slide Number Placeholder 3"/>
          <p:cNvSpPr>
            <a:spLocks noGrp="1"/>
          </p:cNvSpPr>
          <p:nvPr>
            <p:ph type="sldNum" sz="quarter" idx="12"/>
          </p:nvPr>
        </p:nvSpPr>
        <p:spPr/>
        <p:txBody>
          <a:bodyPr/>
          <a:lstStyle/>
          <a:p>
            <a:pPr>
              <a:defRPr/>
            </a:pPr>
            <a:fld id="{EC9F50E5-581F-4270-B88A-3B8780A23C54}" type="slidenum">
              <a:rPr lang="en-US">
                <a:cs typeface="ＭＳ Ｐゴシック"/>
              </a:rPr>
              <a:pPr>
                <a:defRPr/>
              </a:pPr>
              <a:t>10</a:t>
            </a:fld>
            <a:endParaRPr lang="en-US">
              <a:cs typeface="ＭＳ Ｐゴシック"/>
            </a:endParaRPr>
          </a:p>
        </p:txBody>
      </p:sp>
      <p:sp>
        <p:nvSpPr>
          <p:cNvPr id="2" name="Text Placeholder 1">
            <a:extLst>
              <a:ext uri="{FF2B5EF4-FFF2-40B4-BE49-F238E27FC236}">
                <a16:creationId xmlns:a16="http://schemas.microsoft.com/office/drawing/2014/main" id="{B9273047-7B3A-4741-98B3-491F00661501}"/>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7AB5BDB0-13F0-40B9-B145-95F8B19B3C48}"/>
              </a:ext>
            </a:extLst>
          </p:cNvPr>
          <p:cNvSpPr>
            <a:spLocks noGrp="1"/>
          </p:cNvSpPr>
          <p:nvPr>
            <p:ph type="body" sz="quarter" idx="14"/>
          </p:nvPr>
        </p:nvSpPr>
        <p:spPr/>
        <p:txBody>
          <a:bodyPr/>
          <a:lstStyle/>
          <a:p>
            <a:endParaRPr lang="en-US"/>
          </a:p>
        </p:txBody>
      </p:sp>
      <p:graphicFrame>
        <p:nvGraphicFramePr>
          <p:cNvPr id="4" name="Diagram 3">
            <a:extLst>
              <a:ext uri="{FF2B5EF4-FFF2-40B4-BE49-F238E27FC236}">
                <a16:creationId xmlns:a16="http://schemas.microsoft.com/office/drawing/2014/main" id="{3B539F11-359D-4623-9A4D-0DFB908D42C1}"/>
              </a:ext>
            </a:extLst>
          </p:cNvPr>
          <p:cNvGraphicFramePr/>
          <p:nvPr>
            <p:extLst>
              <p:ext uri="{D42A27DB-BD31-4B8C-83A1-F6EECF244321}">
                <p14:modId xmlns:p14="http://schemas.microsoft.com/office/powerpoint/2010/main" val="2369351729"/>
              </p:ext>
            </p:extLst>
          </p:nvPr>
        </p:nvGraphicFramePr>
        <p:xfrm>
          <a:off x="596721" y="926429"/>
          <a:ext cx="822959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5A6EDDF4-2D98-4C31-8B98-7782FA19A66F}"/>
              </a:ext>
            </a:extLst>
          </p:cNvPr>
          <p:cNvSpPr/>
          <p:nvPr/>
        </p:nvSpPr>
        <p:spPr>
          <a:xfrm>
            <a:off x="1416674" y="5062172"/>
            <a:ext cx="5975799" cy="39393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Administration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ESG-CV – Procurement Considerations</a:t>
            </a:r>
          </a:p>
        </p:txBody>
      </p:sp>
      <p:sp>
        <p:nvSpPr>
          <p:cNvPr id="13" name="Content Placeholder 12"/>
          <p:cNvSpPr>
            <a:spLocks noGrp="1"/>
          </p:cNvSpPr>
          <p:nvPr>
            <p:ph idx="1"/>
          </p:nvPr>
        </p:nvSpPr>
        <p:spPr>
          <a:xfrm>
            <a:off x="457199" y="1014325"/>
            <a:ext cx="8229600" cy="5106944"/>
          </a:xfrm>
        </p:spPr>
        <p:txBody>
          <a:bodyPr/>
          <a:lstStyle/>
          <a:p>
            <a:r>
              <a:rPr lang="en-US" dirty="0"/>
              <a:t>Eligible Subrecipients: </a:t>
            </a:r>
          </a:p>
          <a:p>
            <a:pPr lvl="1"/>
            <a:r>
              <a:rPr lang="en-US" sz="1800" dirty="0"/>
              <a:t>Metropolitan cities, urban counties and territories (ESG recipients) may subgrant ESG funds to private nonprofit organizations. </a:t>
            </a:r>
          </a:p>
          <a:p>
            <a:pPr lvl="1"/>
            <a:r>
              <a:rPr lang="en-US" sz="1800" dirty="0"/>
              <a:t>State recipients must subgrant their ESG funds to units of local government and/or to private nonprofit organizations. </a:t>
            </a:r>
          </a:p>
          <a:p>
            <a:pPr lvl="1"/>
            <a:r>
              <a:rPr lang="en-US" sz="1800" dirty="0"/>
              <a:t>Each subrecipient is responsible for adherence to applicable requirements in the program regulations and HUD’s grant agreement with the recipient </a:t>
            </a:r>
          </a:p>
          <a:p>
            <a:pPr marL="168275" lvl="1" indent="0">
              <a:buNone/>
            </a:pPr>
            <a:endParaRPr lang="en-US" sz="1800" dirty="0"/>
          </a:p>
          <a:p>
            <a:r>
              <a:rPr lang="en-US" dirty="0"/>
              <a:t>ESG-CV</a:t>
            </a:r>
            <a:r>
              <a:rPr lang="en-US" b="0" dirty="0"/>
              <a:t>: No match requirements </a:t>
            </a:r>
          </a:p>
          <a:p>
            <a:endParaRPr lang="en-US" b="0" dirty="0"/>
          </a:p>
          <a:p>
            <a:r>
              <a:rPr lang="en-US" b="0" dirty="0"/>
              <a:t>Communities can further advance racial equity by expanding contracts to more programs located in, or deeply connected to, areas with significant populations of targeted racial or ethnic groups and increasing provider organizations led by, and specifically serving, communities that have been underrepresented or poorly served</a:t>
            </a: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11</a:t>
            </a:fld>
            <a:endParaRPr lang="en-US"/>
          </a:p>
        </p:txBody>
      </p:sp>
    </p:spTree>
    <p:extLst>
      <p:ext uri="{BB962C8B-B14F-4D97-AF65-F5344CB8AC3E}">
        <p14:creationId xmlns:p14="http://schemas.microsoft.com/office/powerpoint/2010/main" val="88554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CIP Process</a:t>
            </a:r>
          </a:p>
        </p:txBody>
      </p:sp>
      <p:pic>
        <p:nvPicPr>
          <p:cNvPr id="10" name="Content Placeholder 9">
            <a:extLst>
              <a:ext uri="{FF2B5EF4-FFF2-40B4-BE49-F238E27FC236}">
                <a16:creationId xmlns:a16="http://schemas.microsoft.com/office/drawing/2014/main" id="{80EA964B-3D50-4178-8BD9-417DC27B46AC}"/>
              </a:ext>
            </a:extLst>
          </p:cNvPr>
          <p:cNvPicPr>
            <a:picLocks noGrp="1" noChangeAspect="1"/>
          </p:cNvPicPr>
          <p:nvPr>
            <p:ph idx="4294967295"/>
          </p:nvPr>
        </p:nvPicPr>
        <p:blipFill>
          <a:blip r:embed="rId3"/>
          <a:srcRect/>
          <a:stretch/>
        </p:blipFill>
        <p:spPr>
          <a:xfrm>
            <a:off x="2740888" y="1137919"/>
            <a:ext cx="3662219" cy="4882961"/>
          </a:xfrm>
          <a:effectLst>
            <a:softEdge rad="63500"/>
          </a:effectLst>
        </p:spPr>
      </p:pic>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12</a:t>
            </a:fld>
            <a:endParaRPr lang="en-US"/>
          </a:p>
        </p:txBody>
      </p:sp>
    </p:spTree>
    <p:extLst>
      <p:ext uri="{BB962C8B-B14F-4D97-AF65-F5344CB8AC3E}">
        <p14:creationId xmlns:p14="http://schemas.microsoft.com/office/powerpoint/2010/main" val="350349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Introduction of CIP Process</a:t>
            </a:r>
          </a:p>
        </p:txBody>
      </p:sp>
      <p:sp>
        <p:nvSpPr>
          <p:cNvPr id="13" name="Content Placeholder 12"/>
          <p:cNvSpPr>
            <a:spLocks noGrp="1"/>
          </p:cNvSpPr>
          <p:nvPr>
            <p:ph idx="1"/>
          </p:nvPr>
        </p:nvSpPr>
        <p:spPr>
          <a:xfrm>
            <a:off x="457198" y="1048384"/>
            <a:ext cx="8229600" cy="5106944"/>
          </a:xfrm>
        </p:spPr>
        <p:txBody>
          <a:bodyPr/>
          <a:lstStyle/>
          <a:p>
            <a:r>
              <a:rPr lang="en-US" sz="2400" b="0" dirty="0"/>
              <a:t>Group began meeting in mid-June (6.18.2020)</a:t>
            </a:r>
            <a:br>
              <a:rPr lang="en-US" sz="2400" b="0" dirty="0"/>
            </a:br>
            <a:endParaRPr lang="en-US" sz="2400" b="0" dirty="0"/>
          </a:p>
          <a:p>
            <a:r>
              <a:rPr lang="en-US" sz="2400" b="0" dirty="0"/>
              <a:t>Comprised of 4 ESG and ESG-CV funders and other community stakeholders that have met 8 times</a:t>
            </a:r>
            <a:br>
              <a:rPr lang="en-US" sz="2400" b="0" dirty="0"/>
            </a:br>
            <a:endParaRPr lang="en-US" sz="2400" b="0" dirty="0"/>
          </a:p>
          <a:p>
            <a:r>
              <a:rPr lang="en-US" sz="2400" b="0" dirty="0"/>
              <a:t>Established a set of ESG-CV and CDBG-CV (to a lesser extent) strategic funding principles</a:t>
            </a:r>
            <a:br>
              <a:rPr lang="en-US" sz="2400" b="0" dirty="0"/>
            </a:br>
            <a:endParaRPr lang="en-US" sz="2400" b="0" dirty="0"/>
          </a:p>
          <a:p>
            <a:r>
              <a:rPr lang="en-US" sz="2200" b="0" dirty="0"/>
              <a:t>Designed to unite strategies to prevent and end homelessness across Long Island and fulfill CoC, ESG and ESG-CV coordination  </a:t>
            </a:r>
            <a:br>
              <a:rPr lang="en-US" sz="2200" b="0" dirty="0"/>
            </a:br>
            <a:endParaRPr lang="en-US" sz="22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13</a:t>
            </a:fld>
            <a:endParaRPr lang="en-US"/>
          </a:p>
        </p:txBody>
      </p:sp>
    </p:spTree>
    <p:extLst>
      <p:ext uri="{BB962C8B-B14F-4D97-AF65-F5344CB8AC3E}">
        <p14:creationId xmlns:p14="http://schemas.microsoft.com/office/powerpoint/2010/main" val="151908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Introduction of CIP Partners</a:t>
            </a:r>
          </a:p>
        </p:txBody>
      </p:sp>
      <p:sp>
        <p:nvSpPr>
          <p:cNvPr id="13" name="Content Placeholder 12"/>
          <p:cNvSpPr>
            <a:spLocks noGrp="1"/>
          </p:cNvSpPr>
          <p:nvPr>
            <p:ph idx="1"/>
          </p:nvPr>
        </p:nvSpPr>
        <p:spPr>
          <a:xfrm>
            <a:off x="914400" y="1048384"/>
            <a:ext cx="8229600" cy="5106944"/>
          </a:xfrm>
        </p:spPr>
        <p:txBody>
          <a:bodyPr/>
          <a:lstStyle/>
          <a:p>
            <a:r>
              <a:rPr lang="en-US" sz="2400" dirty="0"/>
              <a:t>Town of Brookhaven</a:t>
            </a:r>
          </a:p>
          <a:p>
            <a:pPr lvl="1"/>
            <a:r>
              <a:rPr lang="en-US" sz="2200" dirty="0"/>
              <a:t>Alison Karppi</a:t>
            </a:r>
            <a:br>
              <a:rPr lang="en-US" sz="2200" dirty="0"/>
            </a:br>
            <a:endParaRPr lang="en-US" sz="2200" b="0" dirty="0"/>
          </a:p>
          <a:p>
            <a:r>
              <a:rPr lang="en-US" sz="2400" dirty="0"/>
              <a:t>Health and Welfare Council of Long Island</a:t>
            </a:r>
          </a:p>
          <a:p>
            <a:pPr lvl="1"/>
            <a:r>
              <a:rPr lang="en-US" sz="2200" dirty="0"/>
              <a:t>Lori Andrade</a:t>
            </a:r>
            <a:br>
              <a:rPr lang="en-US" sz="2200" dirty="0"/>
            </a:br>
            <a:endParaRPr lang="en-US" sz="2200" dirty="0"/>
          </a:p>
          <a:p>
            <a:r>
              <a:rPr lang="en-US" sz="2400" dirty="0"/>
              <a:t>Long Island Coalition for the Homeless</a:t>
            </a:r>
          </a:p>
          <a:p>
            <a:pPr lvl="1"/>
            <a:r>
              <a:rPr lang="en-US" sz="2200" dirty="0"/>
              <a:t>Greta Guarton, Mike Giuffrida</a:t>
            </a:r>
            <a:br>
              <a:rPr lang="en-US" sz="2200" b="0" dirty="0"/>
            </a:br>
            <a:endParaRPr lang="en-US" sz="2200" b="0" dirty="0"/>
          </a:p>
          <a:p>
            <a:r>
              <a:rPr lang="en-US" sz="2400" dirty="0"/>
              <a:t>Long Island Coalition Foundation</a:t>
            </a:r>
          </a:p>
          <a:p>
            <a:pPr lvl="1"/>
            <a:r>
              <a:rPr lang="en-US" sz="2200" dirty="0"/>
              <a:t>Sol Marie Jones</a:t>
            </a:r>
            <a:endParaRPr lang="en-US" sz="22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14</a:t>
            </a:fld>
            <a:endParaRPr lang="en-US"/>
          </a:p>
        </p:txBody>
      </p:sp>
    </p:spTree>
    <p:extLst>
      <p:ext uri="{BB962C8B-B14F-4D97-AF65-F5344CB8AC3E}">
        <p14:creationId xmlns:p14="http://schemas.microsoft.com/office/powerpoint/2010/main" val="12171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Introduction of CIP Partners</a:t>
            </a:r>
          </a:p>
        </p:txBody>
      </p:sp>
      <p:sp>
        <p:nvSpPr>
          <p:cNvPr id="13" name="Content Placeholder 12"/>
          <p:cNvSpPr>
            <a:spLocks noGrp="1"/>
          </p:cNvSpPr>
          <p:nvPr>
            <p:ph idx="1"/>
          </p:nvPr>
        </p:nvSpPr>
        <p:spPr>
          <a:xfrm>
            <a:off x="457198" y="1048384"/>
            <a:ext cx="8229600" cy="5106944"/>
          </a:xfrm>
        </p:spPr>
        <p:txBody>
          <a:bodyPr/>
          <a:lstStyle/>
          <a:p>
            <a:r>
              <a:rPr lang="en-US" sz="2400" dirty="0"/>
              <a:t>Nassau County Community Development</a:t>
            </a:r>
          </a:p>
          <a:p>
            <a:pPr lvl="1"/>
            <a:r>
              <a:rPr lang="en-US" sz="2200" b="0" dirty="0"/>
              <a:t>Kevin Crean, </a:t>
            </a:r>
            <a:r>
              <a:rPr lang="en-US" sz="2200" dirty="0"/>
              <a:t>A</a:t>
            </a:r>
            <a:r>
              <a:rPr lang="en-US" sz="2200" b="0" dirty="0"/>
              <a:t>ngel Macchia</a:t>
            </a:r>
            <a:br>
              <a:rPr lang="en-US" sz="2200" b="0" dirty="0"/>
            </a:br>
            <a:endParaRPr lang="en-US" sz="2200" b="0" dirty="0"/>
          </a:p>
          <a:p>
            <a:r>
              <a:rPr lang="en-US" sz="2400" dirty="0"/>
              <a:t>Nassau County DSS</a:t>
            </a:r>
          </a:p>
          <a:p>
            <a:pPr lvl="1"/>
            <a:r>
              <a:rPr lang="en-US" sz="2200" dirty="0"/>
              <a:t>Lorraine Baum</a:t>
            </a:r>
            <a:br>
              <a:rPr lang="en-US" sz="2200" dirty="0"/>
            </a:br>
            <a:endParaRPr lang="en-US" sz="2200" b="0" dirty="0"/>
          </a:p>
          <a:p>
            <a:r>
              <a:rPr lang="en-US" sz="2400" dirty="0"/>
              <a:t>Suffolk County Community Development</a:t>
            </a:r>
          </a:p>
          <a:p>
            <a:pPr lvl="1"/>
            <a:r>
              <a:rPr lang="en-US" sz="2200" dirty="0"/>
              <a:t>Rebecca Sinclair, Justin Hornung, Rosemarie Pforr</a:t>
            </a:r>
            <a:br>
              <a:rPr lang="en-US" sz="2200" dirty="0"/>
            </a:br>
            <a:endParaRPr lang="en-US" sz="2200" dirty="0"/>
          </a:p>
          <a:p>
            <a:r>
              <a:rPr lang="en-US" sz="2400" dirty="0"/>
              <a:t>Suffolk County DSS</a:t>
            </a:r>
          </a:p>
          <a:p>
            <a:pPr lvl="1"/>
            <a:r>
              <a:rPr lang="en-US" sz="2200" dirty="0"/>
              <a:t>Frances Pierre, Vincent Rothaar, Kenneth Knappe, Maureen Vreeland, Anne Sexton</a:t>
            </a:r>
            <a:br>
              <a:rPr lang="en-US" sz="2200" b="0" dirty="0"/>
            </a:br>
            <a:endParaRPr lang="en-US" sz="22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15</a:t>
            </a:fld>
            <a:endParaRPr lang="en-US"/>
          </a:p>
        </p:txBody>
      </p:sp>
    </p:spTree>
    <p:extLst>
      <p:ext uri="{BB962C8B-B14F-4D97-AF65-F5344CB8AC3E}">
        <p14:creationId xmlns:p14="http://schemas.microsoft.com/office/powerpoint/2010/main" val="119475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 Funding Strategies</a:t>
            </a:r>
          </a:p>
        </p:txBody>
      </p:sp>
      <p:pic>
        <p:nvPicPr>
          <p:cNvPr id="10" name="Content Placeholder 9">
            <a:extLst>
              <a:ext uri="{FF2B5EF4-FFF2-40B4-BE49-F238E27FC236}">
                <a16:creationId xmlns:a16="http://schemas.microsoft.com/office/drawing/2014/main" id="{80EA964B-3D50-4178-8BD9-417DC27B46AC}"/>
              </a:ext>
            </a:extLst>
          </p:cNvPr>
          <p:cNvPicPr>
            <a:picLocks noGrp="1" noChangeAspect="1"/>
          </p:cNvPicPr>
          <p:nvPr>
            <p:ph idx="4294967295"/>
          </p:nvPr>
        </p:nvPicPr>
        <p:blipFill>
          <a:blip r:embed="rId3"/>
          <a:srcRect/>
          <a:stretch/>
        </p:blipFill>
        <p:spPr>
          <a:xfrm>
            <a:off x="2738021" y="946175"/>
            <a:ext cx="3667958" cy="5487647"/>
          </a:xfrm>
          <a:effectLst>
            <a:softEdge rad="63500"/>
          </a:effectLst>
        </p:spPr>
      </p:pic>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16</a:t>
            </a:fld>
            <a:endParaRPr lang="en-US"/>
          </a:p>
        </p:txBody>
      </p:sp>
    </p:spTree>
    <p:extLst>
      <p:ext uri="{BB962C8B-B14F-4D97-AF65-F5344CB8AC3E}">
        <p14:creationId xmlns:p14="http://schemas.microsoft.com/office/powerpoint/2010/main" val="57331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a:t>
            </a:r>
          </a:p>
        </p:txBody>
      </p:sp>
      <p:sp>
        <p:nvSpPr>
          <p:cNvPr id="13" name="Content Placeholder 12"/>
          <p:cNvSpPr>
            <a:spLocks noGrp="1"/>
          </p:cNvSpPr>
          <p:nvPr>
            <p:ph idx="1"/>
          </p:nvPr>
        </p:nvSpPr>
        <p:spPr>
          <a:xfrm>
            <a:off x="457198" y="950847"/>
            <a:ext cx="8229600" cy="5289507"/>
          </a:xfrm>
        </p:spPr>
        <p:txBody>
          <a:bodyPr/>
          <a:lstStyle/>
          <a:p>
            <a:r>
              <a:rPr lang="en-US" sz="2400" b="0" dirty="0"/>
              <a:t>Projects must be used to prevent, prepare for, and respond to coronavirus </a:t>
            </a:r>
            <a:br>
              <a:rPr lang="en-US" sz="2400" b="0" dirty="0"/>
            </a:br>
            <a:endParaRPr lang="en-US" sz="2400" b="0" dirty="0"/>
          </a:p>
          <a:p>
            <a:r>
              <a:rPr lang="en-US" sz="2400" b="0" dirty="0"/>
              <a:t>Housing-focused programs that lead to clear pathways to permanent housing options, including targeted Homelessness Prevention (HP), Rapid Re-Housing (RRH), Street Outreach (SO), and Emergency Shelter (ES) housing problem solving and diversion</a:t>
            </a:r>
            <a:br>
              <a:rPr lang="en-US" sz="2400" b="0" dirty="0"/>
            </a:br>
            <a:endParaRPr lang="en-US" sz="2400" b="0" dirty="0"/>
          </a:p>
          <a:p>
            <a:r>
              <a:rPr lang="en-US" sz="2400" b="0" dirty="0"/>
              <a:t>Implementation of diversion, rapid resolution and problem-solving methodologies (driven by the CoC problem-solving framework) to divert persons from the homeless system</a:t>
            </a:r>
            <a:br>
              <a:rPr lang="en-US" sz="2200" b="0" dirty="0"/>
            </a:br>
            <a:endParaRPr lang="en-US" sz="22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17</a:t>
            </a:fld>
            <a:endParaRPr lang="en-US"/>
          </a:p>
        </p:txBody>
      </p:sp>
    </p:spTree>
    <p:extLst>
      <p:ext uri="{BB962C8B-B14F-4D97-AF65-F5344CB8AC3E}">
        <p14:creationId xmlns:p14="http://schemas.microsoft.com/office/powerpoint/2010/main" val="127301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a:t>
            </a:r>
          </a:p>
        </p:txBody>
      </p:sp>
      <p:sp>
        <p:nvSpPr>
          <p:cNvPr id="13" name="Content Placeholder 12"/>
          <p:cNvSpPr>
            <a:spLocks noGrp="1"/>
          </p:cNvSpPr>
          <p:nvPr>
            <p:ph idx="1"/>
          </p:nvPr>
        </p:nvSpPr>
        <p:spPr>
          <a:xfrm>
            <a:off x="457198" y="950847"/>
            <a:ext cx="8229600" cy="5289507"/>
          </a:xfrm>
        </p:spPr>
        <p:txBody>
          <a:bodyPr/>
          <a:lstStyle/>
          <a:p>
            <a:r>
              <a:rPr lang="en-US" sz="2400" b="0" dirty="0"/>
              <a:t>Programs must comply with the </a:t>
            </a:r>
            <a:r>
              <a:rPr lang="en-US" sz="2400" b="0" u="sng" dirty="0">
                <a:hlinkClick r:id="rId3"/>
              </a:rPr>
              <a:t>HUD ESG-CV Notice</a:t>
            </a:r>
            <a:r>
              <a:rPr lang="en-US" sz="2400" b="0" dirty="0"/>
              <a:t> (HUD Notice CPD-20-08)</a:t>
            </a:r>
            <a:br>
              <a:rPr lang="en-US" sz="2400" b="0" dirty="0"/>
            </a:br>
            <a:endParaRPr lang="en-US" sz="2400" b="0" dirty="0"/>
          </a:p>
          <a:p>
            <a:r>
              <a:rPr lang="en-US" sz="2400" b="0" dirty="0"/>
              <a:t>Programs must focus efforts on furthering racial equity across the homeless system in alignment with </a:t>
            </a:r>
            <a:r>
              <a:rPr lang="en-US" sz="2400" b="0" u="sng" dirty="0">
                <a:hlinkClick r:id="rId4"/>
              </a:rPr>
              <a:t>HUD’s framework for advancing racial equity</a:t>
            </a:r>
            <a:r>
              <a:rPr lang="en-US" sz="2400" b="0" dirty="0"/>
              <a:t>. This includes (but is not limited to) strategies such as: </a:t>
            </a:r>
          </a:p>
          <a:p>
            <a:pPr lvl="1"/>
            <a:r>
              <a:rPr lang="en-US" sz="2000" dirty="0"/>
              <a:t>Seeking inclusion from marginalized populations, such as individuals and families most impacted by the homeless system, to participate in the development of policies and procedures that impact service delivery </a:t>
            </a:r>
          </a:p>
          <a:p>
            <a:pPr lvl="1"/>
            <a:r>
              <a:rPr lang="en-US" sz="2000" dirty="0"/>
              <a:t>Using data to identify the greatest disparities in access, services, housing, etc. (specifically identifying racial disparities)</a:t>
            </a:r>
            <a:br>
              <a:rPr lang="en-US" sz="2000" b="0" dirty="0"/>
            </a:br>
            <a:endParaRPr lang="en-US" sz="20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18</a:t>
            </a:fld>
            <a:endParaRPr lang="en-US"/>
          </a:p>
        </p:txBody>
      </p:sp>
    </p:spTree>
    <p:extLst>
      <p:ext uri="{BB962C8B-B14F-4D97-AF65-F5344CB8AC3E}">
        <p14:creationId xmlns:p14="http://schemas.microsoft.com/office/powerpoint/2010/main" val="325245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a:t>
            </a:r>
          </a:p>
        </p:txBody>
      </p:sp>
      <p:sp>
        <p:nvSpPr>
          <p:cNvPr id="13" name="Content Placeholder 12"/>
          <p:cNvSpPr>
            <a:spLocks noGrp="1"/>
          </p:cNvSpPr>
          <p:nvPr>
            <p:ph idx="1"/>
          </p:nvPr>
        </p:nvSpPr>
        <p:spPr>
          <a:xfrm>
            <a:off x="457198" y="950847"/>
            <a:ext cx="8229600" cy="5289507"/>
          </a:xfrm>
        </p:spPr>
        <p:txBody>
          <a:bodyPr/>
          <a:lstStyle/>
          <a:p>
            <a:r>
              <a:rPr lang="en-US" sz="2400" b="0" dirty="0"/>
              <a:t>Engagement and participant of new partners, consider partnering with local organizations that target underserved populations that may be unfamiliar with the ESG-CV program</a:t>
            </a:r>
          </a:p>
          <a:p>
            <a:pPr marL="0" indent="0">
              <a:buNone/>
            </a:pPr>
            <a:endParaRPr lang="en-US" sz="2400" b="0" dirty="0"/>
          </a:p>
          <a:p>
            <a:r>
              <a:rPr lang="en-US" sz="2400" b="0" dirty="0"/>
              <a:t>Solicit specific program models to address racial equity including targeting assistance to black single-parent households with children and for undocumented households</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19</a:t>
            </a:fld>
            <a:endParaRPr lang="en-US"/>
          </a:p>
        </p:txBody>
      </p:sp>
    </p:spTree>
    <p:extLst>
      <p:ext uri="{BB962C8B-B14F-4D97-AF65-F5344CB8AC3E}">
        <p14:creationId xmlns:p14="http://schemas.microsoft.com/office/powerpoint/2010/main" val="19231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Date Placeholder 2"/>
          <p:cNvSpPr>
            <a:spLocks noGrp="1"/>
          </p:cNvSpPr>
          <p:nvPr>
            <p:ph type="dt" sz="half" idx="10"/>
          </p:nvPr>
        </p:nvSpPr>
        <p:spPr/>
        <p:txBody>
          <a:bodyPr/>
          <a:lstStyle/>
          <a:p>
            <a:fld id="{62A5317F-AA09-0F4F-822A-31AF721A47D4}" type="datetime1">
              <a:rPr lang="en-US" smtClean="0"/>
              <a:t>9/22/2020</a:t>
            </a:fld>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t>2</a:t>
            </a:fld>
            <a:endParaRPr lang="en-US"/>
          </a:p>
        </p:txBody>
      </p:sp>
      <p:sp>
        <p:nvSpPr>
          <p:cNvPr id="8" name="Content Placeholder 7"/>
          <p:cNvSpPr>
            <a:spLocks noGrp="1"/>
          </p:cNvSpPr>
          <p:nvPr>
            <p:ph idx="1"/>
          </p:nvPr>
        </p:nvSpPr>
        <p:spPr>
          <a:xfrm>
            <a:off x="457198" y="999745"/>
            <a:ext cx="8229600" cy="5338146"/>
          </a:xfrm>
        </p:spPr>
        <p:txBody>
          <a:bodyPr/>
          <a:lstStyle/>
          <a:p>
            <a:pPr marL="285750" indent="-285750">
              <a:buFont typeface="Arial" panose="020B0604020202020204" pitchFamily="34" charset="0"/>
              <a:buChar char="•"/>
            </a:pPr>
            <a:r>
              <a:rPr lang="en-US" sz="2400" dirty="0"/>
              <a:t>Introductions &amp; Welcome </a:t>
            </a:r>
            <a:r>
              <a:rPr lang="en-US" sz="2400" dirty="0">
                <a:solidFill>
                  <a:schemeClr val="tx2"/>
                </a:solidFill>
              </a:rPr>
              <a:t>(Greta Guarton, LICH)</a:t>
            </a:r>
          </a:p>
          <a:p>
            <a:pPr marL="628650" lvl="1" indent="-285750">
              <a:buFont typeface="Arial" panose="020B0604020202020204" pitchFamily="34" charset="0"/>
              <a:buChar char="•"/>
            </a:pPr>
            <a:r>
              <a:rPr lang="en-US" sz="2200" dirty="0"/>
              <a:t>Housing keeping</a:t>
            </a:r>
          </a:p>
          <a:p>
            <a:pPr marL="628650" lvl="1" indent="-285750">
              <a:buFont typeface="Arial" panose="020B0604020202020204" pitchFamily="34" charset="0"/>
              <a:buChar char="•"/>
            </a:pPr>
            <a:r>
              <a:rPr lang="en-US" sz="2200" dirty="0"/>
              <a:t>CoC Context</a:t>
            </a:r>
          </a:p>
          <a:p>
            <a:pPr marL="285750" indent="-285750">
              <a:buFont typeface="Arial" panose="020B0604020202020204" pitchFamily="34" charset="0"/>
              <a:buChar char="•"/>
            </a:pPr>
            <a:r>
              <a:rPr lang="en-US" sz="2400" dirty="0"/>
              <a:t>CoC and CIP Process </a:t>
            </a:r>
            <a:r>
              <a:rPr lang="en-US" sz="2400" dirty="0">
                <a:solidFill>
                  <a:schemeClr val="tx2"/>
                </a:solidFill>
              </a:rPr>
              <a:t>(Mike Giuffrida, LICH)</a:t>
            </a:r>
          </a:p>
          <a:p>
            <a:pPr marL="285750" indent="-285750">
              <a:buFont typeface="Arial" panose="020B0604020202020204" pitchFamily="34" charset="0"/>
              <a:buChar char="•"/>
            </a:pPr>
            <a:r>
              <a:rPr lang="en-US" sz="2200" dirty="0"/>
              <a:t>CIP Process </a:t>
            </a:r>
            <a:r>
              <a:rPr lang="en-US" sz="2200" dirty="0">
                <a:solidFill>
                  <a:schemeClr val="tx2"/>
                </a:solidFill>
              </a:rPr>
              <a:t>(Chris Pitcher and Christine Nguyen, ICF)</a:t>
            </a:r>
          </a:p>
          <a:p>
            <a:pPr marL="628650" lvl="1" indent="-285750">
              <a:buFont typeface="Arial" panose="020B0604020202020204" pitchFamily="34" charset="0"/>
              <a:buChar char="•"/>
            </a:pPr>
            <a:r>
              <a:rPr lang="en-US" sz="2200" dirty="0"/>
              <a:t>ESG and ESG-CV 101</a:t>
            </a:r>
          </a:p>
          <a:p>
            <a:pPr marL="285750" indent="-285750">
              <a:buFont typeface="Arial" panose="020B0604020202020204" pitchFamily="34" charset="0"/>
              <a:buChar char="•"/>
            </a:pPr>
            <a:r>
              <a:rPr lang="en-US" sz="2400" dirty="0"/>
              <a:t>CIP Funding Strategies	</a:t>
            </a:r>
          </a:p>
          <a:p>
            <a:pPr marL="285750" indent="-285750">
              <a:buFont typeface="Arial" panose="020B0604020202020204" pitchFamily="34" charset="0"/>
              <a:buChar char="•"/>
            </a:pPr>
            <a:r>
              <a:rPr lang="en-US" sz="2400" dirty="0"/>
              <a:t>Nassau County RFP</a:t>
            </a:r>
          </a:p>
          <a:p>
            <a:pPr marL="285750" indent="-285750">
              <a:buFont typeface="Arial" panose="020B0604020202020204" pitchFamily="34" charset="0"/>
              <a:buChar char="•"/>
            </a:pPr>
            <a:r>
              <a:rPr lang="en-US" sz="2400" dirty="0"/>
              <a:t>Town of Brookhaven NOFA</a:t>
            </a:r>
          </a:p>
          <a:p>
            <a:pPr marL="285750" indent="-285750">
              <a:buFont typeface="Arial" panose="020B0604020202020204" pitchFamily="34" charset="0"/>
              <a:buChar char="•"/>
            </a:pPr>
            <a:r>
              <a:rPr lang="en-US" sz="2400" dirty="0"/>
              <a:t>Suffolk County DSS</a:t>
            </a:r>
          </a:p>
          <a:p>
            <a:pPr marL="285750" indent="-285750">
              <a:buFont typeface="Arial" panose="020B0604020202020204" pitchFamily="34" charset="0"/>
              <a:buChar char="•"/>
            </a:pPr>
            <a:r>
              <a:rPr lang="en-US" sz="2400" dirty="0"/>
              <a:t>Questions</a:t>
            </a:r>
          </a:p>
          <a:p>
            <a:endParaRPr lang="en-US" sz="2400" dirty="0"/>
          </a:p>
        </p:txBody>
      </p:sp>
    </p:spTree>
    <p:extLst>
      <p:ext uri="{BB962C8B-B14F-4D97-AF65-F5344CB8AC3E}">
        <p14:creationId xmlns:p14="http://schemas.microsoft.com/office/powerpoint/2010/main" val="320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a:t>
            </a:r>
          </a:p>
        </p:txBody>
      </p:sp>
      <p:sp>
        <p:nvSpPr>
          <p:cNvPr id="13" name="Content Placeholder 12"/>
          <p:cNvSpPr>
            <a:spLocks noGrp="1"/>
          </p:cNvSpPr>
          <p:nvPr>
            <p:ph idx="1"/>
          </p:nvPr>
        </p:nvSpPr>
        <p:spPr>
          <a:xfrm>
            <a:off x="457198" y="950847"/>
            <a:ext cx="8229600" cy="5289507"/>
          </a:xfrm>
        </p:spPr>
        <p:txBody>
          <a:bodyPr/>
          <a:lstStyle/>
          <a:p>
            <a:pPr lvl="0"/>
            <a:r>
              <a:rPr lang="en-US" sz="2400" b="0" dirty="0"/>
              <a:t>All ESG-CV funded programs (except victim service providers) must participate in the existing HMIS of the Long Island CoC which provides geographic coverage over Nassau and Suffolk Counties</a:t>
            </a:r>
          </a:p>
          <a:p>
            <a:pPr marL="0" indent="0">
              <a:buNone/>
            </a:pPr>
            <a:endParaRPr lang="en-US" sz="2400" b="0" dirty="0"/>
          </a:p>
          <a:p>
            <a:r>
              <a:rPr lang="en-US" sz="2400" b="0" dirty="0"/>
              <a:t>All ESG-CV funded programs must follow the CoC coordinated entry policies and procedures for assessing, prioritizing, and referring households, and which must be aligned in the written standards (under development) </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20</a:t>
            </a:fld>
            <a:endParaRPr lang="en-US"/>
          </a:p>
        </p:txBody>
      </p:sp>
    </p:spTree>
    <p:extLst>
      <p:ext uri="{BB962C8B-B14F-4D97-AF65-F5344CB8AC3E}">
        <p14:creationId xmlns:p14="http://schemas.microsoft.com/office/powerpoint/2010/main" val="111951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 Funding Strategies: Service-rich RRH</a:t>
            </a:r>
          </a:p>
        </p:txBody>
      </p:sp>
      <p:pic>
        <p:nvPicPr>
          <p:cNvPr id="10" name="Content Placeholder 9">
            <a:extLst>
              <a:ext uri="{FF2B5EF4-FFF2-40B4-BE49-F238E27FC236}">
                <a16:creationId xmlns:a16="http://schemas.microsoft.com/office/drawing/2014/main" id="{80EA964B-3D50-4178-8BD9-417DC27B46AC}"/>
              </a:ext>
            </a:extLst>
          </p:cNvPr>
          <p:cNvPicPr>
            <a:picLocks noGrp="1" noChangeAspect="1"/>
          </p:cNvPicPr>
          <p:nvPr>
            <p:ph idx="4294967295"/>
          </p:nvPr>
        </p:nvPicPr>
        <p:blipFill>
          <a:blip r:embed="rId3"/>
          <a:srcRect/>
          <a:stretch/>
        </p:blipFill>
        <p:spPr>
          <a:xfrm>
            <a:off x="1665471" y="1494839"/>
            <a:ext cx="5813053" cy="3868322"/>
          </a:xfrm>
          <a:effectLst>
            <a:softEdge rad="63500"/>
          </a:effectLst>
        </p:spPr>
      </p:pic>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21</a:t>
            </a:fld>
            <a:endParaRPr lang="en-US"/>
          </a:p>
        </p:txBody>
      </p:sp>
    </p:spTree>
    <p:extLst>
      <p:ext uri="{BB962C8B-B14F-4D97-AF65-F5344CB8AC3E}">
        <p14:creationId xmlns:p14="http://schemas.microsoft.com/office/powerpoint/2010/main" val="351268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Service-rich RRH</a:t>
            </a:r>
          </a:p>
        </p:txBody>
      </p:sp>
      <p:sp>
        <p:nvSpPr>
          <p:cNvPr id="13" name="Content Placeholder 12"/>
          <p:cNvSpPr>
            <a:spLocks noGrp="1"/>
          </p:cNvSpPr>
          <p:nvPr>
            <p:ph idx="1"/>
          </p:nvPr>
        </p:nvSpPr>
        <p:spPr>
          <a:xfrm>
            <a:off x="457198" y="950847"/>
            <a:ext cx="8229600" cy="5289507"/>
          </a:xfrm>
        </p:spPr>
        <p:txBody>
          <a:bodyPr/>
          <a:lstStyle/>
          <a:p>
            <a:r>
              <a:rPr lang="en-US" dirty="0"/>
              <a:t> </a:t>
            </a:r>
            <a:r>
              <a:rPr lang="en-US" sz="2400" b="0" dirty="0"/>
              <a:t>A robust RRH program model includes elements of system-level coordinated landlord engagement, expansion of housing focused case management practices and underpinned with diversion, rapid resolution and problem-solving methodologies</a:t>
            </a:r>
            <a:br>
              <a:rPr lang="en-US" sz="2400" b="0" dirty="0"/>
            </a:br>
            <a:endParaRPr lang="en-US" sz="2400" b="0" dirty="0"/>
          </a:p>
          <a:p>
            <a:r>
              <a:rPr lang="en-US" sz="2400" b="0" dirty="0"/>
              <a:t>RRH projects will be expected to utilize the progressive engagement model aligned with the CoC and ESG written standards</a:t>
            </a:r>
          </a:p>
          <a:p>
            <a:r>
              <a:rPr lang="en-US" sz="2400" b="0" dirty="0"/>
              <a:t>Housing-focused case managers and other support staff should employ an individualized, strengths-based approach, assuring that RRH participants will be successful in their housing placements</a:t>
            </a: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22</a:t>
            </a:fld>
            <a:endParaRPr lang="en-US"/>
          </a:p>
        </p:txBody>
      </p:sp>
    </p:spTree>
    <p:extLst>
      <p:ext uri="{BB962C8B-B14F-4D97-AF65-F5344CB8AC3E}">
        <p14:creationId xmlns:p14="http://schemas.microsoft.com/office/powerpoint/2010/main" val="4283647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Service-rich RRH</a:t>
            </a:r>
          </a:p>
        </p:txBody>
      </p:sp>
      <p:sp>
        <p:nvSpPr>
          <p:cNvPr id="13" name="Content Placeholder 12"/>
          <p:cNvSpPr>
            <a:spLocks noGrp="1"/>
          </p:cNvSpPr>
          <p:nvPr>
            <p:ph idx="1"/>
          </p:nvPr>
        </p:nvSpPr>
        <p:spPr>
          <a:xfrm>
            <a:off x="457198" y="950847"/>
            <a:ext cx="8229600" cy="5289507"/>
          </a:xfrm>
        </p:spPr>
        <p:txBody>
          <a:bodyPr/>
          <a:lstStyle/>
          <a:p>
            <a:r>
              <a:rPr lang="en-US" sz="2400" b="0" dirty="0"/>
              <a:t>RRH program model that deploys rapid exit in which a program participant can be immediately enrolled if a safe housing option has been secured and financial assistance is required</a:t>
            </a:r>
            <a:br>
              <a:rPr lang="en-US" sz="2400" b="0" dirty="0"/>
            </a:br>
            <a:endParaRPr lang="en-US" sz="2400" b="0" dirty="0"/>
          </a:p>
          <a:p>
            <a:r>
              <a:rPr lang="en-US" sz="2400" b="0" dirty="0"/>
              <a:t>RRH program model for households with a higher acuity, understanding housing-focused case management will be provided commensurate to the needs of the household. </a:t>
            </a:r>
          </a:p>
          <a:p>
            <a:endParaRPr lang="en-US" sz="2400" b="0" dirty="0"/>
          </a:p>
          <a:p>
            <a:r>
              <a:rPr lang="en-US" sz="2400" b="0" dirty="0"/>
              <a:t>RRH program model:24 months for ESG and 12 months for ESG-CV)</a:t>
            </a: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23</a:t>
            </a:fld>
            <a:endParaRPr lang="en-US"/>
          </a:p>
        </p:txBody>
      </p:sp>
    </p:spTree>
    <p:extLst>
      <p:ext uri="{BB962C8B-B14F-4D97-AF65-F5344CB8AC3E}">
        <p14:creationId xmlns:p14="http://schemas.microsoft.com/office/powerpoint/2010/main" val="2199165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Service-rich RRH</a:t>
            </a:r>
          </a:p>
        </p:txBody>
      </p:sp>
      <p:sp>
        <p:nvSpPr>
          <p:cNvPr id="13" name="Content Placeholder 12"/>
          <p:cNvSpPr>
            <a:spLocks noGrp="1"/>
          </p:cNvSpPr>
          <p:nvPr>
            <p:ph idx="1"/>
          </p:nvPr>
        </p:nvSpPr>
        <p:spPr>
          <a:xfrm>
            <a:off x="457198" y="950847"/>
            <a:ext cx="8229600" cy="5289507"/>
          </a:xfrm>
        </p:spPr>
        <p:txBody>
          <a:bodyPr/>
          <a:lstStyle/>
          <a:p>
            <a:r>
              <a:rPr lang="en-US" sz="2400" b="0" dirty="0"/>
              <a:t>RRH programs will coordinate with other PH and PSH partners and the coordinated entry system to identify an appropriate household placement (e.g., RRH to PSH bridge)</a:t>
            </a:r>
            <a:br>
              <a:rPr lang="en-US" sz="2400" b="0" dirty="0"/>
            </a:br>
            <a:endParaRPr lang="en-US" sz="2400" b="0" dirty="0"/>
          </a:p>
          <a:p>
            <a:r>
              <a:rPr lang="en-US" sz="2400" b="0" dirty="0"/>
              <a:t>Landlord engagement that will coordinate with other landlord engagement staff (including existing staff at LICH) specialized across Nassau and Suffolk Counties and whose position is primarily focused on housing search and placement. </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24</a:t>
            </a:fld>
            <a:endParaRPr lang="en-US"/>
          </a:p>
        </p:txBody>
      </p:sp>
    </p:spTree>
    <p:extLst>
      <p:ext uri="{BB962C8B-B14F-4D97-AF65-F5344CB8AC3E}">
        <p14:creationId xmlns:p14="http://schemas.microsoft.com/office/powerpoint/2010/main" val="1766574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Service-rich RRH</a:t>
            </a:r>
          </a:p>
        </p:txBody>
      </p:sp>
      <p:sp>
        <p:nvSpPr>
          <p:cNvPr id="13" name="Content Placeholder 12"/>
          <p:cNvSpPr>
            <a:spLocks noGrp="1"/>
          </p:cNvSpPr>
          <p:nvPr>
            <p:ph idx="1"/>
          </p:nvPr>
        </p:nvSpPr>
        <p:spPr>
          <a:xfrm>
            <a:off x="457198" y="950847"/>
            <a:ext cx="8229600" cy="5289507"/>
          </a:xfrm>
        </p:spPr>
        <p:txBody>
          <a:bodyPr/>
          <a:lstStyle/>
          <a:p>
            <a:r>
              <a:rPr lang="en-US" sz="2400" b="0" dirty="0"/>
              <a:t>Landlord Engagement activities to assist in finding and retaining suitable housing including tenant counseling, making moving arrangements; help with leases, securing utilities, mediation and outreach to property owners to secure housing </a:t>
            </a:r>
            <a:br>
              <a:rPr lang="en-US" sz="2400" b="0" dirty="0"/>
            </a:br>
            <a:endParaRPr lang="en-US" sz="2400" b="0" dirty="0"/>
          </a:p>
          <a:p>
            <a:r>
              <a:rPr lang="en-US" sz="2400" b="0" dirty="0"/>
              <a:t>Landlord engagement staff projections:</a:t>
            </a:r>
          </a:p>
          <a:p>
            <a:pPr lvl="1"/>
            <a:r>
              <a:rPr lang="en-US" sz="2200" dirty="0"/>
              <a:t>Nassau County: 2.0 FTE</a:t>
            </a:r>
          </a:p>
          <a:p>
            <a:pPr lvl="1"/>
            <a:r>
              <a:rPr lang="en-US" sz="2200" b="0" dirty="0"/>
              <a:t>Town of Brookhaven: 1.0 FTE</a:t>
            </a:r>
          </a:p>
          <a:p>
            <a:pPr lvl="1"/>
            <a:r>
              <a:rPr lang="en-US" sz="2200" dirty="0"/>
              <a:t>Suffolk County (DSS): 1.0 FTE</a:t>
            </a:r>
          </a:p>
          <a:p>
            <a:pPr marL="0" indent="0">
              <a:buNone/>
            </a:pPr>
            <a:br>
              <a:rPr lang="en-US" sz="2600" b="0" dirty="0"/>
            </a:br>
            <a:endParaRPr lang="en-US" sz="26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25</a:t>
            </a:fld>
            <a:endParaRPr lang="en-US"/>
          </a:p>
        </p:txBody>
      </p:sp>
    </p:spTree>
    <p:extLst>
      <p:ext uri="{BB962C8B-B14F-4D97-AF65-F5344CB8AC3E}">
        <p14:creationId xmlns:p14="http://schemas.microsoft.com/office/powerpoint/2010/main" val="3789072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Service-rich RRH</a:t>
            </a:r>
          </a:p>
        </p:txBody>
      </p:sp>
      <p:sp>
        <p:nvSpPr>
          <p:cNvPr id="13" name="Content Placeholder 12"/>
          <p:cNvSpPr>
            <a:spLocks noGrp="1"/>
          </p:cNvSpPr>
          <p:nvPr>
            <p:ph idx="1"/>
          </p:nvPr>
        </p:nvSpPr>
        <p:spPr>
          <a:xfrm>
            <a:off x="457198" y="950847"/>
            <a:ext cx="8229600" cy="5387045"/>
          </a:xfrm>
        </p:spPr>
        <p:txBody>
          <a:bodyPr/>
          <a:lstStyle/>
          <a:p>
            <a:r>
              <a:rPr lang="en-US" sz="2400" b="0" dirty="0"/>
              <a:t>Eligible Costs:</a:t>
            </a:r>
            <a:br>
              <a:rPr lang="en-US" sz="2400" b="0" dirty="0"/>
            </a:br>
            <a:endParaRPr lang="en-US" sz="2400" b="0" dirty="0"/>
          </a:p>
          <a:p>
            <a:pPr lvl="1"/>
            <a:r>
              <a:rPr lang="en-US" sz="2400" dirty="0"/>
              <a:t>Rental Assistance: rental assistance and rental arrears</a:t>
            </a:r>
          </a:p>
          <a:p>
            <a:pPr lvl="1"/>
            <a:r>
              <a:rPr lang="en-US" sz="2400" dirty="0"/>
              <a:t>Financial Assistance: rental application fees, security and utility deposits, utility payments, last month’s rent, moving costs</a:t>
            </a:r>
          </a:p>
          <a:p>
            <a:pPr lvl="1"/>
            <a:r>
              <a:rPr lang="en-US" sz="2400" dirty="0"/>
              <a:t>Landlord Incentives that are reasonable and necessary to obtain housing for individuals and families at risk of or experiencing homelessness (e.g., signing bonuses, security deposits, cost to repair damages, or additional maintenance), as allowed through HUD Notice CPD-20-08</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26</a:t>
            </a:fld>
            <a:endParaRPr lang="en-US"/>
          </a:p>
        </p:txBody>
      </p:sp>
    </p:spTree>
    <p:extLst>
      <p:ext uri="{BB962C8B-B14F-4D97-AF65-F5344CB8AC3E}">
        <p14:creationId xmlns:p14="http://schemas.microsoft.com/office/powerpoint/2010/main" val="255571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Service-rich RRH</a:t>
            </a:r>
          </a:p>
        </p:txBody>
      </p:sp>
      <p:sp>
        <p:nvSpPr>
          <p:cNvPr id="13" name="Content Placeholder 12"/>
          <p:cNvSpPr>
            <a:spLocks noGrp="1"/>
          </p:cNvSpPr>
          <p:nvPr>
            <p:ph idx="1"/>
          </p:nvPr>
        </p:nvSpPr>
        <p:spPr>
          <a:xfrm>
            <a:off x="457198" y="950847"/>
            <a:ext cx="8229600" cy="5387045"/>
          </a:xfrm>
        </p:spPr>
        <p:txBody>
          <a:bodyPr/>
          <a:lstStyle/>
          <a:p>
            <a:r>
              <a:rPr lang="en-US" sz="2400" b="0" dirty="0"/>
              <a:t>Services:</a:t>
            </a:r>
            <a:br>
              <a:rPr lang="en-US" sz="2400" b="0" dirty="0"/>
            </a:br>
            <a:endParaRPr lang="en-US" sz="2400" b="0" dirty="0"/>
          </a:p>
          <a:p>
            <a:pPr lvl="1"/>
            <a:r>
              <a:rPr lang="en-US" sz="2400" dirty="0"/>
              <a:t>Housing search and placement</a:t>
            </a:r>
          </a:p>
          <a:p>
            <a:pPr lvl="1"/>
            <a:r>
              <a:rPr lang="en-US" sz="2400" dirty="0"/>
              <a:t>Housing stability case management</a:t>
            </a:r>
          </a:p>
          <a:p>
            <a:pPr lvl="1"/>
            <a:r>
              <a:rPr lang="en-US" sz="2400" dirty="0"/>
              <a:t>Landlord-tenant mediation</a:t>
            </a:r>
          </a:p>
          <a:p>
            <a:pPr lvl="1"/>
            <a:r>
              <a:rPr lang="en-US" sz="2400" dirty="0"/>
              <a:t>Tenant legal services</a:t>
            </a:r>
          </a:p>
          <a:p>
            <a:pPr lvl="1"/>
            <a:r>
              <a:rPr lang="en-US" sz="2400" dirty="0"/>
              <a:t>Credit repair </a:t>
            </a:r>
          </a:p>
          <a:p>
            <a:pPr lvl="1"/>
            <a:r>
              <a:rPr lang="en-US" sz="2400" dirty="0"/>
              <a:t>Diversion, Problem Solving and Rapid Resolution</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27</a:t>
            </a:fld>
            <a:endParaRPr lang="en-US"/>
          </a:p>
        </p:txBody>
      </p:sp>
    </p:spTree>
    <p:extLst>
      <p:ext uri="{BB962C8B-B14F-4D97-AF65-F5344CB8AC3E}">
        <p14:creationId xmlns:p14="http://schemas.microsoft.com/office/powerpoint/2010/main" val="1437741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Service-rich RRH</a:t>
            </a:r>
          </a:p>
        </p:txBody>
      </p:sp>
      <p:sp>
        <p:nvSpPr>
          <p:cNvPr id="13" name="Content Placeholder 12"/>
          <p:cNvSpPr>
            <a:spLocks noGrp="1"/>
          </p:cNvSpPr>
          <p:nvPr>
            <p:ph idx="1"/>
          </p:nvPr>
        </p:nvSpPr>
        <p:spPr>
          <a:xfrm>
            <a:off x="457198" y="950847"/>
            <a:ext cx="8229600" cy="5387045"/>
          </a:xfrm>
        </p:spPr>
        <p:txBody>
          <a:bodyPr/>
          <a:lstStyle/>
          <a:p>
            <a:r>
              <a:rPr lang="en-US" sz="2400" b="0" dirty="0"/>
              <a:t>Eligibility Criteria:</a:t>
            </a:r>
            <a:br>
              <a:rPr lang="en-US" sz="2400" b="0" dirty="0"/>
            </a:br>
            <a:endParaRPr lang="en-US" sz="2400" b="0" dirty="0"/>
          </a:p>
          <a:p>
            <a:r>
              <a:rPr lang="en-US" sz="2400" b="0" dirty="0"/>
              <a:t>Individuals and families who meet the criteria under paragraph (1) of the “homeless” definition in 24 CFR 576.2 or who meet the criteria under paragraph (4) of the “homeless” definition and live in an emergency shelter or other place described in paragraph (1) of the “homeless” definition</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28</a:t>
            </a:fld>
            <a:endParaRPr lang="en-US"/>
          </a:p>
        </p:txBody>
      </p:sp>
    </p:spTree>
    <p:extLst>
      <p:ext uri="{BB962C8B-B14F-4D97-AF65-F5344CB8AC3E}">
        <p14:creationId xmlns:p14="http://schemas.microsoft.com/office/powerpoint/2010/main" val="310601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 Funding Strategies: Housing Focused SO</a:t>
            </a:r>
          </a:p>
        </p:txBody>
      </p:sp>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29</a:t>
            </a:fld>
            <a:endParaRPr lang="en-US"/>
          </a:p>
        </p:txBody>
      </p:sp>
      <p:pic>
        <p:nvPicPr>
          <p:cNvPr id="1028" name="Picture 4">
            <a:extLst>
              <a:ext uri="{FF2B5EF4-FFF2-40B4-BE49-F238E27FC236}">
                <a16:creationId xmlns:a16="http://schemas.microsoft.com/office/drawing/2014/main" id="{8A424CE9-0222-4D2A-AE0F-879B9D1CEB77}"/>
              </a:ext>
            </a:extLst>
          </p:cNvPr>
          <p:cNvPicPr>
            <a:picLocks noChangeAspect="1" noChangeArrowheads="1"/>
          </p:cNvPicPr>
          <p:nvPr/>
        </p:nvPicPr>
        <p:blipFill>
          <a:blip r:embed="rId3"/>
          <a:srcRect/>
          <a:stretch/>
        </p:blipFill>
        <p:spPr bwMode="auto">
          <a:xfrm>
            <a:off x="2651699" y="1083670"/>
            <a:ext cx="3840597" cy="530847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37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and Welcome</a:t>
            </a:r>
          </a:p>
        </p:txBody>
      </p:sp>
      <p:pic>
        <p:nvPicPr>
          <p:cNvPr id="10" name="Content Placeholder 9">
            <a:extLst>
              <a:ext uri="{FF2B5EF4-FFF2-40B4-BE49-F238E27FC236}">
                <a16:creationId xmlns:a16="http://schemas.microsoft.com/office/drawing/2014/main" id="{80EA964B-3D50-4178-8BD9-417DC27B46AC}"/>
              </a:ext>
            </a:extLst>
          </p:cNvPr>
          <p:cNvPicPr>
            <a:picLocks noGrp="1" noChangeAspect="1"/>
          </p:cNvPicPr>
          <p:nvPr>
            <p:ph idx="4294967295"/>
          </p:nvPr>
        </p:nvPicPr>
        <p:blipFill>
          <a:blip r:embed="rId3"/>
          <a:srcRect/>
          <a:stretch/>
        </p:blipFill>
        <p:spPr>
          <a:xfrm>
            <a:off x="2406784" y="2049711"/>
            <a:ext cx="4518375" cy="2538753"/>
          </a:xfrm>
          <a:effectLst>
            <a:softEdge rad="63500"/>
          </a:effectLst>
        </p:spPr>
      </p:pic>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3</a:t>
            </a:fld>
            <a:endParaRPr lang="en-US"/>
          </a:p>
        </p:txBody>
      </p:sp>
    </p:spTree>
    <p:extLst>
      <p:ext uri="{BB962C8B-B14F-4D97-AF65-F5344CB8AC3E}">
        <p14:creationId xmlns:p14="http://schemas.microsoft.com/office/powerpoint/2010/main" val="1984478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Housing Focused SO</a:t>
            </a:r>
          </a:p>
        </p:txBody>
      </p:sp>
      <p:sp>
        <p:nvSpPr>
          <p:cNvPr id="13" name="Content Placeholder 12"/>
          <p:cNvSpPr>
            <a:spLocks noGrp="1"/>
          </p:cNvSpPr>
          <p:nvPr>
            <p:ph idx="1"/>
          </p:nvPr>
        </p:nvSpPr>
        <p:spPr>
          <a:xfrm>
            <a:off x="457198" y="950847"/>
            <a:ext cx="8229600" cy="5289507"/>
          </a:xfrm>
        </p:spPr>
        <p:txBody>
          <a:bodyPr/>
          <a:lstStyle/>
          <a:p>
            <a:r>
              <a:rPr lang="en-US" dirty="0"/>
              <a:t> </a:t>
            </a:r>
            <a:r>
              <a:rPr lang="en-US" sz="2400" b="0" dirty="0"/>
              <a:t>A housing focused SO program model whose primary goal is to house unsheltered persons quickly</a:t>
            </a:r>
            <a:br>
              <a:rPr lang="en-US" sz="2400" b="0" dirty="0"/>
            </a:br>
            <a:endParaRPr lang="en-US" sz="2400" b="0" dirty="0"/>
          </a:p>
          <a:p>
            <a:r>
              <a:rPr lang="en-US" sz="2400" b="0" dirty="0"/>
              <a:t>SO projects programs will coordinate with existing street outreach programs across Long Island to assure unsheltered persons receive access to coordinated entry and housing resources</a:t>
            </a:r>
            <a:br>
              <a:rPr lang="en-US" sz="2400" b="0" dirty="0"/>
            </a:br>
            <a:endParaRPr lang="en-US" sz="2400" b="0" dirty="0"/>
          </a:p>
          <a:p>
            <a:pPr marL="0" indent="0">
              <a:buNone/>
            </a:pP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30</a:t>
            </a:fld>
            <a:endParaRPr lang="en-US"/>
          </a:p>
        </p:txBody>
      </p:sp>
    </p:spTree>
    <p:extLst>
      <p:ext uri="{BB962C8B-B14F-4D97-AF65-F5344CB8AC3E}">
        <p14:creationId xmlns:p14="http://schemas.microsoft.com/office/powerpoint/2010/main" val="1034161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Housing Focused SO</a:t>
            </a:r>
          </a:p>
        </p:txBody>
      </p:sp>
      <p:sp>
        <p:nvSpPr>
          <p:cNvPr id="13" name="Content Placeholder 12"/>
          <p:cNvSpPr>
            <a:spLocks noGrp="1"/>
          </p:cNvSpPr>
          <p:nvPr>
            <p:ph idx="1"/>
          </p:nvPr>
        </p:nvSpPr>
        <p:spPr>
          <a:xfrm>
            <a:off x="457198" y="950847"/>
            <a:ext cx="8229600" cy="5387045"/>
          </a:xfrm>
        </p:spPr>
        <p:txBody>
          <a:bodyPr/>
          <a:lstStyle/>
          <a:p>
            <a:r>
              <a:rPr lang="en-US" sz="2400" b="0" dirty="0"/>
              <a:t>Eligible Costs:</a:t>
            </a:r>
            <a:br>
              <a:rPr lang="en-US" sz="2400" b="0" dirty="0"/>
            </a:br>
            <a:endParaRPr lang="en-US" sz="2400" b="0" dirty="0"/>
          </a:p>
          <a:p>
            <a:pPr lvl="1"/>
            <a:r>
              <a:rPr lang="en-US" sz="2200" dirty="0"/>
              <a:t>Essential Services related to reaching out to unsheltered homeless individuals and families connecting them with emergency shelter, housing, or critical services</a:t>
            </a:r>
          </a:p>
          <a:p>
            <a:pPr lvl="1"/>
            <a:r>
              <a:rPr lang="en-US" sz="2400" dirty="0"/>
              <a:t>Providing urgent, non-facility-based care</a:t>
            </a:r>
          </a:p>
          <a:p>
            <a:pPr lvl="1"/>
            <a:r>
              <a:rPr lang="en-US" sz="2400" dirty="0"/>
              <a:t>Engagement</a:t>
            </a:r>
          </a:p>
          <a:p>
            <a:pPr lvl="1"/>
            <a:r>
              <a:rPr lang="en-US" sz="2400" dirty="0"/>
              <a:t>Case management</a:t>
            </a:r>
          </a:p>
          <a:p>
            <a:pPr lvl="1"/>
            <a:r>
              <a:rPr lang="en-US" sz="2400" dirty="0"/>
              <a:t>Emergency health and mental health services</a:t>
            </a:r>
          </a:p>
          <a:p>
            <a:pPr lvl="1"/>
            <a:r>
              <a:rPr lang="en-US" sz="2400" dirty="0"/>
              <a:t>Food</a:t>
            </a:r>
          </a:p>
          <a:p>
            <a:pPr lvl="1"/>
            <a:r>
              <a:rPr lang="en-US" sz="2400" dirty="0"/>
              <a:t>Transportation</a:t>
            </a:r>
          </a:p>
          <a:p>
            <a:pPr lvl="1"/>
            <a:r>
              <a:rPr lang="en-US" sz="2400" dirty="0"/>
              <a:t>Diversion, Problem Solving and Rapid Resolution</a:t>
            </a:r>
          </a:p>
          <a:p>
            <a:pPr marL="168275" lvl="1" indent="0">
              <a:buNone/>
            </a:pP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31</a:t>
            </a:fld>
            <a:endParaRPr lang="en-US"/>
          </a:p>
        </p:txBody>
      </p:sp>
    </p:spTree>
    <p:extLst>
      <p:ext uri="{BB962C8B-B14F-4D97-AF65-F5344CB8AC3E}">
        <p14:creationId xmlns:p14="http://schemas.microsoft.com/office/powerpoint/2010/main" val="1388122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Housing Focused SO</a:t>
            </a:r>
          </a:p>
        </p:txBody>
      </p:sp>
      <p:sp>
        <p:nvSpPr>
          <p:cNvPr id="13" name="Content Placeholder 12"/>
          <p:cNvSpPr>
            <a:spLocks noGrp="1"/>
          </p:cNvSpPr>
          <p:nvPr>
            <p:ph idx="1"/>
          </p:nvPr>
        </p:nvSpPr>
        <p:spPr>
          <a:xfrm>
            <a:off x="457198" y="950847"/>
            <a:ext cx="8229600" cy="5387045"/>
          </a:xfrm>
        </p:spPr>
        <p:txBody>
          <a:bodyPr/>
          <a:lstStyle/>
          <a:p>
            <a:r>
              <a:rPr lang="en-US" sz="2400" b="0" dirty="0"/>
              <a:t>Eligibility Criteria:</a:t>
            </a:r>
            <a:br>
              <a:rPr lang="en-US" sz="2400" b="0" dirty="0"/>
            </a:br>
            <a:endParaRPr lang="en-US" sz="2400" b="0" dirty="0"/>
          </a:p>
          <a:p>
            <a:r>
              <a:rPr lang="en-US" sz="2400" b="0" dirty="0"/>
              <a:t>Individuals and families who qualify as homeless under paragraph (1) (</a:t>
            </a:r>
            <a:r>
              <a:rPr lang="en-US" sz="2400" b="0" dirty="0" err="1"/>
              <a:t>i</a:t>
            </a:r>
            <a:r>
              <a:rPr lang="en-US" sz="2400" b="0" dirty="0"/>
              <a:t>) of the “homeless” definition under 24 CFR 576.2</a:t>
            </a:r>
            <a:br>
              <a:rPr lang="en-US" sz="2400" b="0" dirty="0"/>
            </a:br>
            <a:endParaRPr lang="en-US" sz="2400" b="0" dirty="0"/>
          </a:p>
          <a:p>
            <a:r>
              <a:rPr lang="en-US" sz="2400" b="0" dirty="0"/>
              <a:t>Special Note:</a:t>
            </a:r>
          </a:p>
          <a:p>
            <a:r>
              <a:rPr lang="en-US" sz="2400" b="0" dirty="0"/>
              <a:t>street outreach programs that focus on survival street outreach models will not be supported</a:t>
            </a:r>
          </a:p>
          <a:p>
            <a:r>
              <a:rPr lang="en-US" sz="2400" b="0" dirty="0"/>
              <a:t>ESG-CV Street Outreach models must include a focus on housing those unsheltered</a:t>
            </a: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32</a:t>
            </a:fld>
            <a:endParaRPr lang="en-US"/>
          </a:p>
        </p:txBody>
      </p:sp>
    </p:spTree>
    <p:extLst>
      <p:ext uri="{BB962C8B-B14F-4D97-AF65-F5344CB8AC3E}">
        <p14:creationId xmlns:p14="http://schemas.microsoft.com/office/powerpoint/2010/main" val="367261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 Funding Strategies: ES Diversion</a:t>
            </a:r>
          </a:p>
        </p:txBody>
      </p:sp>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33</a:t>
            </a:fld>
            <a:endParaRPr lang="en-US"/>
          </a:p>
        </p:txBody>
      </p:sp>
      <p:pic>
        <p:nvPicPr>
          <p:cNvPr id="1028" name="Picture 4">
            <a:extLst>
              <a:ext uri="{FF2B5EF4-FFF2-40B4-BE49-F238E27FC236}">
                <a16:creationId xmlns:a16="http://schemas.microsoft.com/office/drawing/2014/main" id="{8A424CE9-0222-4D2A-AE0F-879B9D1CEB77}"/>
              </a:ext>
            </a:extLst>
          </p:cNvPr>
          <p:cNvPicPr>
            <a:picLocks noChangeAspect="1" noChangeArrowheads="1"/>
          </p:cNvPicPr>
          <p:nvPr/>
        </p:nvPicPr>
        <p:blipFill>
          <a:blip r:embed="rId3"/>
          <a:srcRect/>
          <a:stretch/>
        </p:blipFill>
        <p:spPr bwMode="auto">
          <a:xfrm>
            <a:off x="1793578" y="1426464"/>
            <a:ext cx="5556844" cy="42761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2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ES Diversion</a:t>
            </a:r>
          </a:p>
        </p:txBody>
      </p:sp>
      <p:sp>
        <p:nvSpPr>
          <p:cNvPr id="13" name="Content Placeholder 12"/>
          <p:cNvSpPr>
            <a:spLocks noGrp="1"/>
          </p:cNvSpPr>
          <p:nvPr>
            <p:ph idx="1"/>
          </p:nvPr>
        </p:nvSpPr>
        <p:spPr>
          <a:xfrm>
            <a:off x="457198" y="950847"/>
            <a:ext cx="8229600" cy="5289507"/>
          </a:xfrm>
        </p:spPr>
        <p:txBody>
          <a:bodyPr/>
          <a:lstStyle/>
          <a:p>
            <a:r>
              <a:rPr lang="en-US" dirty="0"/>
              <a:t> </a:t>
            </a:r>
            <a:r>
              <a:rPr lang="en-US" sz="2400" b="0" dirty="0"/>
              <a:t>A housing focused ES program model that aims to de-densifying the shelter population and provides proactive housing-based case management to aid in rapid exit of shelter residents through diversion or through coordinated entry system housing placements</a:t>
            </a:r>
            <a:br>
              <a:rPr lang="en-US" sz="2400" b="0" dirty="0"/>
            </a:br>
            <a:endParaRPr lang="en-US" sz="2400" b="0" dirty="0"/>
          </a:p>
          <a:p>
            <a:r>
              <a:rPr lang="en-US" sz="2400" b="0" dirty="0"/>
              <a:t>ES will be funded for the primary purpose of diverting households from entering the homeless system and/or engaging in rapid exit strategies, so households are connected to a safe housing option shortly after entering the shelter</a:t>
            </a:r>
            <a:br>
              <a:rPr lang="en-US" sz="2400" b="0" dirty="0"/>
            </a:br>
            <a:endParaRPr lang="en-US" sz="2400" b="0" dirty="0"/>
          </a:p>
          <a:p>
            <a:pPr marL="0" indent="0">
              <a:buNone/>
            </a:pP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34</a:t>
            </a:fld>
            <a:endParaRPr lang="en-US"/>
          </a:p>
        </p:txBody>
      </p:sp>
    </p:spTree>
    <p:extLst>
      <p:ext uri="{BB962C8B-B14F-4D97-AF65-F5344CB8AC3E}">
        <p14:creationId xmlns:p14="http://schemas.microsoft.com/office/powerpoint/2010/main" val="450198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ES Diversion</a:t>
            </a:r>
          </a:p>
        </p:txBody>
      </p:sp>
      <p:sp>
        <p:nvSpPr>
          <p:cNvPr id="13" name="Content Placeholder 12"/>
          <p:cNvSpPr>
            <a:spLocks noGrp="1"/>
          </p:cNvSpPr>
          <p:nvPr>
            <p:ph idx="1"/>
          </p:nvPr>
        </p:nvSpPr>
        <p:spPr>
          <a:xfrm>
            <a:off x="457198" y="950847"/>
            <a:ext cx="8229600" cy="5387045"/>
          </a:xfrm>
        </p:spPr>
        <p:txBody>
          <a:bodyPr/>
          <a:lstStyle/>
          <a:p>
            <a:r>
              <a:rPr lang="en-US" sz="2400" b="0" dirty="0"/>
              <a:t>Eligible Costs:</a:t>
            </a:r>
            <a:br>
              <a:rPr lang="en-US" sz="2400" b="0" dirty="0"/>
            </a:br>
            <a:endParaRPr lang="en-US" sz="2400" b="0" dirty="0"/>
          </a:p>
          <a:p>
            <a:pPr lvl="1"/>
            <a:r>
              <a:rPr lang="en-US" sz="2400" dirty="0"/>
              <a:t>Problem solving, diversion and rapid resolution</a:t>
            </a:r>
          </a:p>
          <a:p>
            <a:pPr lvl="1"/>
            <a:r>
              <a:rPr lang="en-US" sz="2400" dirty="0"/>
              <a:t>Housing-focused Case Management</a:t>
            </a:r>
          </a:p>
          <a:p>
            <a:pPr lvl="1"/>
            <a:r>
              <a:rPr lang="en-US" sz="2400" dirty="0"/>
              <a:t>Transportation</a:t>
            </a:r>
          </a:p>
          <a:p>
            <a:pPr lvl="1"/>
            <a:r>
              <a:rPr lang="en-US" sz="2400" dirty="0"/>
              <a:t>Vocational Certifications &amp; Licenses</a:t>
            </a:r>
          </a:p>
          <a:p>
            <a:pPr lvl="1"/>
            <a:r>
              <a:rPr lang="en-US" sz="2400" dirty="0"/>
              <a:t>Background/Credit Check</a:t>
            </a:r>
          </a:p>
          <a:p>
            <a:pPr lvl="1"/>
            <a:r>
              <a:rPr lang="en-US" sz="2400" dirty="0"/>
              <a:t>Obtaining IDs and Birth Certificate</a:t>
            </a:r>
          </a:p>
          <a:p>
            <a:pPr lvl="1"/>
            <a:r>
              <a:rPr lang="en-US" sz="2400" dirty="0"/>
              <a:t>Food/Groceries</a:t>
            </a:r>
          </a:p>
          <a:p>
            <a:pPr lvl="1"/>
            <a:r>
              <a:rPr lang="en-US" sz="2400" dirty="0"/>
              <a:t>Legal Services</a:t>
            </a:r>
          </a:p>
          <a:p>
            <a:pPr marL="168275" lvl="1" indent="0">
              <a:buNone/>
            </a:pP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35</a:t>
            </a:fld>
            <a:endParaRPr lang="en-US"/>
          </a:p>
        </p:txBody>
      </p:sp>
    </p:spTree>
    <p:extLst>
      <p:ext uri="{BB962C8B-B14F-4D97-AF65-F5344CB8AC3E}">
        <p14:creationId xmlns:p14="http://schemas.microsoft.com/office/powerpoint/2010/main" val="9630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 Funding Strategies: Targeted HP</a:t>
            </a:r>
          </a:p>
        </p:txBody>
      </p:sp>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36</a:t>
            </a:fld>
            <a:endParaRPr lang="en-US"/>
          </a:p>
        </p:txBody>
      </p:sp>
      <p:pic>
        <p:nvPicPr>
          <p:cNvPr id="1028" name="Picture 4" descr="BOSS Magazine | Bow and Arrow Target with Arrows">
            <a:extLst>
              <a:ext uri="{FF2B5EF4-FFF2-40B4-BE49-F238E27FC236}">
                <a16:creationId xmlns:a16="http://schemas.microsoft.com/office/drawing/2014/main" id="{8A424CE9-0222-4D2A-AE0F-879B9D1CE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228" y="1703832"/>
            <a:ext cx="5184931" cy="34503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22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289507"/>
          </a:xfrm>
        </p:spPr>
        <p:txBody>
          <a:bodyPr/>
          <a:lstStyle/>
          <a:p>
            <a:r>
              <a:rPr lang="en-US" sz="2400" b="0" dirty="0"/>
              <a:t>Targeted HP model that assists the households most likely to experience homelessness and aims to keep marginalized populations housed due to structural barriers</a:t>
            </a:r>
          </a:p>
          <a:p>
            <a:pPr marL="0" indent="0">
              <a:buNone/>
            </a:pPr>
            <a:endParaRPr lang="en-US" sz="2400" b="0" dirty="0"/>
          </a:p>
          <a:p>
            <a:r>
              <a:rPr lang="en-US" sz="2400" b="0" dirty="0"/>
              <a:t>HP programs must utilize the Coordinated Entry System Homeless Prevention assessment and prioritization criteria as defined by the Long Island CoC</a:t>
            </a:r>
            <a:br>
              <a:rPr lang="en-US" sz="2400" b="0" dirty="0"/>
            </a:br>
            <a:r>
              <a:rPr lang="en-US" sz="2400" b="0" dirty="0"/>
              <a:t> </a:t>
            </a:r>
          </a:p>
          <a:p>
            <a:r>
              <a:rPr lang="en-US" sz="2400" b="0" dirty="0"/>
              <a:t>HP programs will coordinate with other homeless prevention funding (including, but not limited to: CSBG, EFSP, CRF, NCDSS and SCDSS) through the Long Island CIP HP Cohort</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37</a:t>
            </a:fld>
            <a:endParaRPr lang="en-US"/>
          </a:p>
        </p:txBody>
      </p:sp>
    </p:spTree>
    <p:extLst>
      <p:ext uri="{BB962C8B-B14F-4D97-AF65-F5344CB8AC3E}">
        <p14:creationId xmlns:p14="http://schemas.microsoft.com/office/powerpoint/2010/main" val="2404195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289507"/>
          </a:xfrm>
        </p:spPr>
        <p:txBody>
          <a:bodyPr/>
          <a:lstStyle/>
          <a:p>
            <a:r>
              <a:rPr lang="en-US" sz="2400" b="0" dirty="0"/>
              <a:t>HP programs will expand housing focused case management practices underpinned with diversion, rapid resolution and problem-solving methodologies</a:t>
            </a:r>
            <a:br>
              <a:rPr lang="en-US" sz="2400" b="0" dirty="0"/>
            </a:br>
            <a:endParaRPr lang="en-US" sz="2400" b="0" dirty="0"/>
          </a:p>
          <a:p>
            <a:r>
              <a:rPr lang="en-US" sz="2400" b="0" dirty="0"/>
              <a:t>Services and length of assistance (including for rental assistance) will be individualized and tailored to the household’s needs for achieving housing stability</a:t>
            </a:r>
            <a:br>
              <a:rPr lang="en-US" sz="2400" b="0" dirty="0"/>
            </a:br>
            <a:endParaRPr lang="en-US" sz="2400" b="0" dirty="0"/>
          </a:p>
          <a:p>
            <a:r>
              <a:rPr lang="en-US" sz="2400" b="0" dirty="0"/>
              <a:t>HP program will serve populations that have a demonstrated need (Note: providers must demonstrate this need and it should include qualitative or quantitative data to support the need)</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38</a:t>
            </a:fld>
            <a:endParaRPr lang="en-US"/>
          </a:p>
        </p:txBody>
      </p:sp>
    </p:spTree>
    <p:extLst>
      <p:ext uri="{BB962C8B-B14F-4D97-AF65-F5344CB8AC3E}">
        <p14:creationId xmlns:p14="http://schemas.microsoft.com/office/powerpoint/2010/main" val="1142143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387045"/>
          </a:xfrm>
        </p:spPr>
        <p:txBody>
          <a:bodyPr/>
          <a:lstStyle/>
          <a:p>
            <a:r>
              <a:rPr lang="en-US" sz="2400" b="0" dirty="0"/>
              <a:t>Long Island Data suggest targeting of the following:</a:t>
            </a:r>
            <a:br>
              <a:rPr lang="en-US" sz="2400" b="0" dirty="0"/>
            </a:br>
            <a:endParaRPr lang="en-US" sz="2400" b="0" dirty="0"/>
          </a:p>
          <a:p>
            <a:pPr lvl="1"/>
            <a:r>
              <a:rPr lang="en-US" sz="2200" b="0" dirty="0"/>
              <a:t>Households existing institutions or systems of care (jails/prisons or foster care); </a:t>
            </a:r>
          </a:p>
          <a:p>
            <a:pPr lvl="1"/>
            <a:r>
              <a:rPr lang="en-US" sz="2200" dirty="0"/>
              <a:t>H</a:t>
            </a:r>
            <a:r>
              <a:rPr lang="en-US" sz="2200" b="0" dirty="0"/>
              <a:t>ouseholds who are likely to have to a stay in an emergency shelter or unsheltered location because of individual circumstances, or because they have experienced a crisis event (e.g. DV, health problem, lost housing)</a:t>
            </a:r>
          </a:p>
          <a:p>
            <a:pPr lvl="1"/>
            <a:r>
              <a:rPr lang="en-US" sz="2200" dirty="0"/>
              <a:t>H</a:t>
            </a:r>
            <a:r>
              <a:rPr lang="en-US" sz="2200" b="0" dirty="0"/>
              <a:t>ouseholds living in neighborhoods or zip codes where large numbers of people last resided before seeking help with housing assistance</a:t>
            </a:r>
          </a:p>
          <a:p>
            <a:pPr lvl="1"/>
            <a:r>
              <a:rPr lang="en-US" sz="2200" dirty="0"/>
              <a:t>H</a:t>
            </a:r>
            <a:r>
              <a:rPr lang="en-US" sz="2200" b="0" dirty="0"/>
              <a:t>ouseholds with heightened risk of severe impacts from COVID-19 exposure</a:t>
            </a:r>
            <a:endParaRPr lang="en-US" sz="2200" dirty="0"/>
          </a:p>
          <a:p>
            <a:pPr lvl="1"/>
            <a:r>
              <a:rPr lang="en-US" sz="2200" b="0" dirty="0"/>
              <a:t>Households who previously experienced homelessness</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39</a:t>
            </a:fld>
            <a:endParaRPr lang="en-US"/>
          </a:p>
        </p:txBody>
      </p:sp>
    </p:spTree>
    <p:extLst>
      <p:ext uri="{BB962C8B-B14F-4D97-AF65-F5344CB8AC3E}">
        <p14:creationId xmlns:p14="http://schemas.microsoft.com/office/powerpoint/2010/main" val="81911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House Keeping</a:t>
            </a:r>
          </a:p>
        </p:txBody>
      </p:sp>
      <p:sp>
        <p:nvSpPr>
          <p:cNvPr id="13" name="Content Placeholder 12"/>
          <p:cNvSpPr>
            <a:spLocks noGrp="1"/>
          </p:cNvSpPr>
          <p:nvPr>
            <p:ph idx="1"/>
          </p:nvPr>
        </p:nvSpPr>
        <p:spPr>
          <a:xfrm>
            <a:off x="457198" y="1048384"/>
            <a:ext cx="8229600" cy="5106944"/>
          </a:xfrm>
        </p:spPr>
        <p:txBody>
          <a:bodyPr/>
          <a:lstStyle/>
          <a:p>
            <a:r>
              <a:rPr lang="en-US" sz="2200" b="0" dirty="0"/>
              <a:t>Utilizing Zoom</a:t>
            </a:r>
          </a:p>
          <a:p>
            <a:endParaRPr lang="en-US" sz="2200" b="0" dirty="0"/>
          </a:p>
          <a:p>
            <a:r>
              <a:rPr lang="en-US" sz="2200" b="0" dirty="0"/>
              <a:t>Encourage you to be on camera</a:t>
            </a:r>
          </a:p>
          <a:p>
            <a:pPr marL="0" indent="0">
              <a:buNone/>
            </a:pPr>
            <a:endParaRPr lang="en-US" sz="2200" b="0" dirty="0"/>
          </a:p>
          <a:p>
            <a:r>
              <a:rPr lang="en-US" sz="2200" b="0" dirty="0"/>
              <a:t>Encourage questions throughout in the chat and verbally</a:t>
            </a:r>
            <a:br>
              <a:rPr lang="en-US" sz="2200" b="0" dirty="0"/>
            </a:br>
            <a:endParaRPr lang="en-US" sz="2200" b="0" dirty="0"/>
          </a:p>
          <a:p>
            <a:r>
              <a:rPr lang="en-US" sz="2200" b="0" dirty="0"/>
              <a:t>Session will be recorded</a:t>
            </a:r>
            <a:br>
              <a:rPr lang="en-US" sz="2200" b="0" dirty="0"/>
            </a:br>
            <a:endParaRPr lang="en-US" sz="2200" b="0" dirty="0"/>
          </a:p>
          <a:p>
            <a:r>
              <a:rPr lang="en-US" sz="2200" b="0" dirty="0"/>
              <a:t>LICH will be managing the chat for questions</a:t>
            </a: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a:t>
            </a:fld>
            <a:endParaRPr lang="en-US"/>
          </a:p>
        </p:txBody>
      </p:sp>
    </p:spTree>
    <p:extLst>
      <p:ext uri="{BB962C8B-B14F-4D97-AF65-F5344CB8AC3E}">
        <p14:creationId xmlns:p14="http://schemas.microsoft.com/office/powerpoint/2010/main" val="3999517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387045"/>
          </a:xfrm>
        </p:spPr>
        <p:txBody>
          <a:bodyPr/>
          <a:lstStyle/>
          <a:p>
            <a:r>
              <a:rPr lang="en-US" sz="2400" b="0" dirty="0"/>
              <a:t>HP Targeting in the Town of Brookhaven:</a:t>
            </a:r>
            <a:br>
              <a:rPr lang="en-US" sz="2400" b="0" dirty="0"/>
            </a:br>
            <a:endParaRPr lang="en-US" sz="2400" b="0" dirty="0"/>
          </a:p>
          <a:p>
            <a:pPr lvl="1"/>
            <a:r>
              <a:rPr lang="en-US" sz="2400" dirty="0"/>
              <a:t>According to data from Nassau-Suffolk Law Services, the zip codes with the highest eviction rates include the following  areas within Town of Brookhaven:  </a:t>
            </a:r>
            <a:br>
              <a:rPr lang="en-US" sz="2400" dirty="0"/>
            </a:br>
            <a:endParaRPr lang="en-US" sz="2400" dirty="0"/>
          </a:p>
          <a:p>
            <a:pPr lvl="1"/>
            <a:r>
              <a:rPr lang="en-US" sz="2400" dirty="0"/>
              <a:t>Centereach 11720; Port Jefferson Station 11776; Selden 11784; Middle Island 11953; Coram/Gordon Heights 11727/11763; Medford 11763; Patchogue 11772; Shirley 11967; Mastic 11950; Mastic Beach 11951</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40</a:t>
            </a:fld>
            <a:endParaRPr lang="en-US"/>
          </a:p>
        </p:txBody>
      </p:sp>
    </p:spTree>
    <p:extLst>
      <p:ext uri="{BB962C8B-B14F-4D97-AF65-F5344CB8AC3E}">
        <p14:creationId xmlns:p14="http://schemas.microsoft.com/office/powerpoint/2010/main" val="2925261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387045"/>
          </a:xfrm>
        </p:spPr>
        <p:txBody>
          <a:bodyPr/>
          <a:lstStyle/>
          <a:p>
            <a:r>
              <a:rPr lang="en-US" sz="2400" b="0" dirty="0"/>
              <a:t>HP Targeting in Nassau County:</a:t>
            </a:r>
            <a:br>
              <a:rPr lang="en-US" sz="2400" b="0" dirty="0"/>
            </a:br>
            <a:endParaRPr lang="en-US" sz="2400" b="0" dirty="0"/>
          </a:p>
          <a:p>
            <a:pPr lvl="1"/>
            <a:r>
              <a:rPr lang="en-US" sz="2400" dirty="0"/>
              <a:t>According to data from Nassau-Suffolk Law Services, the zip codes with the highest eviction rates include the following  areas within Nassau County: </a:t>
            </a:r>
          </a:p>
          <a:p>
            <a:pPr lvl="1"/>
            <a:r>
              <a:rPr lang="en-US" sz="2400" dirty="0"/>
              <a:t>Hempstead  11550; Freeport 11520; Roosevelt 11575; Uniondale 11553; Westbury 11590; Elmont 11003; New Cassel 11590</a:t>
            </a:r>
          </a:p>
          <a:p>
            <a:pPr marL="0" marR="0" indent="0">
              <a:spcBef>
                <a:spcPts val="0"/>
              </a:spcBef>
              <a:spcAft>
                <a:spcPts val="0"/>
              </a:spcAft>
              <a:buNone/>
            </a:pP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41</a:t>
            </a:fld>
            <a:endParaRPr lang="en-US"/>
          </a:p>
        </p:txBody>
      </p:sp>
    </p:spTree>
    <p:extLst>
      <p:ext uri="{BB962C8B-B14F-4D97-AF65-F5344CB8AC3E}">
        <p14:creationId xmlns:p14="http://schemas.microsoft.com/office/powerpoint/2010/main" val="1728984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387045"/>
          </a:xfrm>
        </p:spPr>
        <p:txBody>
          <a:bodyPr/>
          <a:lstStyle/>
          <a:p>
            <a:r>
              <a:rPr lang="en-US" sz="2400" b="0" dirty="0"/>
              <a:t>Eligible Costs:</a:t>
            </a:r>
            <a:br>
              <a:rPr lang="en-US" sz="2400" b="0" dirty="0"/>
            </a:br>
            <a:endParaRPr lang="en-US" sz="2400" b="0" dirty="0"/>
          </a:p>
          <a:p>
            <a:pPr lvl="1"/>
            <a:r>
              <a:rPr lang="en-US" sz="2400" dirty="0"/>
              <a:t>Rental Assistance: rental assistance and rental arrears (up to 6 months)</a:t>
            </a:r>
          </a:p>
          <a:p>
            <a:pPr lvl="1"/>
            <a:r>
              <a:rPr lang="en-US" sz="2400" dirty="0"/>
              <a:t>Financial assistance: rental application fees, security and utility deposits, utility payments, last month’s rent, moving costs </a:t>
            </a:r>
          </a:p>
          <a:p>
            <a:pPr lvl="1"/>
            <a:r>
              <a:rPr lang="en-US" sz="2400" dirty="0"/>
              <a:t>Landlord Incentives that are reasonable and necessary to obtain housing for individuals and families at risk of or experiencing homelessness (e.g., signing bonuses, security deposits, cost to repair damages, or additional maintenance)</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42</a:t>
            </a:fld>
            <a:endParaRPr lang="en-US"/>
          </a:p>
        </p:txBody>
      </p:sp>
    </p:spTree>
    <p:extLst>
      <p:ext uri="{BB962C8B-B14F-4D97-AF65-F5344CB8AC3E}">
        <p14:creationId xmlns:p14="http://schemas.microsoft.com/office/powerpoint/2010/main" val="1742387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387045"/>
          </a:xfrm>
        </p:spPr>
        <p:txBody>
          <a:bodyPr/>
          <a:lstStyle/>
          <a:p>
            <a:r>
              <a:rPr lang="en-US" sz="2400" b="0" dirty="0"/>
              <a:t>Services:</a:t>
            </a:r>
            <a:br>
              <a:rPr lang="en-US" sz="2400" b="0" dirty="0"/>
            </a:br>
            <a:endParaRPr lang="en-US" sz="2400" b="0" dirty="0"/>
          </a:p>
          <a:p>
            <a:pPr lvl="1"/>
            <a:r>
              <a:rPr lang="en-US" sz="2400" dirty="0"/>
              <a:t>Housing search and placement</a:t>
            </a:r>
          </a:p>
          <a:p>
            <a:pPr lvl="1"/>
            <a:r>
              <a:rPr lang="en-US" sz="2400" dirty="0"/>
              <a:t>Housing stability case management</a:t>
            </a:r>
          </a:p>
          <a:p>
            <a:pPr lvl="1"/>
            <a:r>
              <a:rPr lang="en-US" sz="2400" dirty="0"/>
              <a:t>Landlord-tenant mediation</a:t>
            </a:r>
          </a:p>
          <a:p>
            <a:pPr lvl="1"/>
            <a:r>
              <a:rPr lang="en-US" sz="2400" dirty="0"/>
              <a:t>Tenant legal services</a:t>
            </a:r>
          </a:p>
          <a:p>
            <a:pPr lvl="1"/>
            <a:r>
              <a:rPr lang="en-US" sz="2400" dirty="0"/>
              <a:t>Credit repair </a:t>
            </a:r>
          </a:p>
          <a:p>
            <a:pPr lvl="1"/>
            <a:r>
              <a:rPr lang="en-US" sz="2400" dirty="0"/>
              <a:t>Diversion, Problem Solving and Rapid Resolution</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43</a:t>
            </a:fld>
            <a:endParaRPr lang="en-US"/>
          </a:p>
        </p:txBody>
      </p:sp>
    </p:spTree>
    <p:extLst>
      <p:ext uri="{BB962C8B-B14F-4D97-AF65-F5344CB8AC3E}">
        <p14:creationId xmlns:p14="http://schemas.microsoft.com/office/powerpoint/2010/main" val="3377347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387045"/>
          </a:xfrm>
        </p:spPr>
        <p:txBody>
          <a:bodyPr/>
          <a:lstStyle/>
          <a:p>
            <a:r>
              <a:rPr lang="en-US" sz="2400" b="0" dirty="0"/>
              <a:t>Eligibility Criteria:</a:t>
            </a:r>
            <a:br>
              <a:rPr lang="en-US" sz="2400" b="0" dirty="0"/>
            </a:br>
            <a:endParaRPr lang="en-US" sz="2400" b="0" dirty="0"/>
          </a:p>
          <a:p>
            <a:r>
              <a:rPr lang="en-US" sz="2400" b="0" dirty="0"/>
              <a:t>Individuals and families who meet the criteria under the “at risk of homelessness” definition, or who meet the criteria in paragraph (2), (3), or (4) of the “homeless” definition in 24 CFR 576.2 </a:t>
            </a:r>
          </a:p>
          <a:p>
            <a:r>
              <a:rPr lang="en-US" sz="2400" b="0" dirty="0"/>
              <a:t>Have an annual income below 30% of median family income for the area , as determined by HUD. </a:t>
            </a:r>
          </a:p>
          <a:p>
            <a:r>
              <a:rPr lang="en-US" sz="2400" b="0" dirty="0"/>
              <a:t>Note: ESG-CV under CARES Act funding expanded income limits to up to 50% AMI</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44</a:t>
            </a:fld>
            <a:endParaRPr lang="en-US"/>
          </a:p>
        </p:txBody>
      </p:sp>
    </p:spTree>
    <p:extLst>
      <p:ext uri="{BB962C8B-B14F-4D97-AF65-F5344CB8AC3E}">
        <p14:creationId xmlns:p14="http://schemas.microsoft.com/office/powerpoint/2010/main" val="406996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CIP Funding Strategies: Targeted HP</a:t>
            </a:r>
          </a:p>
        </p:txBody>
      </p:sp>
      <p:sp>
        <p:nvSpPr>
          <p:cNvPr id="13" name="Content Placeholder 12"/>
          <p:cNvSpPr>
            <a:spLocks noGrp="1"/>
          </p:cNvSpPr>
          <p:nvPr>
            <p:ph idx="1"/>
          </p:nvPr>
        </p:nvSpPr>
        <p:spPr>
          <a:xfrm>
            <a:off x="457198" y="950847"/>
            <a:ext cx="8229600" cy="5387045"/>
          </a:xfrm>
        </p:spPr>
        <p:txBody>
          <a:bodyPr/>
          <a:lstStyle/>
          <a:p>
            <a:r>
              <a:rPr lang="en-US" sz="2400" b="0" dirty="0"/>
              <a:t>Eviction Moratorium (through at least 12.31.2020) </a:t>
            </a:r>
            <a:br>
              <a:rPr lang="en-US" sz="2400" b="0" dirty="0"/>
            </a:br>
            <a:endParaRPr lang="en-US" sz="2400" b="0" dirty="0"/>
          </a:p>
          <a:p>
            <a:r>
              <a:rPr lang="en-US" sz="2400" b="0" dirty="0"/>
              <a:t>ESG and ESG-CV HP funds are unable to provide rental arrears during a federal (CDC Eviction Moratorium) or state-level (Safe Harbor Act) eviction moratorium</a:t>
            </a:r>
          </a:p>
          <a:p>
            <a:r>
              <a:rPr lang="en-US" sz="2400" b="0" dirty="0"/>
              <a:t>Rental assistance can still be provided for eligible clients in limited circumstances</a:t>
            </a:r>
          </a:p>
          <a:p>
            <a:r>
              <a:rPr lang="en-US" sz="2400" b="0" dirty="0"/>
              <a:t>Those applying for HP should focus on diversion, problem solving and rapid resolution strategies during and after the eviction moratoria</a:t>
            </a:r>
            <a:br>
              <a:rPr lang="en-US" sz="2400" b="0" dirty="0"/>
            </a:br>
            <a:endParaRPr lang="en-US" sz="24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45</a:t>
            </a:fld>
            <a:endParaRPr lang="en-US"/>
          </a:p>
        </p:txBody>
      </p:sp>
    </p:spTree>
    <p:extLst>
      <p:ext uri="{BB962C8B-B14F-4D97-AF65-F5344CB8AC3E}">
        <p14:creationId xmlns:p14="http://schemas.microsoft.com/office/powerpoint/2010/main" val="1111104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CDBG-CV Emergency Assistance</a:t>
            </a:r>
          </a:p>
        </p:txBody>
      </p:sp>
      <p:pic>
        <p:nvPicPr>
          <p:cNvPr id="10" name="Content Placeholder 9">
            <a:extLst>
              <a:ext uri="{FF2B5EF4-FFF2-40B4-BE49-F238E27FC236}">
                <a16:creationId xmlns:a16="http://schemas.microsoft.com/office/drawing/2014/main" id="{80EA964B-3D50-4178-8BD9-417DC27B46AC}"/>
              </a:ext>
            </a:extLst>
          </p:cNvPr>
          <p:cNvPicPr>
            <a:picLocks noGrp="1" noChangeAspect="1"/>
          </p:cNvPicPr>
          <p:nvPr>
            <p:ph idx="4294967295"/>
          </p:nvPr>
        </p:nvPicPr>
        <p:blipFill>
          <a:blip r:embed="rId3"/>
          <a:srcRect/>
          <a:stretch/>
        </p:blipFill>
        <p:spPr>
          <a:xfrm>
            <a:off x="2018154" y="1939297"/>
            <a:ext cx="5835068" cy="2979406"/>
          </a:xfrm>
          <a:effectLst>
            <a:softEdge rad="63500"/>
          </a:effectLst>
        </p:spPr>
      </p:pic>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46</a:t>
            </a:fld>
            <a:endParaRPr lang="en-US"/>
          </a:p>
        </p:txBody>
      </p:sp>
    </p:spTree>
    <p:extLst>
      <p:ext uri="{BB962C8B-B14F-4D97-AF65-F5344CB8AC3E}">
        <p14:creationId xmlns:p14="http://schemas.microsoft.com/office/powerpoint/2010/main" val="2145179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68570" y="1175385"/>
            <a:ext cx="6664817" cy="535306"/>
          </a:xfrm>
        </p:spPr>
        <p:txBody>
          <a:bodyPr/>
          <a:lstStyle/>
          <a:p>
            <a:r>
              <a:rPr lang="en-US" dirty="0"/>
              <a:t>CDBG-CV Round 3A Funding Announcement</a:t>
            </a: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47</a:t>
            </a:fld>
            <a:endParaRPr lang="en-US"/>
          </a:p>
        </p:txBody>
      </p:sp>
      <p:graphicFrame>
        <p:nvGraphicFramePr>
          <p:cNvPr id="9" name="Table 9">
            <a:extLst>
              <a:ext uri="{FF2B5EF4-FFF2-40B4-BE49-F238E27FC236}">
                <a16:creationId xmlns:a16="http://schemas.microsoft.com/office/drawing/2014/main" id="{C2694D30-568B-4A3E-ABCA-5EB92477BAED}"/>
              </a:ext>
            </a:extLst>
          </p:cNvPr>
          <p:cNvGraphicFramePr>
            <a:graphicFrameLocks noGrp="1"/>
          </p:cNvGraphicFramePr>
          <p:nvPr>
            <p:ph idx="1"/>
            <p:extLst>
              <p:ext uri="{D42A27DB-BD31-4B8C-83A1-F6EECF244321}">
                <p14:modId xmlns:p14="http://schemas.microsoft.com/office/powerpoint/2010/main" val="434276813"/>
              </p:ext>
            </p:extLst>
          </p:nvPr>
        </p:nvGraphicFramePr>
        <p:xfrm>
          <a:off x="457199" y="2182969"/>
          <a:ext cx="8229600" cy="2966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53039685"/>
                    </a:ext>
                  </a:extLst>
                </a:gridCol>
                <a:gridCol w="4114800">
                  <a:extLst>
                    <a:ext uri="{9D8B030D-6E8A-4147-A177-3AD203B41FA5}">
                      <a16:colId xmlns:a16="http://schemas.microsoft.com/office/drawing/2014/main" val="2188562145"/>
                    </a:ext>
                  </a:extLst>
                </a:gridCol>
              </a:tblGrid>
              <a:tr h="370840">
                <a:tc>
                  <a:txBody>
                    <a:bodyPr/>
                    <a:lstStyle/>
                    <a:p>
                      <a:r>
                        <a:rPr lang="en-US" dirty="0"/>
                        <a:t>Jurisdiction</a:t>
                      </a:r>
                    </a:p>
                  </a:txBody>
                  <a:tcPr/>
                </a:tc>
                <a:tc>
                  <a:txBody>
                    <a:bodyPr/>
                    <a:lstStyle/>
                    <a:p>
                      <a:r>
                        <a:rPr lang="en-US" dirty="0"/>
                        <a:t>Amount</a:t>
                      </a:r>
                    </a:p>
                  </a:txBody>
                  <a:tcPr/>
                </a:tc>
                <a:extLst>
                  <a:ext uri="{0D108BD9-81ED-4DB2-BD59-A6C34878D82A}">
                    <a16:rowId xmlns:a16="http://schemas.microsoft.com/office/drawing/2014/main" val="3281845547"/>
                  </a:ext>
                </a:extLst>
              </a:tr>
              <a:tr h="370840">
                <a:tc>
                  <a:txBody>
                    <a:bodyPr/>
                    <a:lstStyle/>
                    <a:p>
                      <a:r>
                        <a:rPr lang="en-US" dirty="0"/>
                        <a:t>Nassau County</a:t>
                      </a:r>
                    </a:p>
                  </a:txBody>
                  <a:tcPr/>
                </a:tc>
                <a:tc>
                  <a:txBody>
                    <a:bodyPr/>
                    <a:lstStyle/>
                    <a:p>
                      <a:r>
                        <a:rPr lang="en-US" dirty="0"/>
                        <a:t>$9,564,934</a:t>
                      </a:r>
                    </a:p>
                  </a:txBody>
                  <a:tcPr/>
                </a:tc>
                <a:extLst>
                  <a:ext uri="{0D108BD9-81ED-4DB2-BD59-A6C34878D82A}">
                    <a16:rowId xmlns:a16="http://schemas.microsoft.com/office/drawing/2014/main" val="2297049469"/>
                  </a:ext>
                </a:extLst>
              </a:tr>
              <a:tr h="370840">
                <a:tc>
                  <a:txBody>
                    <a:bodyPr/>
                    <a:lstStyle/>
                    <a:p>
                      <a:r>
                        <a:rPr lang="en-US" dirty="0"/>
                        <a:t>Suffolk County</a:t>
                      </a:r>
                    </a:p>
                  </a:txBody>
                  <a:tcPr/>
                </a:tc>
                <a:tc>
                  <a:txBody>
                    <a:bodyPr/>
                    <a:lstStyle/>
                    <a:p>
                      <a:r>
                        <a:rPr lang="en-US" dirty="0"/>
                        <a:t>$1,918,902</a:t>
                      </a:r>
                    </a:p>
                  </a:txBody>
                  <a:tcPr/>
                </a:tc>
                <a:extLst>
                  <a:ext uri="{0D108BD9-81ED-4DB2-BD59-A6C34878D82A}">
                    <a16:rowId xmlns:a16="http://schemas.microsoft.com/office/drawing/2014/main" val="846718695"/>
                  </a:ext>
                </a:extLst>
              </a:tr>
              <a:tr h="370840">
                <a:tc>
                  <a:txBody>
                    <a:bodyPr/>
                    <a:lstStyle/>
                    <a:p>
                      <a:r>
                        <a:rPr lang="en-US" dirty="0"/>
                        <a:t>Town of Babylon</a:t>
                      </a:r>
                    </a:p>
                  </a:txBody>
                  <a:tcPr/>
                </a:tc>
                <a:tc>
                  <a:txBody>
                    <a:bodyPr/>
                    <a:lstStyle/>
                    <a:p>
                      <a:r>
                        <a:rPr lang="en-US" dirty="0"/>
                        <a:t>$1,647,037</a:t>
                      </a:r>
                    </a:p>
                  </a:txBody>
                  <a:tcPr/>
                </a:tc>
                <a:extLst>
                  <a:ext uri="{0D108BD9-81ED-4DB2-BD59-A6C34878D82A}">
                    <a16:rowId xmlns:a16="http://schemas.microsoft.com/office/drawing/2014/main" val="1289818537"/>
                  </a:ext>
                </a:extLst>
              </a:tr>
              <a:tr h="370840">
                <a:tc>
                  <a:txBody>
                    <a:bodyPr/>
                    <a:lstStyle/>
                    <a:p>
                      <a:r>
                        <a:rPr lang="en-US" dirty="0"/>
                        <a:t>Town of Brookhaven</a:t>
                      </a:r>
                    </a:p>
                  </a:txBody>
                  <a:tcPr/>
                </a:tc>
                <a:tc>
                  <a:txBody>
                    <a:bodyPr/>
                    <a:lstStyle/>
                    <a:p>
                      <a:r>
                        <a:rPr lang="en-US" dirty="0"/>
                        <a:t>$3,284,817</a:t>
                      </a:r>
                    </a:p>
                  </a:txBody>
                  <a:tcPr/>
                </a:tc>
                <a:extLst>
                  <a:ext uri="{0D108BD9-81ED-4DB2-BD59-A6C34878D82A}">
                    <a16:rowId xmlns:a16="http://schemas.microsoft.com/office/drawing/2014/main" val="3157469707"/>
                  </a:ext>
                </a:extLst>
              </a:tr>
              <a:tr h="370840">
                <a:tc>
                  <a:txBody>
                    <a:bodyPr/>
                    <a:lstStyle/>
                    <a:p>
                      <a:r>
                        <a:rPr lang="en-US" dirty="0"/>
                        <a:t>Town of Huntington</a:t>
                      </a:r>
                    </a:p>
                  </a:txBody>
                  <a:tcPr/>
                </a:tc>
                <a:tc>
                  <a:txBody>
                    <a:bodyPr/>
                    <a:lstStyle/>
                    <a:p>
                      <a:r>
                        <a:rPr lang="en-US" dirty="0"/>
                        <a:t>$1,359,910</a:t>
                      </a:r>
                    </a:p>
                  </a:txBody>
                  <a:tcPr/>
                </a:tc>
                <a:extLst>
                  <a:ext uri="{0D108BD9-81ED-4DB2-BD59-A6C34878D82A}">
                    <a16:rowId xmlns:a16="http://schemas.microsoft.com/office/drawing/2014/main" val="2242840796"/>
                  </a:ext>
                </a:extLst>
              </a:tr>
              <a:tr h="370840">
                <a:tc>
                  <a:txBody>
                    <a:bodyPr/>
                    <a:lstStyle/>
                    <a:p>
                      <a:r>
                        <a:rPr lang="en-US" dirty="0"/>
                        <a:t>Town of Islip</a:t>
                      </a:r>
                    </a:p>
                  </a:txBody>
                  <a:tcPr/>
                </a:tc>
                <a:tc>
                  <a:txBody>
                    <a:bodyPr/>
                    <a:lstStyle/>
                    <a:p>
                      <a:r>
                        <a:rPr lang="en-US" dirty="0"/>
                        <a:t>$2,718,256</a:t>
                      </a:r>
                    </a:p>
                  </a:txBody>
                  <a:tcPr/>
                </a:tc>
                <a:extLst>
                  <a:ext uri="{0D108BD9-81ED-4DB2-BD59-A6C34878D82A}">
                    <a16:rowId xmlns:a16="http://schemas.microsoft.com/office/drawing/2014/main" val="3039089910"/>
                  </a:ext>
                </a:extLst>
              </a:tr>
              <a:tr h="370840">
                <a:tc>
                  <a:txBody>
                    <a:bodyPr/>
                    <a:lstStyle/>
                    <a:p>
                      <a:r>
                        <a:rPr lang="en-US" dirty="0"/>
                        <a:t>Total</a:t>
                      </a:r>
                    </a:p>
                  </a:txBody>
                  <a:tcPr/>
                </a:tc>
                <a:tc>
                  <a:txBody>
                    <a:bodyPr/>
                    <a:lstStyle/>
                    <a:p>
                      <a:r>
                        <a:rPr lang="en-US" dirty="0"/>
                        <a:t>$20,493,856</a:t>
                      </a:r>
                    </a:p>
                  </a:txBody>
                  <a:tcPr/>
                </a:tc>
                <a:extLst>
                  <a:ext uri="{0D108BD9-81ED-4DB2-BD59-A6C34878D82A}">
                    <a16:rowId xmlns:a16="http://schemas.microsoft.com/office/drawing/2014/main" val="127701683"/>
                  </a:ext>
                </a:extLst>
              </a:tr>
            </a:tbl>
          </a:graphicData>
        </a:graphic>
      </p:graphicFrame>
    </p:spTree>
    <p:extLst>
      <p:ext uri="{BB962C8B-B14F-4D97-AF65-F5344CB8AC3E}">
        <p14:creationId xmlns:p14="http://schemas.microsoft.com/office/powerpoint/2010/main" val="1224791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68570" y="1175385"/>
            <a:ext cx="6664817" cy="535306"/>
          </a:xfrm>
        </p:spPr>
        <p:txBody>
          <a:bodyPr/>
          <a:lstStyle/>
          <a:p>
            <a:r>
              <a:rPr lang="en-US" dirty="0"/>
              <a:t>CDBG-CV Emergency Assistance</a:t>
            </a:r>
          </a:p>
        </p:txBody>
      </p:sp>
      <p:sp>
        <p:nvSpPr>
          <p:cNvPr id="13" name="Content Placeholder 12"/>
          <p:cNvSpPr>
            <a:spLocks noGrp="1"/>
          </p:cNvSpPr>
          <p:nvPr>
            <p:ph idx="1"/>
          </p:nvPr>
        </p:nvSpPr>
        <p:spPr>
          <a:xfrm>
            <a:off x="447932" y="1971668"/>
            <a:ext cx="8238867" cy="3906617"/>
          </a:xfrm>
        </p:spPr>
        <p:txBody>
          <a:bodyPr/>
          <a:lstStyle/>
          <a:p>
            <a:r>
              <a:rPr lang="en-US" sz="2400" b="0" dirty="0"/>
              <a:t>CDBG-CV funds may be used to provide emergency payments for individuals or families impacted by coronavirus for items such as:</a:t>
            </a:r>
            <a:br>
              <a:rPr lang="en-US" sz="2400" b="0" dirty="0"/>
            </a:br>
            <a:endParaRPr lang="en-US" sz="2400" b="0" dirty="0"/>
          </a:p>
          <a:p>
            <a:pPr lvl="1"/>
            <a:r>
              <a:rPr lang="en-US" sz="2200" b="0" dirty="0"/>
              <a:t>Food</a:t>
            </a:r>
            <a:endParaRPr lang="en-US" sz="2200" dirty="0"/>
          </a:p>
          <a:p>
            <a:pPr lvl="1"/>
            <a:r>
              <a:rPr lang="en-US" sz="2400" b="0" dirty="0"/>
              <a:t>Clothing</a:t>
            </a:r>
            <a:endParaRPr lang="en-US" sz="2400" dirty="0"/>
          </a:p>
          <a:p>
            <a:pPr lvl="1"/>
            <a:r>
              <a:rPr lang="en-US" sz="2400" b="0" dirty="0"/>
              <a:t>Housing (emergency rental assistance or mortgage assistance) or utilities for up to six consecutive months</a:t>
            </a:r>
            <a:br>
              <a:rPr lang="en-US" dirty="0"/>
            </a:br>
            <a:endParaRPr lang="en-US" dirty="0">
              <a:solidFill>
                <a:srgbClr val="FF0000"/>
              </a:solidFill>
            </a:endParaRP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48</a:t>
            </a:fld>
            <a:endParaRPr lang="en-US"/>
          </a:p>
        </p:txBody>
      </p:sp>
    </p:spTree>
    <p:extLst>
      <p:ext uri="{BB962C8B-B14F-4D97-AF65-F5344CB8AC3E}">
        <p14:creationId xmlns:p14="http://schemas.microsoft.com/office/powerpoint/2010/main" val="3647545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68570" y="1175385"/>
            <a:ext cx="6664817" cy="535306"/>
          </a:xfrm>
        </p:spPr>
        <p:txBody>
          <a:bodyPr/>
          <a:lstStyle/>
          <a:p>
            <a:r>
              <a:rPr lang="en-US" dirty="0"/>
              <a:t>CDBG-CV Emergency Assistance</a:t>
            </a:r>
          </a:p>
        </p:txBody>
      </p:sp>
      <p:sp>
        <p:nvSpPr>
          <p:cNvPr id="13" name="Content Placeholder 12"/>
          <p:cNvSpPr>
            <a:spLocks noGrp="1"/>
          </p:cNvSpPr>
          <p:nvPr>
            <p:ph idx="1"/>
          </p:nvPr>
        </p:nvSpPr>
        <p:spPr>
          <a:xfrm>
            <a:off x="447932" y="1971668"/>
            <a:ext cx="8238867" cy="3906617"/>
          </a:xfrm>
        </p:spPr>
        <p:txBody>
          <a:bodyPr/>
          <a:lstStyle/>
          <a:p>
            <a:r>
              <a:rPr lang="en-US" sz="2000" b="0" dirty="0"/>
              <a:t>Emergency payments must be made to the provider of such items or services on behalf of an individual or family, and not directly to an individual or family in the form of income payments, debit cards, or similar direct income payments </a:t>
            </a:r>
            <a:br>
              <a:rPr lang="en-US" sz="2000" b="0" dirty="0"/>
            </a:br>
            <a:endParaRPr lang="en-US" sz="2000" b="0" dirty="0"/>
          </a:p>
          <a:p>
            <a:r>
              <a:rPr lang="en-US" sz="2000" b="0" dirty="0"/>
              <a:t>CDBG-CV grantees must ensure that proper documentation is maintained to ensure that all costs incurred are eligible</a:t>
            </a:r>
            <a:br>
              <a:rPr lang="en-US" sz="2000" b="0" dirty="0"/>
            </a:br>
            <a:endParaRPr lang="en-US" sz="2000" b="0" dirty="0"/>
          </a:p>
          <a:p>
            <a:r>
              <a:rPr lang="en-US" sz="2000" b="0" dirty="0"/>
              <a:t>Grantees using this alternative requirement must document, in their policies and procedures, how they will determine the amount of assistance to be provided is necessary and reasonable</a:t>
            </a: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49</a:t>
            </a:fld>
            <a:endParaRPr lang="en-US"/>
          </a:p>
        </p:txBody>
      </p:sp>
    </p:spTree>
    <p:extLst>
      <p:ext uri="{BB962C8B-B14F-4D97-AF65-F5344CB8AC3E}">
        <p14:creationId xmlns:p14="http://schemas.microsoft.com/office/powerpoint/2010/main" val="246020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CoC 101</a:t>
            </a:r>
          </a:p>
        </p:txBody>
      </p:sp>
      <p:sp>
        <p:nvSpPr>
          <p:cNvPr id="13" name="Content Placeholder 12"/>
          <p:cNvSpPr>
            <a:spLocks noGrp="1"/>
          </p:cNvSpPr>
          <p:nvPr>
            <p:ph idx="1"/>
          </p:nvPr>
        </p:nvSpPr>
        <p:spPr>
          <a:xfrm>
            <a:off x="457198" y="1048385"/>
            <a:ext cx="8339072" cy="4579684"/>
          </a:xfrm>
        </p:spPr>
        <p:txBody>
          <a:bodyPr/>
          <a:lstStyle/>
          <a:p>
            <a:r>
              <a:rPr lang="en-US" b="0" dirty="0"/>
              <a:t>The Continuum of Care (CoC) program is designed to assist sheltered and unsheltered homeless people by providing the housing and/or services needed to help individuals move into transitional and permanent housing, with the goal of long-term stability.</a:t>
            </a:r>
          </a:p>
          <a:p>
            <a:pPr marL="0" indent="0">
              <a:buNone/>
            </a:pPr>
            <a:endParaRPr lang="en-US" sz="1200" b="0" dirty="0"/>
          </a:p>
          <a:p>
            <a:r>
              <a:rPr lang="en-US" b="0" dirty="0"/>
              <a:t>The LI CoC is made up of non-profits, local gov’t entities, volunteer groups and PLE to develop and implement strategies to end homelessness on LI</a:t>
            </a:r>
          </a:p>
          <a:p>
            <a:pPr marL="0" indent="0">
              <a:buNone/>
            </a:pPr>
            <a:endParaRPr lang="en-US" sz="1200" b="0" dirty="0"/>
          </a:p>
          <a:p>
            <a:r>
              <a:rPr lang="en-US" b="0" dirty="0"/>
              <a:t>In Nassau and Suffolk Counties, the Long Island Coalition for the Homeless (LICH) is the </a:t>
            </a:r>
            <a:r>
              <a:rPr lang="en-US" b="0" dirty="0" err="1"/>
              <a:t>CoC</a:t>
            </a:r>
            <a:r>
              <a:rPr lang="en-US" b="0" dirty="0"/>
              <a:t> lead. As the </a:t>
            </a:r>
            <a:r>
              <a:rPr lang="en-US" b="0" dirty="0" err="1"/>
              <a:t>CoC</a:t>
            </a:r>
            <a:r>
              <a:rPr lang="en-US" b="0" dirty="0"/>
              <a:t> lead, LICH oversees the region’s HMIS, operates the coordinated entry system, submits the annual regional application for funding from HUD, and monitors the performance of Rapid Rehousing and Permanent Supportive Housing programs in the region.</a:t>
            </a:r>
          </a:p>
          <a:p>
            <a:pPr marL="0" indent="0">
              <a:buNone/>
            </a:pPr>
            <a:endParaRPr lang="en-US" sz="1200" b="0" dirty="0"/>
          </a:p>
          <a:p>
            <a:r>
              <a:rPr lang="en-US" b="0" dirty="0" err="1"/>
              <a:t>CoC</a:t>
            </a:r>
            <a:r>
              <a:rPr lang="en-US" b="0" dirty="0"/>
              <a:t> website: </a:t>
            </a:r>
            <a:r>
              <a:rPr lang="en-US" b="0" dirty="0">
                <a:hlinkClick r:id="rId3"/>
              </a:rPr>
              <a:t>https://www.lihomeless.org/</a:t>
            </a:r>
            <a:endParaRPr lang="en-US" b="0" dirty="0"/>
          </a:p>
          <a:p>
            <a:endParaRPr lang="en-US" b="0" dirty="0"/>
          </a:p>
          <a:p>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5</a:t>
            </a:fld>
            <a:endParaRPr lang="en-US"/>
          </a:p>
        </p:txBody>
      </p:sp>
      <p:sp>
        <p:nvSpPr>
          <p:cNvPr id="2" name="TextBox 1">
            <a:extLst>
              <a:ext uri="{FF2B5EF4-FFF2-40B4-BE49-F238E27FC236}">
                <a16:creationId xmlns:a16="http://schemas.microsoft.com/office/drawing/2014/main" id="{B504803F-0429-40D9-AFA9-E0DB4728ADA0}"/>
              </a:ext>
            </a:extLst>
          </p:cNvPr>
          <p:cNvSpPr txBox="1"/>
          <p:nvPr/>
        </p:nvSpPr>
        <p:spPr>
          <a:xfrm>
            <a:off x="772732" y="4443211"/>
            <a:ext cx="6800045" cy="1366405"/>
          </a:xfrm>
          <a:prstGeom prst="rect">
            <a:avLst/>
          </a:prstGeom>
        </p:spPr>
        <p:txBody>
          <a:bodyPr wrap="square" lIns="0" tIns="0" rIns="0" bIns="0" rtlCol="0">
            <a:noAutofit/>
          </a:bodyPr>
          <a:lstStyle/>
          <a:p>
            <a:pPr marL="0" indent="0">
              <a:spcBef>
                <a:spcPts val="1200"/>
              </a:spcBef>
              <a:spcAft>
                <a:spcPts val="0"/>
              </a:spcAft>
              <a:buNone/>
            </a:pPr>
            <a:endParaRPr lang="en-US" sz="1600" dirty="0" err="1"/>
          </a:p>
        </p:txBody>
      </p:sp>
    </p:spTree>
    <p:extLst>
      <p:ext uri="{BB962C8B-B14F-4D97-AF65-F5344CB8AC3E}">
        <p14:creationId xmlns:p14="http://schemas.microsoft.com/office/powerpoint/2010/main" val="260342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a:t>
            </a:r>
          </a:p>
        </p:txBody>
      </p:sp>
      <p:pic>
        <p:nvPicPr>
          <p:cNvPr id="10" name="Content Placeholder 9">
            <a:extLst>
              <a:ext uri="{FF2B5EF4-FFF2-40B4-BE49-F238E27FC236}">
                <a16:creationId xmlns:a16="http://schemas.microsoft.com/office/drawing/2014/main" id="{80EA964B-3D50-4178-8BD9-417DC27B46AC}"/>
              </a:ext>
            </a:extLst>
          </p:cNvPr>
          <p:cNvPicPr>
            <a:picLocks noGrp="1" noChangeAspect="1"/>
          </p:cNvPicPr>
          <p:nvPr>
            <p:ph idx="4294967295"/>
          </p:nvPr>
        </p:nvPicPr>
        <p:blipFill>
          <a:blip r:embed="rId3"/>
          <a:srcRect/>
          <a:stretch/>
        </p:blipFill>
        <p:spPr>
          <a:xfrm>
            <a:off x="2657854" y="1337743"/>
            <a:ext cx="4182513" cy="4182513"/>
          </a:xfrm>
          <a:effectLst>
            <a:softEdge rad="63500"/>
          </a:effectLst>
        </p:spPr>
      </p:pic>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50</a:t>
            </a:fld>
            <a:endParaRPr lang="en-US"/>
          </a:p>
        </p:txBody>
      </p:sp>
    </p:spTree>
    <p:extLst>
      <p:ext uri="{BB962C8B-B14F-4D97-AF65-F5344CB8AC3E}">
        <p14:creationId xmlns:p14="http://schemas.microsoft.com/office/powerpoint/2010/main" val="342034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68570" y="1175385"/>
            <a:ext cx="6664817" cy="535306"/>
          </a:xfrm>
        </p:spPr>
        <p:txBody>
          <a:bodyPr/>
          <a:lstStyle/>
          <a:p>
            <a:r>
              <a:rPr lang="en-US" dirty="0"/>
              <a:t>Nassau County ESG-CV Round 2 RFP</a:t>
            </a:r>
          </a:p>
        </p:txBody>
      </p:sp>
      <p:sp>
        <p:nvSpPr>
          <p:cNvPr id="13" name="Content Placeholder 12"/>
          <p:cNvSpPr>
            <a:spLocks noGrp="1"/>
          </p:cNvSpPr>
          <p:nvPr>
            <p:ph idx="1"/>
          </p:nvPr>
        </p:nvSpPr>
        <p:spPr>
          <a:xfrm>
            <a:off x="456952" y="1971668"/>
            <a:ext cx="8238867" cy="4099948"/>
          </a:xfrm>
        </p:spPr>
        <p:txBody>
          <a:bodyPr/>
          <a:lstStyle/>
          <a:p>
            <a:r>
              <a:rPr lang="en-US" sz="2400" b="0" dirty="0"/>
              <a:t>Grant Application: </a:t>
            </a:r>
            <a:r>
              <a:rPr lang="en-US" sz="2400" b="0" u="sng" dirty="0">
                <a:hlinkClick r:id="rId3"/>
              </a:rPr>
              <a:t>https://zoomgrants.com/gprop.asp?donorid=2319</a:t>
            </a:r>
            <a:r>
              <a:rPr lang="en-US" sz="2400" b="0" u="sng" dirty="0"/>
              <a:t>.</a:t>
            </a:r>
            <a:endParaRPr lang="en-US" sz="2400" b="0" dirty="0"/>
          </a:p>
          <a:p>
            <a:pPr marL="0" indent="0">
              <a:buNone/>
            </a:pPr>
            <a:endParaRPr lang="en-US" sz="2400" b="0" dirty="0"/>
          </a:p>
          <a:p>
            <a:r>
              <a:rPr lang="en-US" sz="2400" b="0" dirty="0"/>
              <a:t>Application Period:</a:t>
            </a:r>
          </a:p>
          <a:p>
            <a:pPr lvl="1"/>
            <a:r>
              <a:rPr lang="en-US" sz="2400" dirty="0"/>
              <a:t>9.14.2020-9.28.2020</a:t>
            </a:r>
            <a:br>
              <a:rPr lang="en-US" dirty="0"/>
            </a:br>
            <a:endParaRPr lang="en-US" dirty="0">
              <a:solidFill>
                <a:srgbClr val="FF0000"/>
              </a:solidFill>
            </a:endParaRP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51</a:t>
            </a:fld>
            <a:endParaRPr lang="en-US"/>
          </a:p>
        </p:txBody>
      </p:sp>
    </p:spTree>
    <p:extLst>
      <p:ext uri="{BB962C8B-B14F-4D97-AF65-F5344CB8AC3E}">
        <p14:creationId xmlns:p14="http://schemas.microsoft.com/office/powerpoint/2010/main" val="3498829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68570" y="1175385"/>
            <a:ext cx="6664817" cy="535306"/>
          </a:xfrm>
        </p:spPr>
        <p:txBody>
          <a:bodyPr/>
          <a:lstStyle/>
          <a:p>
            <a:r>
              <a:rPr lang="en-US" dirty="0"/>
              <a:t>Town of Brookhaven ESG-CV Round 2 NOFA</a:t>
            </a:r>
          </a:p>
        </p:txBody>
      </p:sp>
      <p:sp>
        <p:nvSpPr>
          <p:cNvPr id="13" name="Content Placeholder 12"/>
          <p:cNvSpPr>
            <a:spLocks noGrp="1"/>
          </p:cNvSpPr>
          <p:nvPr>
            <p:ph idx="1"/>
          </p:nvPr>
        </p:nvSpPr>
        <p:spPr>
          <a:xfrm>
            <a:off x="456952" y="1971668"/>
            <a:ext cx="8238867" cy="4099948"/>
          </a:xfrm>
        </p:spPr>
        <p:txBody>
          <a:bodyPr/>
          <a:lstStyle/>
          <a:p>
            <a:r>
              <a:rPr lang="en-US" sz="2400" b="0" dirty="0"/>
              <a:t>Application Timing: Soon</a:t>
            </a:r>
          </a:p>
          <a:p>
            <a:endParaRPr lang="en-US" sz="2400" b="0" dirty="0"/>
          </a:p>
          <a:p>
            <a:r>
              <a:rPr lang="en-US" sz="2400" b="0" dirty="0"/>
              <a:t>More information to come</a:t>
            </a:r>
            <a:br>
              <a:rPr lang="en-US" dirty="0"/>
            </a:br>
            <a:endParaRPr lang="en-US" dirty="0">
              <a:solidFill>
                <a:srgbClr val="FF0000"/>
              </a:solidFill>
            </a:endParaRP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52</a:t>
            </a:fld>
            <a:endParaRPr lang="en-US"/>
          </a:p>
        </p:txBody>
      </p:sp>
    </p:spTree>
    <p:extLst>
      <p:ext uri="{BB962C8B-B14F-4D97-AF65-F5344CB8AC3E}">
        <p14:creationId xmlns:p14="http://schemas.microsoft.com/office/powerpoint/2010/main" val="489545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68570" y="1175385"/>
            <a:ext cx="6664817" cy="535306"/>
          </a:xfrm>
        </p:spPr>
        <p:txBody>
          <a:bodyPr/>
          <a:lstStyle/>
          <a:p>
            <a:r>
              <a:rPr lang="en-US" dirty="0"/>
              <a:t>Suffolk County ESG-CV Round 2 </a:t>
            </a:r>
          </a:p>
        </p:txBody>
      </p:sp>
      <p:sp>
        <p:nvSpPr>
          <p:cNvPr id="13" name="Content Placeholder 12"/>
          <p:cNvSpPr>
            <a:spLocks noGrp="1"/>
          </p:cNvSpPr>
          <p:nvPr>
            <p:ph idx="1"/>
          </p:nvPr>
        </p:nvSpPr>
        <p:spPr>
          <a:xfrm>
            <a:off x="456952" y="1971668"/>
            <a:ext cx="8238867" cy="4099948"/>
          </a:xfrm>
        </p:spPr>
        <p:txBody>
          <a:bodyPr/>
          <a:lstStyle/>
          <a:p>
            <a:r>
              <a:rPr lang="en-US" sz="2400" b="0" dirty="0"/>
              <a:t>Suffolk County DSS is a new ESG-CV subrecipient</a:t>
            </a:r>
          </a:p>
          <a:p>
            <a:endParaRPr lang="en-US" sz="2400" b="0" dirty="0"/>
          </a:p>
          <a:p>
            <a:r>
              <a:rPr lang="en-US" sz="2400" b="0" dirty="0"/>
              <a:t>Suffolk County receives funding from NY OTDA</a:t>
            </a:r>
            <a:br>
              <a:rPr lang="en-US" sz="2400" b="0" dirty="0"/>
            </a:br>
            <a:endParaRPr lang="en-US" sz="2400" b="0" dirty="0"/>
          </a:p>
          <a:p>
            <a:r>
              <a:rPr lang="en-US" sz="2400" b="0" dirty="0"/>
              <a:t>Awaiting second allocation of at least $2.8M</a:t>
            </a:r>
            <a:br>
              <a:rPr lang="en-US" dirty="0"/>
            </a:br>
            <a:endParaRPr lang="en-US" dirty="0">
              <a:solidFill>
                <a:srgbClr val="FF0000"/>
              </a:solidFill>
            </a:endParaRP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53</a:t>
            </a:fld>
            <a:endParaRPr lang="en-US"/>
          </a:p>
        </p:txBody>
      </p:sp>
    </p:spTree>
    <p:extLst>
      <p:ext uri="{BB962C8B-B14F-4D97-AF65-F5344CB8AC3E}">
        <p14:creationId xmlns:p14="http://schemas.microsoft.com/office/powerpoint/2010/main" val="3542413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ubtitle 3"/>
          <p:cNvSpPr>
            <a:spLocks noGrp="1"/>
          </p:cNvSpPr>
          <p:nvPr>
            <p:ph type="subTitle" idx="1"/>
          </p:nvPr>
        </p:nvSpPr>
        <p:spPr/>
        <p:txBody>
          <a:bodyPr/>
          <a:lstStyle/>
          <a:p>
            <a:endParaRPr lang="en-US" dirty="0">
              <a:hlinkClick r:id="rId3"/>
            </a:endParaRPr>
          </a:p>
          <a:p>
            <a:r>
              <a:rPr lang="en-US" dirty="0">
                <a:hlinkClick r:id="rId3"/>
              </a:rPr>
              <a:t>chris.pitcher@icf.com</a:t>
            </a:r>
            <a:r>
              <a:rPr lang="en-US" dirty="0"/>
              <a:t> </a:t>
            </a:r>
          </a:p>
          <a:p>
            <a:endParaRPr lang="en-US" dirty="0"/>
          </a:p>
          <a:p>
            <a:r>
              <a:rPr lang="en-US" dirty="0">
                <a:hlinkClick r:id="rId4"/>
              </a:rPr>
              <a:t>christine.nguyen@icf.com</a:t>
            </a:r>
            <a:r>
              <a:rPr lang="en-US" dirty="0"/>
              <a:t> </a:t>
            </a:r>
          </a:p>
          <a:p>
            <a:endParaRPr lang="en-US" dirty="0"/>
          </a:p>
          <a:p>
            <a:endParaRPr lang="en-US" dirty="0"/>
          </a:p>
        </p:txBody>
      </p:sp>
      <p:pic>
        <p:nvPicPr>
          <p:cNvPr id="5" name="Picture 4">
            <a:extLst>
              <a:ext uri="{FF2B5EF4-FFF2-40B4-BE49-F238E27FC236}">
                <a16:creationId xmlns:a16="http://schemas.microsoft.com/office/drawing/2014/main" id="{0B6AB8B2-4E0B-4379-AA33-1F87BD42A2DE}"/>
              </a:ext>
            </a:extLst>
          </p:cNvPr>
          <p:cNvPicPr>
            <a:picLocks noChangeAspect="1"/>
          </p:cNvPicPr>
          <p:nvPr/>
        </p:nvPicPr>
        <p:blipFill>
          <a:blip r:embed="rId5"/>
          <a:stretch>
            <a:fillRect/>
          </a:stretch>
        </p:blipFill>
        <p:spPr>
          <a:xfrm>
            <a:off x="454024" y="386080"/>
            <a:ext cx="5144135" cy="2572068"/>
          </a:xfrm>
          <a:prstGeom prst="rect">
            <a:avLst/>
          </a:prstGeom>
          <a:effectLst>
            <a:softEdge rad="63500"/>
          </a:effectLst>
        </p:spPr>
      </p:pic>
    </p:spTree>
    <p:extLst>
      <p:ext uri="{BB962C8B-B14F-4D97-AF65-F5344CB8AC3E}">
        <p14:creationId xmlns:p14="http://schemas.microsoft.com/office/powerpoint/2010/main" val="212370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CoC 101</a:t>
            </a:r>
          </a:p>
        </p:txBody>
      </p:sp>
      <p:sp>
        <p:nvSpPr>
          <p:cNvPr id="13" name="Content Placeholder 12"/>
          <p:cNvSpPr>
            <a:spLocks noGrp="1"/>
          </p:cNvSpPr>
          <p:nvPr>
            <p:ph idx="1"/>
          </p:nvPr>
        </p:nvSpPr>
        <p:spPr>
          <a:xfrm>
            <a:off x="457198" y="1048384"/>
            <a:ext cx="8229600" cy="4761232"/>
          </a:xfrm>
        </p:spPr>
        <p:txBody>
          <a:bodyPr/>
          <a:lstStyle/>
          <a:p>
            <a:pPr>
              <a:lnSpc>
                <a:spcPct val="115000"/>
              </a:lnSpc>
              <a:spcBef>
                <a:spcPts val="500"/>
              </a:spcBef>
              <a:spcAft>
                <a:spcPts val="1000"/>
              </a:spcAft>
            </a:pPr>
            <a:r>
              <a:rPr lang="en-US" dirty="0">
                <a:latin typeface="Century Schoolbook" panose="02040604050505020304" pitchFamily="18" charset="0"/>
                <a:ea typeface="Times New Roman" panose="02020603050405020304" pitchFamily="18" charset="0"/>
                <a:cs typeface="Times New Roman" panose="02020603050405020304" pitchFamily="18" charset="0"/>
              </a:rPr>
              <a:t> </a:t>
            </a:r>
            <a:r>
              <a:rPr lang="en-US" sz="1600" b="0" dirty="0">
                <a:latin typeface="+mj-lt"/>
                <a:ea typeface="Times New Roman" panose="02020603050405020304" pitchFamily="18" charset="0"/>
                <a:cs typeface="Times New Roman" panose="02020603050405020304" pitchFamily="18" charset="0"/>
              </a:rPr>
              <a:t>It is the mission of the CoC to:</a:t>
            </a:r>
          </a:p>
          <a:p>
            <a:pPr marL="342900" marR="0" lvl="0" indent="-342900">
              <a:lnSpc>
                <a:spcPct val="115000"/>
              </a:lnSpc>
              <a:spcBef>
                <a:spcPts val="500"/>
              </a:spcBef>
              <a:spcAft>
                <a:spcPts val="1000"/>
              </a:spcAft>
              <a:buFont typeface="Symbol" panose="05050102010706020507" pitchFamily="18" charset="2"/>
              <a:buChar char=""/>
            </a:pPr>
            <a:r>
              <a:rPr lang="en-US" sz="1600" b="0" dirty="0">
                <a:latin typeface="+mj-lt"/>
                <a:ea typeface="Times New Roman" panose="02020603050405020304" pitchFamily="18" charset="0"/>
                <a:cs typeface="Times New Roman" panose="02020603050405020304" pitchFamily="18" charset="0"/>
              </a:rPr>
              <a:t>End chronic homelessness and reduce the overall number of people experiencing homelessness on Long Island</a:t>
            </a:r>
          </a:p>
          <a:p>
            <a:pPr marL="342900" marR="0" lvl="0" indent="-342900">
              <a:lnSpc>
                <a:spcPct val="115000"/>
              </a:lnSpc>
              <a:spcBef>
                <a:spcPts val="500"/>
              </a:spcBef>
              <a:spcAft>
                <a:spcPts val="1000"/>
              </a:spcAft>
              <a:buFont typeface="Symbol" panose="05050102010706020507" pitchFamily="18" charset="2"/>
              <a:buChar char=""/>
            </a:pPr>
            <a:r>
              <a:rPr lang="en-US" sz="1600" b="0" dirty="0">
                <a:latin typeface="+mj-lt"/>
                <a:ea typeface="Times New Roman" panose="02020603050405020304" pitchFamily="18" charset="0"/>
                <a:cs typeface="Times New Roman" panose="02020603050405020304" pitchFamily="18" charset="0"/>
              </a:rPr>
              <a:t>Develop and oversee the implementation of strategies and interventions to ensure that homelessness is a rare, brief, and one-time occurrence in our region </a:t>
            </a:r>
          </a:p>
          <a:p>
            <a:pPr marL="342900" marR="0" lvl="0" indent="-342900">
              <a:lnSpc>
                <a:spcPct val="115000"/>
              </a:lnSpc>
              <a:spcBef>
                <a:spcPts val="500"/>
              </a:spcBef>
              <a:spcAft>
                <a:spcPts val="1000"/>
              </a:spcAft>
              <a:buFont typeface="Symbol" panose="05050102010706020507" pitchFamily="18" charset="2"/>
              <a:buChar char=""/>
            </a:pPr>
            <a:r>
              <a:rPr lang="en-US" sz="1600" b="0" dirty="0">
                <a:latin typeface="+mj-lt"/>
                <a:ea typeface="Times New Roman" panose="02020603050405020304" pitchFamily="18" charset="0"/>
                <a:cs typeface="Times New Roman" panose="02020603050405020304" pitchFamily="18" charset="0"/>
              </a:rPr>
              <a:t>Coordinate and consolidate the efforts of housing and service providers to create strongly coordinated partnerships with streamlined connections to leveraged supports. </a:t>
            </a:r>
          </a:p>
          <a:p>
            <a:pPr marL="342900" marR="0" lvl="0" indent="-342900">
              <a:lnSpc>
                <a:spcPct val="115000"/>
              </a:lnSpc>
              <a:spcBef>
                <a:spcPts val="500"/>
              </a:spcBef>
              <a:spcAft>
                <a:spcPts val="1000"/>
              </a:spcAft>
              <a:buFont typeface="Symbol" panose="05050102010706020507" pitchFamily="18" charset="2"/>
              <a:buChar char=""/>
            </a:pPr>
            <a:r>
              <a:rPr lang="en-US" sz="1600" b="0" dirty="0">
                <a:latin typeface="+mj-lt"/>
                <a:ea typeface="Times New Roman" panose="02020603050405020304" pitchFamily="18" charset="0"/>
                <a:cs typeface="Times New Roman" panose="02020603050405020304" pitchFamily="18" charset="0"/>
              </a:rPr>
              <a:t>Maximize the use and coordination of resources to best serve people experiencing homelessness on Long Island, based on evidence-based practice and local needs and considerations, while utilizing a person-centered approach. </a:t>
            </a:r>
          </a:p>
          <a:p>
            <a:pPr marL="342900" marR="0" lvl="0" indent="-342900">
              <a:lnSpc>
                <a:spcPct val="115000"/>
              </a:lnSpc>
              <a:spcBef>
                <a:spcPts val="500"/>
              </a:spcBef>
              <a:spcAft>
                <a:spcPts val="1000"/>
              </a:spcAft>
              <a:buFont typeface="Symbol" panose="05050102010706020507" pitchFamily="18" charset="2"/>
              <a:buChar char=""/>
            </a:pPr>
            <a:r>
              <a:rPr lang="en-US" sz="1600" b="0" dirty="0">
                <a:latin typeface="+mj-lt"/>
                <a:ea typeface="Times New Roman" panose="02020603050405020304" pitchFamily="18" charset="0"/>
                <a:cs typeface="Times New Roman" panose="02020603050405020304" pitchFamily="18" charset="0"/>
              </a:rPr>
              <a:t>Create political will to best address homelessness, increase awareness and education, and minimize community barriers to serving those experiencing homelessness.</a:t>
            </a:r>
          </a:p>
          <a:p>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6</a:t>
            </a:fld>
            <a:endParaRPr lang="en-US"/>
          </a:p>
        </p:txBody>
      </p:sp>
      <p:sp>
        <p:nvSpPr>
          <p:cNvPr id="2" name="TextBox 1">
            <a:extLst>
              <a:ext uri="{FF2B5EF4-FFF2-40B4-BE49-F238E27FC236}">
                <a16:creationId xmlns:a16="http://schemas.microsoft.com/office/drawing/2014/main" id="{B504803F-0429-40D9-AFA9-E0DB4728ADA0}"/>
              </a:ext>
            </a:extLst>
          </p:cNvPr>
          <p:cNvSpPr txBox="1"/>
          <p:nvPr/>
        </p:nvSpPr>
        <p:spPr>
          <a:xfrm>
            <a:off x="772732" y="4443211"/>
            <a:ext cx="6800045" cy="1366405"/>
          </a:xfrm>
          <a:prstGeom prst="rect">
            <a:avLst/>
          </a:prstGeom>
        </p:spPr>
        <p:txBody>
          <a:bodyPr wrap="square" lIns="0" tIns="0" rIns="0" bIns="0" rtlCol="0">
            <a:noAutofit/>
          </a:bodyPr>
          <a:lstStyle/>
          <a:p>
            <a:pPr marL="0" indent="0">
              <a:spcBef>
                <a:spcPts val="1200"/>
              </a:spcBef>
              <a:spcAft>
                <a:spcPts val="0"/>
              </a:spcAft>
              <a:buNone/>
            </a:pPr>
            <a:endParaRPr lang="en-US" sz="1600" dirty="0" err="1"/>
          </a:p>
        </p:txBody>
      </p:sp>
    </p:spTree>
    <p:extLst>
      <p:ext uri="{BB962C8B-B14F-4D97-AF65-F5344CB8AC3E}">
        <p14:creationId xmlns:p14="http://schemas.microsoft.com/office/powerpoint/2010/main" val="18437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CoC and CIP Process</a:t>
            </a:r>
          </a:p>
        </p:txBody>
      </p:sp>
      <p:sp>
        <p:nvSpPr>
          <p:cNvPr id="13" name="Content Placeholder 12"/>
          <p:cNvSpPr>
            <a:spLocks noGrp="1"/>
          </p:cNvSpPr>
          <p:nvPr>
            <p:ph idx="1"/>
          </p:nvPr>
        </p:nvSpPr>
        <p:spPr>
          <a:xfrm>
            <a:off x="457198" y="1048384"/>
            <a:ext cx="8229600" cy="5106944"/>
          </a:xfrm>
        </p:spPr>
        <p:txBody>
          <a:bodyPr/>
          <a:lstStyle/>
          <a:p>
            <a:r>
              <a:rPr lang="en-US" sz="2200" b="0" dirty="0"/>
              <a:t>Data-informed Decisions</a:t>
            </a:r>
            <a:br>
              <a:rPr lang="en-US" sz="2200" b="0" dirty="0"/>
            </a:br>
            <a:endParaRPr lang="en-US" sz="2200" b="0" dirty="0"/>
          </a:p>
          <a:p>
            <a:r>
              <a:rPr lang="en-US" sz="2200" b="0" dirty="0"/>
              <a:t>Focus on RRH as the only PH component of ESG and ESG-CV</a:t>
            </a:r>
          </a:p>
          <a:p>
            <a:endParaRPr lang="en-US" sz="2200" b="0" dirty="0"/>
          </a:p>
          <a:p>
            <a:r>
              <a:rPr lang="en-US" sz="2200" b="0" dirty="0"/>
              <a:t>Emphasis on housing-focused practices</a:t>
            </a:r>
            <a:br>
              <a:rPr lang="en-US" sz="2200" b="0" dirty="0"/>
            </a:br>
            <a:endParaRPr lang="en-US" sz="2200" b="0" dirty="0"/>
          </a:p>
          <a:p>
            <a:r>
              <a:rPr lang="en-US" sz="2200" b="0" dirty="0"/>
              <a:t>LICH connections:</a:t>
            </a:r>
          </a:p>
          <a:p>
            <a:pPr lvl="1"/>
            <a:r>
              <a:rPr lang="en-US" sz="2000" dirty="0"/>
              <a:t>Greta Guarton </a:t>
            </a:r>
            <a:r>
              <a:rPr lang="it-IT" sz="2000" dirty="0">
                <a:solidFill>
                  <a:srgbClr val="0070C0"/>
                </a:solidFill>
                <a:hlinkClick r:id="rId3">
                  <a:extLst>
                    <a:ext uri="{A12FA001-AC4F-418D-AE19-62706E023703}">
                      <ahyp:hlinkClr xmlns:ahyp="http://schemas.microsoft.com/office/drawing/2018/hyperlinkcolor" val="tx"/>
                    </a:ext>
                  </a:extLst>
                </a:hlinkClick>
              </a:rPr>
              <a:t>gguarton@addressthehomeless.org</a:t>
            </a:r>
            <a:r>
              <a:rPr lang="it-IT" sz="2000" dirty="0">
                <a:solidFill>
                  <a:srgbClr val="0070C0"/>
                </a:solidFill>
              </a:rPr>
              <a:t> </a:t>
            </a:r>
            <a:endParaRPr lang="en-US" sz="2000" dirty="0">
              <a:solidFill>
                <a:srgbClr val="0070C0"/>
              </a:solidFill>
            </a:endParaRPr>
          </a:p>
          <a:p>
            <a:pPr lvl="1"/>
            <a:r>
              <a:rPr lang="en-US" sz="2000" dirty="0"/>
              <a:t>Mike Giuffrida </a:t>
            </a:r>
            <a:r>
              <a:rPr lang="en-US" sz="2000" dirty="0">
                <a:solidFill>
                  <a:srgbClr val="0070C0"/>
                </a:solidFill>
                <a:hlinkClick r:id="rId4">
                  <a:extLst>
                    <a:ext uri="{A12FA001-AC4F-418D-AE19-62706E023703}">
                      <ahyp:hlinkClr xmlns:ahyp="http://schemas.microsoft.com/office/drawing/2018/hyperlinkcolor" val="tx"/>
                    </a:ext>
                  </a:extLst>
                </a:hlinkClick>
              </a:rPr>
              <a:t>mgiuffrida@addressthehomeless.org</a:t>
            </a:r>
            <a:r>
              <a:rPr lang="en-US" sz="2000" dirty="0">
                <a:solidFill>
                  <a:srgbClr val="0070C0"/>
                </a:solidFill>
              </a:rPr>
              <a:t> </a:t>
            </a:r>
          </a:p>
          <a:p>
            <a:pPr lvl="1"/>
            <a:r>
              <a:rPr lang="en-US" sz="2000" dirty="0"/>
              <a:t>Thanh Pham </a:t>
            </a:r>
            <a:r>
              <a:rPr lang="en-US" sz="2000" dirty="0">
                <a:solidFill>
                  <a:srgbClr val="0070C0"/>
                </a:solidFill>
                <a:hlinkClick r:id="rId5">
                  <a:extLst>
                    <a:ext uri="{A12FA001-AC4F-418D-AE19-62706E023703}">
                      <ahyp:hlinkClr xmlns:ahyp="http://schemas.microsoft.com/office/drawing/2018/hyperlinkcolor" val="tx"/>
                    </a:ext>
                  </a:extLst>
                </a:hlinkClick>
              </a:rPr>
              <a:t>tpham@addressthehomeless.org</a:t>
            </a:r>
            <a:endParaRPr lang="en-US" sz="2000" dirty="0">
              <a:solidFill>
                <a:srgbClr val="0070C0"/>
              </a:solidFill>
            </a:endParaRPr>
          </a:p>
          <a:p>
            <a:pPr lvl="1"/>
            <a:r>
              <a:rPr lang="en-US" sz="2000" dirty="0"/>
              <a:t> Jessica Labia </a:t>
            </a:r>
            <a:r>
              <a:rPr lang="it-IT" sz="2000" dirty="0">
                <a:solidFill>
                  <a:srgbClr val="0070C0"/>
                </a:solidFill>
                <a:hlinkClick r:id="rId6">
                  <a:extLst>
                    <a:ext uri="{A12FA001-AC4F-418D-AE19-62706E023703}">
                      <ahyp:hlinkClr xmlns:ahyp="http://schemas.microsoft.com/office/drawing/2018/hyperlinkcolor" val="tx"/>
                    </a:ext>
                  </a:extLst>
                </a:hlinkClick>
              </a:rPr>
              <a:t>jlabia@addressthehomeless.org</a:t>
            </a:r>
            <a:r>
              <a:rPr lang="it-IT" sz="2000" dirty="0">
                <a:solidFill>
                  <a:srgbClr val="0070C0"/>
                </a:solidFill>
              </a:rPr>
              <a:t> </a:t>
            </a:r>
          </a:p>
          <a:p>
            <a:pPr lvl="1"/>
            <a:r>
              <a:rPr lang="it-IT" sz="2000" dirty="0"/>
              <a:t>Wayne </a:t>
            </a:r>
            <a:r>
              <a:rPr lang="en-US" sz="2000" dirty="0" err="1"/>
              <a:t>Scallon</a:t>
            </a:r>
            <a:r>
              <a:rPr lang="en-US" sz="2000" dirty="0"/>
              <a:t> (HMIS) </a:t>
            </a:r>
            <a:r>
              <a:rPr lang="en-US" sz="2000" dirty="0">
                <a:solidFill>
                  <a:srgbClr val="0070C0"/>
                </a:solidFill>
                <a:hlinkClick r:id="rId7">
                  <a:extLst>
                    <a:ext uri="{A12FA001-AC4F-418D-AE19-62706E023703}">
                      <ahyp:hlinkClr xmlns:ahyp="http://schemas.microsoft.com/office/drawing/2018/hyperlinkcolor" val="tx"/>
                    </a:ext>
                  </a:extLst>
                </a:hlinkClick>
              </a:rPr>
              <a:t>wscallon@addressthehomeless.org</a:t>
            </a:r>
            <a:endParaRPr lang="en-US" sz="2000" dirty="0">
              <a:solidFill>
                <a:srgbClr val="0070C0"/>
              </a:solidFill>
            </a:endParaRPr>
          </a:p>
          <a:p>
            <a:pPr marL="168275" lvl="1" indent="0">
              <a:buNone/>
            </a:pPr>
            <a:endParaRPr lang="en-US" sz="2000" dirty="0"/>
          </a:p>
          <a:p>
            <a:pPr lvl="1"/>
            <a:endParaRPr lang="en-US" sz="2000" dirty="0"/>
          </a:p>
          <a:p>
            <a:pPr marL="0" indent="0">
              <a:buNone/>
            </a:pPr>
            <a:endParaRPr lang="en-US" sz="2200" b="0" dirty="0"/>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7</a:t>
            </a:fld>
            <a:endParaRPr lang="en-US"/>
          </a:p>
        </p:txBody>
      </p:sp>
    </p:spTree>
    <p:extLst>
      <p:ext uri="{BB962C8B-B14F-4D97-AF65-F5344CB8AC3E}">
        <p14:creationId xmlns:p14="http://schemas.microsoft.com/office/powerpoint/2010/main" val="372672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 &amp; ESG-CV 101</a:t>
            </a:r>
          </a:p>
        </p:txBody>
      </p:sp>
      <p:pic>
        <p:nvPicPr>
          <p:cNvPr id="10" name="Content Placeholder 9">
            <a:extLst>
              <a:ext uri="{FF2B5EF4-FFF2-40B4-BE49-F238E27FC236}">
                <a16:creationId xmlns:a16="http://schemas.microsoft.com/office/drawing/2014/main" id="{80EA964B-3D50-4178-8BD9-417DC27B46AC}"/>
              </a:ext>
            </a:extLst>
          </p:cNvPr>
          <p:cNvPicPr>
            <a:picLocks noGrp="1" noChangeAspect="1"/>
          </p:cNvPicPr>
          <p:nvPr>
            <p:ph idx="4294967295"/>
          </p:nvPr>
        </p:nvPicPr>
        <p:blipFill>
          <a:blip r:embed="rId3"/>
          <a:srcRect/>
          <a:stretch/>
        </p:blipFill>
        <p:spPr>
          <a:xfrm>
            <a:off x="1970160" y="1590564"/>
            <a:ext cx="5203675" cy="3469116"/>
          </a:xfrm>
          <a:effectLst>
            <a:softEdge rad="63500"/>
          </a:effectLst>
        </p:spPr>
      </p:pic>
      <p:sp>
        <p:nvSpPr>
          <p:cNvPr id="4" name="Date Placeholder 3"/>
          <p:cNvSpPr>
            <a:spLocks noGrp="1"/>
          </p:cNvSpPr>
          <p:nvPr>
            <p:ph type="dt" sz="half" idx="10"/>
          </p:nvPr>
        </p:nvSpPr>
        <p:spPr/>
        <p:txBody>
          <a:bodyPr/>
          <a:lstStyle/>
          <a:p>
            <a:fld id="{62A5317F-AA09-0F4F-822A-31AF721A47D4}" type="datetime1">
              <a:rPr lang="en-US" smtClean="0"/>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t>8</a:t>
            </a:fld>
            <a:endParaRPr lang="en-US"/>
          </a:p>
        </p:txBody>
      </p:sp>
    </p:spTree>
    <p:extLst>
      <p:ext uri="{BB962C8B-B14F-4D97-AF65-F5344CB8AC3E}">
        <p14:creationId xmlns:p14="http://schemas.microsoft.com/office/powerpoint/2010/main" val="193274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a:t>ESG 101</a:t>
            </a:r>
          </a:p>
        </p:txBody>
      </p:sp>
      <p:sp>
        <p:nvSpPr>
          <p:cNvPr id="13" name="Content Placeholder 12"/>
          <p:cNvSpPr>
            <a:spLocks noGrp="1"/>
          </p:cNvSpPr>
          <p:nvPr>
            <p:ph idx="1"/>
          </p:nvPr>
        </p:nvSpPr>
        <p:spPr>
          <a:xfrm>
            <a:off x="457198" y="1048384"/>
            <a:ext cx="8229600" cy="5106944"/>
          </a:xfrm>
        </p:spPr>
        <p:txBody>
          <a:bodyPr/>
          <a:lstStyle/>
          <a:p>
            <a:r>
              <a:rPr lang="en-US" sz="2400" dirty="0"/>
              <a:t>The ESG program provides funding to: </a:t>
            </a:r>
          </a:p>
          <a:p>
            <a:pPr lvl="1"/>
            <a:r>
              <a:rPr lang="en-US" sz="2000" dirty="0"/>
              <a:t>Engage homeless individuals and families living on the street; </a:t>
            </a:r>
          </a:p>
          <a:p>
            <a:pPr lvl="1"/>
            <a:r>
              <a:rPr lang="en-US" sz="2000" dirty="0"/>
              <a:t>Improve the number and quality of emergency shelters for homeless individuals and families; </a:t>
            </a:r>
          </a:p>
          <a:p>
            <a:pPr lvl="1"/>
            <a:r>
              <a:rPr lang="en-US" sz="2000" dirty="0"/>
              <a:t>Help operate these shelters; </a:t>
            </a:r>
          </a:p>
          <a:p>
            <a:pPr lvl="1"/>
            <a:r>
              <a:rPr lang="en-US" sz="2000" dirty="0"/>
              <a:t>Provide essential services to shelter residents;</a:t>
            </a:r>
          </a:p>
          <a:p>
            <a:pPr lvl="1"/>
            <a:r>
              <a:rPr lang="en-US" sz="2000" dirty="0"/>
              <a:t>Rapidly re-house homeless individuals and families; and </a:t>
            </a:r>
          </a:p>
          <a:p>
            <a:pPr lvl="1"/>
            <a:r>
              <a:rPr lang="en-US" sz="2000" dirty="0"/>
              <a:t>Prevent families and individuals from becoming homeless.</a:t>
            </a:r>
          </a:p>
        </p:txBody>
      </p:sp>
      <p:sp>
        <p:nvSpPr>
          <p:cNvPr id="4" name="Date Placeholder 3"/>
          <p:cNvSpPr>
            <a:spLocks noGrp="1"/>
          </p:cNvSpPr>
          <p:nvPr>
            <p:ph type="dt" sz="half" idx="10"/>
          </p:nvPr>
        </p:nvSpPr>
        <p:spPr/>
        <p:txBody>
          <a:bodyPr/>
          <a:lstStyle/>
          <a:p>
            <a:fld id="{62A5317F-AA09-0F4F-822A-31AF721A47D4}" type="datetime1">
              <a:rPr lang="en-US" smtClean="0"/>
              <a:pPr/>
              <a:t>9/22/2020</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9</a:t>
            </a:fld>
            <a:endParaRPr lang="en-US"/>
          </a:p>
        </p:txBody>
      </p:sp>
    </p:spTree>
    <p:extLst>
      <p:ext uri="{BB962C8B-B14F-4D97-AF65-F5344CB8AC3E}">
        <p14:creationId xmlns:p14="http://schemas.microsoft.com/office/powerpoint/2010/main" val="1714383724"/>
      </p:ext>
    </p:extLst>
  </p:cSld>
  <p:clrMapOvr>
    <a:masterClrMapping/>
  </p:clrMapOvr>
</p:sld>
</file>

<file path=ppt/theme/theme1.xml><?xml version="1.0" encoding="utf-8"?>
<a:theme xmlns:a="http://schemas.openxmlformats.org/drawingml/2006/main" name="ICF_Std_Blue_2016">
  <a:themeElements>
    <a:clrScheme name="ICF Blue">
      <a:dk1>
        <a:sysClr val="windowText" lastClr="000000"/>
      </a:dk1>
      <a:lt1>
        <a:sysClr val="window" lastClr="FFFFFF"/>
      </a:lt1>
      <a:dk2>
        <a:srgbClr val="00538B"/>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extLst>
    <a:ext uri="{05A4C25C-085E-4340-85A3-A5531E510DB2}">
      <thm15:themeFamily xmlns:thm15="http://schemas.microsoft.com/office/thememl/2012/main" name="PPT Blank Template Standard BLUE [Read-Only]" id="{49549DB4-652E-40E5-9861-2466FE5F451F}" vid="{52F09CF3-1AF6-42B9-81EA-C8ED79C378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B4BDF1F1524947BA2FCB5BA4ECBC51" ma:contentTypeVersion="13" ma:contentTypeDescription="Create a new document." ma:contentTypeScope="" ma:versionID="5574c03c5758c6c2d1255f6b15bc4f1d">
  <xsd:schema xmlns:xsd="http://www.w3.org/2001/XMLSchema" xmlns:xs="http://www.w3.org/2001/XMLSchema" xmlns:p="http://schemas.microsoft.com/office/2006/metadata/properties" xmlns:ns2="0c408069-27ef-456c-b32e-53750250f17c" xmlns:ns3="a2d4b7a3-f851-41e8-99d5-1619c4311944" targetNamespace="http://schemas.microsoft.com/office/2006/metadata/properties" ma:root="true" ma:fieldsID="416d9b2473a73c4b32419aeb636c8472" ns2:_="" ns3:_="">
    <xsd:import namespace="0c408069-27ef-456c-b32e-53750250f17c"/>
    <xsd:import namespace="a2d4b7a3-f851-41e8-99d5-1619c4311944"/>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08069-27ef-456c-b32e-53750250f1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d4b7a3-f851-41e8-99d5-1619c43119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B6F67-2586-41F3-9E2A-03E7B7391B87}">
  <ds:schemaRefs>
    <ds:schemaRef ds:uri="http://schemas.microsoft.com/sharepoint/v3/contenttype/forms"/>
  </ds:schemaRefs>
</ds:datastoreItem>
</file>

<file path=customXml/itemProps2.xml><?xml version="1.0" encoding="utf-8"?>
<ds:datastoreItem xmlns:ds="http://schemas.openxmlformats.org/officeDocument/2006/customXml" ds:itemID="{045DAF0A-40E9-4D6B-9A11-10F90D2B6AAE}">
  <ds:schemaRefs>
    <ds:schemaRef ds:uri="http://purl.org/dc/terms/"/>
    <ds:schemaRef ds:uri="http://schemas.openxmlformats.org/package/2006/metadata/core-properties"/>
    <ds:schemaRef ds:uri="http://schemas.microsoft.com/office/2006/documentManagement/types"/>
    <ds:schemaRef ds:uri="0c408069-27ef-456c-b32e-53750250f17c"/>
    <ds:schemaRef ds:uri="http://purl.org/dc/elements/1.1/"/>
    <ds:schemaRef ds:uri="http://schemas.microsoft.com/office/infopath/2007/PartnerControls"/>
    <ds:schemaRef ds:uri="a2d4b7a3-f851-41e8-99d5-1619c4311944"/>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F2D8353-EC99-44B2-A821-FA6A4FFA6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08069-27ef-456c-b32e-53750250f17c"/>
    <ds:schemaRef ds:uri="a2d4b7a3-f851-41e8-99d5-1619c4311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585</TotalTime>
  <Words>3434</Words>
  <Application>Microsoft Office PowerPoint</Application>
  <PresentationFormat>On-screen Show (4:3)</PresentationFormat>
  <Paragraphs>521</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Century Schoolbook</vt:lpstr>
      <vt:lpstr>Lucida Grande</vt:lpstr>
      <vt:lpstr>Symbol</vt:lpstr>
      <vt:lpstr>Wingdings</vt:lpstr>
      <vt:lpstr>ICF_Std_Blue_2016</vt:lpstr>
      <vt:lpstr>Long Island Community Investment Planning: Sub-recipient Meeting</vt:lpstr>
      <vt:lpstr>Agenda</vt:lpstr>
      <vt:lpstr>Introductions and Welcome</vt:lpstr>
      <vt:lpstr>House Keeping</vt:lpstr>
      <vt:lpstr>CoC 101</vt:lpstr>
      <vt:lpstr>CoC 101</vt:lpstr>
      <vt:lpstr>CoC and CIP Process</vt:lpstr>
      <vt:lpstr>ESG &amp; ESG-CV 101</vt:lpstr>
      <vt:lpstr>ESG 101</vt:lpstr>
      <vt:lpstr>ESG Five Program Components</vt:lpstr>
      <vt:lpstr>ESG-CV – Procurement Considerations</vt:lpstr>
      <vt:lpstr>Introduction to CIP Process</vt:lpstr>
      <vt:lpstr>Introduction of CIP Process</vt:lpstr>
      <vt:lpstr>Introduction of CIP Partners</vt:lpstr>
      <vt:lpstr>Introduction of CIP Partners</vt:lpstr>
      <vt:lpstr>CIP Funding Strategies</vt:lpstr>
      <vt:lpstr>CIP Funding Strategies</vt:lpstr>
      <vt:lpstr>CIP Funding Strategies</vt:lpstr>
      <vt:lpstr>CIP Funding Strategies</vt:lpstr>
      <vt:lpstr>CIP Funding Strategies</vt:lpstr>
      <vt:lpstr>CIP Funding Strategies: Service-rich RRH</vt:lpstr>
      <vt:lpstr>CIP Funding Strategies: Service-rich RRH</vt:lpstr>
      <vt:lpstr>CIP Funding Strategies: Service-rich RRH</vt:lpstr>
      <vt:lpstr>CIP Funding Strategies: Service-rich RRH</vt:lpstr>
      <vt:lpstr>CIP Funding Strategies: Service-rich RRH</vt:lpstr>
      <vt:lpstr>CIP Funding Strategies: Service-rich RRH</vt:lpstr>
      <vt:lpstr>CIP Funding Strategies: Service-rich RRH</vt:lpstr>
      <vt:lpstr>CIP Funding Strategies: Service-rich RRH</vt:lpstr>
      <vt:lpstr>CIP Funding Strategies: Housing Focused SO</vt:lpstr>
      <vt:lpstr>CIP Funding Strategies: Housing Focused SO</vt:lpstr>
      <vt:lpstr>CIP Funding Strategies: Housing Focused SO</vt:lpstr>
      <vt:lpstr>CIP Funding Strategies: Housing Focused SO</vt:lpstr>
      <vt:lpstr>CIP Funding Strategies: ES Diversion</vt:lpstr>
      <vt:lpstr>CIP Funding Strategies: ES Diversion</vt:lpstr>
      <vt:lpstr>CIP Funding Strategies: ES Diversion</vt:lpstr>
      <vt:lpstr>CIP Funding Strategies: Targeted HP</vt:lpstr>
      <vt:lpstr>CIP Funding Strategies: Targeted HP</vt:lpstr>
      <vt:lpstr>CIP Funding Strategies: Targeted HP</vt:lpstr>
      <vt:lpstr>CIP Funding Strategies: Targeted HP</vt:lpstr>
      <vt:lpstr>CIP Funding Strategies: Targeted HP</vt:lpstr>
      <vt:lpstr>CIP Funding Strategies: Targeted HP</vt:lpstr>
      <vt:lpstr>CIP Funding Strategies: Targeted HP</vt:lpstr>
      <vt:lpstr>CIP Funding Strategies: Targeted HP</vt:lpstr>
      <vt:lpstr>CIP Funding Strategies: Targeted HP</vt:lpstr>
      <vt:lpstr>CIP Funding Strategies: Targeted HP</vt:lpstr>
      <vt:lpstr>CDBG-CV Emergency Assistance</vt:lpstr>
      <vt:lpstr>CDBG-CV Round 3A Funding Announcement</vt:lpstr>
      <vt:lpstr>CDBG-CV Emergency Assistance</vt:lpstr>
      <vt:lpstr>CDBG-CV Emergency Assistance</vt:lpstr>
      <vt:lpstr>Funding Opportunities</vt:lpstr>
      <vt:lpstr>Nassau County ESG-CV Round 2 RFP</vt:lpstr>
      <vt:lpstr>Town of Brookhaven ESG-CV Round 2 NOFA</vt:lpstr>
      <vt:lpstr>Suffolk County ESG-CV Round 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Island Community Investment Planning Meeting #7</dc:title>
  <dc:creator>Pitcher, Chris</dc:creator>
  <cp:lastModifiedBy>Greta Guarton</cp:lastModifiedBy>
  <cp:revision>28</cp:revision>
  <dcterms:created xsi:type="dcterms:W3CDTF">2020-08-06T14:29:07Z</dcterms:created>
  <dcterms:modified xsi:type="dcterms:W3CDTF">2020-09-22T08:12:12Z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0x01010083B4BDF1F1524947BA2FCB5BA4ECBC51</vt:lpwstr>
  </property>
</Properties>
</file>