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93" r:id="rId6"/>
    <p:sldId id="296" r:id="rId7"/>
    <p:sldId id="297" r:id="rId8"/>
    <p:sldId id="298" r:id="rId9"/>
    <p:sldId id="303" r:id="rId10"/>
    <p:sldId id="272" r:id="rId11"/>
    <p:sldId id="30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yne Scallon" initials="WS" lastIdx="0" clrIdx="0">
    <p:extLst>
      <p:ext uri="{19B8F6BF-5375-455C-9EA6-DF929625EA0E}">
        <p15:presenceInfo xmlns:p15="http://schemas.microsoft.com/office/powerpoint/2012/main" userId="Wayne Scallon" providerId="None"/>
      </p:ext>
    </p:extLst>
  </p:cmAuthor>
  <p:cmAuthor id="2" name="Mike Giuffrida" initials="MG" lastIdx="1" clrIdx="1">
    <p:extLst>
      <p:ext uri="{19B8F6BF-5375-455C-9EA6-DF929625EA0E}">
        <p15:presenceInfo xmlns:p15="http://schemas.microsoft.com/office/powerpoint/2012/main" userId="Mike Giuffr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0099"/>
    <a:srgbClr val="65F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67463" autoAdjust="0"/>
  </p:normalViewPr>
  <p:slideViewPr>
    <p:cSldViewPr snapToGrid="0">
      <p:cViewPr varScale="1">
        <p:scale>
          <a:sx n="83" d="100"/>
          <a:sy n="83" d="100"/>
        </p:scale>
        <p:origin x="70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8/16/2023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dexchange.info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udexchange.info/programs/coc/system-performance-measures/#guidance" TargetMode="External"/><Relationship Id="rId5" Type="http://schemas.openxmlformats.org/officeDocument/2006/relationships/hyperlink" Target="http://www.hudexchange.info/programs/hmis/" TargetMode="External"/><Relationship Id="rId4" Type="http://schemas.openxmlformats.org/officeDocument/2006/relationships/hyperlink" Target="http://www.hudexchange.info/programs/co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D834D36-D981-4EDD-B062-077BAB9C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31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6CFD523C-CC0D-41EB-B7F7-C615B5715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4117" y="5496310"/>
            <a:ext cx="6297761" cy="89728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18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HMIS Team – Long Island Coalition for the Homeless</a:t>
            </a:r>
            <a:br>
              <a:rPr lang="en-US" sz="18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br>
              <a:rPr lang="en-US" sz="18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r>
              <a:rPr lang="en-US" sz="18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  <a:t>CoC NY-603 </a:t>
            </a:r>
            <a:br>
              <a:rPr lang="en-US" sz="1800" b="1" dirty="0">
                <a:solidFill>
                  <a:srgbClr val="000000"/>
                </a:solidFill>
                <a:latin typeface="Franklin Gothic Book" panose="020B0503020102020204" pitchFamily="34" charset="0"/>
                <a:cs typeface="Segoe UI" panose="020B0502040204020203" pitchFamily="34" charset="0"/>
              </a:rPr>
            </a:br>
            <a:endParaRPr lang="en-US" sz="1800" b="1" dirty="0">
              <a:solidFill>
                <a:srgbClr val="000000"/>
              </a:solidFill>
              <a:latin typeface="Franklin Gothic Book" panose="020B05030201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3455" y="3851209"/>
            <a:ext cx="6958423" cy="897281"/>
          </a:xfrm>
        </p:spPr>
        <p:txBody>
          <a:bodyPr anchor="b">
            <a:normAutofit/>
          </a:bodyPr>
          <a:lstStyle/>
          <a:p>
            <a:r>
              <a:rPr lang="en-US" sz="2300" b="1" dirty="0">
                <a:solidFill>
                  <a:srgbClr val="000000"/>
                </a:solidFill>
              </a:rPr>
              <a:t>HUD System Performance Measures Overview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CoC Business Meeting – 7-21-23</a:t>
            </a:r>
          </a:p>
        </p:txBody>
      </p:sp>
      <p:sp>
        <p:nvSpPr>
          <p:cNvPr id="52" name="Freeform 68">
            <a:extLst>
              <a:ext uri="{FF2B5EF4-FFF2-40B4-BE49-F238E27FC236}">
                <a16:creationId xmlns:a16="http://schemas.microsoft.com/office/drawing/2014/main" id="{251BB4E6-C169-431D-9D53-2BBEBFFD15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9782" y="2"/>
            <a:ext cx="3614335" cy="2178813"/>
          </a:xfrm>
          <a:custGeom>
            <a:avLst/>
            <a:gdLst>
              <a:gd name="connsiteX0" fmla="*/ 38628 w 3614335"/>
              <a:gd name="connsiteY0" fmla="*/ 0 h 2178813"/>
              <a:gd name="connsiteX1" fmla="*/ 3575707 w 3614335"/>
              <a:gd name="connsiteY1" fmla="*/ 0 h 2178813"/>
              <a:gd name="connsiteX2" fmla="*/ 3577619 w 3614335"/>
              <a:gd name="connsiteY2" fmla="*/ 7439 h 2178813"/>
              <a:gd name="connsiteX3" fmla="*/ 3614335 w 3614335"/>
              <a:gd name="connsiteY3" fmla="*/ 371646 h 2178813"/>
              <a:gd name="connsiteX4" fmla="*/ 1807167 w 3614335"/>
              <a:gd name="connsiteY4" fmla="*/ 2178813 h 2178813"/>
              <a:gd name="connsiteX5" fmla="*/ 0 w 3614335"/>
              <a:gd name="connsiteY5" fmla="*/ 371646 h 2178813"/>
              <a:gd name="connsiteX6" fmla="*/ 36715 w 3614335"/>
              <a:gd name="connsiteY6" fmla="*/ 7439 h 217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4335" h="2178813">
                <a:moveTo>
                  <a:pt x="38628" y="0"/>
                </a:moveTo>
                <a:lnTo>
                  <a:pt x="3575707" y="0"/>
                </a:lnTo>
                <a:lnTo>
                  <a:pt x="3577619" y="7439"/>
                </a:lnTo>
                <a:cubicBezTo>
                  <a:pt x="3601692" y="125081"/>
                  <a:pt x="3614335" y="246887"/>
                  <a:pt x="3614335" y="371646"/>
                </a:cubicBezTo>
                <a:cubicBezTo>
                  <a:pt x="3614335" y="1369717"/>
                  <a:pt x="2805239" y="2178813"/>
                  <a:pt x="1807167" y="2178813"/>
                </a:cubicBezTo>
                <a:cubicBezTo>
                  <a:pt x="809097" y="2178813"/>
                  <a:pt x="0" y="1369717"/>
                  <a:pt x="0" y="371646"/>
                </a:cubicBezTo>
                <a:cubicBezTo>
                  <a:pt x="0" y="246887"/>
                  <a:pt x="12642" y="125081"/>
                  <a:pt x="36715" y="7439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Graphic 10" descr="Head with gears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24247" y="127501"/>
            <a:ext cx="1525402" cy="1525402"/>
          </a:xfrm>
          <a:prstGeom prst="rect">
            <a:avLst/>
          </a:prstGeom>
        </p:spPr>
      </p:pic>
      <p:sp>
        <p:nvSpPr>
          <p:cNvPr id="54" name="Freeform 72">
            <a:extLst>
              <a:ext uri="{FF2B5EF4-FFF2-40B4-BE49-F238E27FC236}">
                <a16:creationId xmlns:a16="http://schemas.microsoft.com/office/drawing/2014/main" id="{5AFEC34A-0251-411C-A0C7-E1FB917E9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433009"/>
            <a:ext cx="3762321" cy="4434467"/>
          </a:xfrm>
          <a:custGeom>
            <a:avLst/>
            <a:gdLst>
              <a:gd name="connsiteX0" fmla="*/ 871484 w 3762321"/>
              <a:gd name="connsiteY0" fmla="*/ 0 h 4434467"/>
              <a:gd name="connsiteX1" fmla="*/ 3762321 w 3762321"/>
              <a:gd name="connsiteY1" fmla="*/ 2890836 h 4434467"/>
              <a:gd name="connsiteX2" fmla="*/ 3413413 w 3762321"/>
              <a:gd name="connsiteY2" fmla="*/ 4268781 h 4434467"/>
              <a:gd name="connsiteX3" fmla="*/ 3312756 w 3762321"/>
              <a:gd name="connsiteY3" fmla="*/ 4434467 h 4434467"/>
              <a:gd name="connsiteX4" fmla="*/ 0 w 3762321"/>
              <a:gd name="connsiteY4" fmla="*/ 4434467 h 4434467"/>
              <a:gd name="connsiteX5" fmla="*/ 0 w 3762321"/>
              <a:gd name="connsiteY5" fmla="*/ 134299 h 4434467"/>
              <a:gd name="connsiteX6" fmla="*/ 11838 w 3762321"/>
              <a:gd name="connsiteY6" fmla="*/ 129967 h 4434467"/>
              <a:gd name="connsiteX7" fmla="*/ 871484 w 3762321"/>
              <a:gd name="connsiteY7" fmla="*/ 0 h 4434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2321" h="4434467">
                <a:moveTo>
                  <a:pt x="871484" y="0"/>
                </a:moveTo>
                <a:cubicBezTo>
                  <a:pt x="2468049" y="0"/>
                  <a:pt x="3762321" y="1294271"/>
                  <a:pt x="3762321" y="2890836"/>
                </a:cubicBezTo>
                <a:cubicBezTo>
                  <a:pt x="3762321" y="3389763"/>
                  <a:pt x="3635928" y="3859169"/>
                  <a:pt x="3413413" y="4268781"/>
                </a:cubicBezTo>
                <a:lnTo>
                  <a:pt x="3312756" y="4434467"/>
                </a:lnTo>
                <a:lnTo>
                  <a:pt x="0" y="4434467"/>
                </a:lnTo>
                <a:lnTo>
                  <a:pt x="0" y="134299"/>
                </a:lnTo>
                <a:lnTo>
                  <a:pt x="11838" y="129967"/>
                </a:lnTo>
                <a:cubicBezTo>
                  <a:pt x="283400" y="45502"/>
                  <a:pt x="572129" y="0"/>
                  <a:pt x="871484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9E9B1A9-F407-4A46-B721-26946A1A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1460" y="460823"/>
            <a:ext cx="3245896" cy="324589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onitor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1289" y="1047313"/>
            <a:ext cx="2006238" cy="2006238"/>
          </a:xfrm>
          <a:prstGeom prst="rect">
            <a:avLst/>
          </a:prstGeom>
        </p:spPr>
      </p:pic>
      <p:sp>
        <p:nvSpPr>
          <p:cNvPr id="58" name="Freeform 64">
            <a:extLst>
              <a:ext uri="{FF2B5EF4-FFF2-40B4-BE49-F238E27FC236}">
                <a16:creationId xmlns:a16="http://schemas.microsoft.com/office/drawing/2014/main" id="{B81747D3-9737-4919-8850-65DBC904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98288" y="1"/>
            <a:ext cx="3093713" cy="3406036"/>
          </a:xfrm>
          <a:custGeom>
            <a:avLst/>
            <a:gdLst>
              <a:gd name="connsiteX0" fmla="*/ 404583 w 3093713"/>
              <a:gd name="connsiteY0" fmla="*/ 0 h 3406036"/>
              <a:gd name="connsiteX1" fmla="*/ 3093713 w 3093713"/>
              <a:gd name="connsiteY1" fmla="*/ 0 h 3406036"/>
              <a:gd name="connsiteX2" fmla="*/ 3093713 w 3093713"/>
              <a:gd name="connsiteY2" fmla="*/ 3187362 h 3406036"/>
              <a:gd name="connsiteX3" fmla="*/ 2990991 w 3093713"/>
              <a:gd name="connsiteY3" fmla="*/ 3236846 h 3406036"/>
              <a:gd name="connsiteX4" fmla="*/ 2152961 w 3093713"/>
              <a:gd name="connsiteY4" fmla="*/ 3406036 h 3406036"/>
              <a:gd name="connsiteX5" fmla="*/ 0 w 3093713"/>
              <a:gd name="connsiteY5" fmla="*/ 1253075 h 3406036"/>
              <a:gd name="connsiteX6" fmla="*/ 367692 w 3093713"/>
              <a:gd name="connsiteY6" fmla="*/ 49334 h 340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713" h="3406036">
                <a:moveTo>
                  <a:pt x="404583" y="0"/>
                </a:moveTo>
                <a:lnTo>
                  <a:pt x="3093713" y="0"/>
                </a:lnTo>
                <a:lnTo>
                  <a:pt x="3093713" y="3187362"/>
                </a:lnTo>
                <a:lnTo>
                  <a:pt x="2990991" y="3236846"/>
                </a:lnTo>
                <a:cubicBezTo>
                  <a:pt x="2733414" y="3345792"/>
                  <a:pt x="2450223" y="3406036"/>
                  <a:pt x="2152961" y="3406036"/>
                </a:cubicBezTo>
                <a:cubicBezTo>
                  <a:pt x="963913" y="3406036"/>
                  <a:pt x="0" y="2442123"/>
                  <a:pt x="0" y="1253075"/>
                </a:cubicBezTo>
                <a:cubicBezTo>
                  <a:pt x="0" y="807182"/>
                  <a:pt x="135550" y="392949"/>
                  <a:pt x="367692" y="4933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Graphic 4" descr="House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67753" y="332463"/>
            <a:ext cx="2227506" cy="2227506"/>
          </a:xfrm>
          <a:prstGeom prst="rect">
            <a:avLst/>
          </a:prstGeom>
        </p:spPr>
      </p:pic>
      <p:pic>
        <p:nvPicPr>
          <p:cNvPr id="9" name="Graphic 8" descr="Family with two children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2495" y="3691781"/>
            <a:ext cx="2639607" cy="26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4000">
              <a:schemeClr val="accent1">
                <a:lumMod val="45000"/>
                <a:lumOff val="55000"/>
              </a:schemeClr>
            </a:gs>
            <a:gs pos="7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ADF96-23AD-45DD-9D32-A78E9CBD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62" y="266330"/>
            <a:ext cx="4030462" cy="1964122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SPM</a:t>
            </a:r>
            <a:br>
              <a:rPr lang="en-US" sz="2300" kern="1200" dirty="0">
                <a:latin typeface="+mj-lt"/>
                <a:ea typeface="+mj-ea"/>
                <a:cs typeface="+mj-cs"/>
              </a:rPr>
            </a:br>
            <a:r>
              <a:rPr lang="en-US" sz="2300" kern="1200" dirty="0">
                <a:latin typeface="+mj-lt"/>
                <a:ea typeface="+mj-ea"/>
                <a:cs typeface="+mj-cs"/>
              </a:rPr>
              <a:t>System Performance Measures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:</a:t>
            </a:r>
            <a:br>
              <a:rPr lang="en-US" sz="2200" kern="1200" dirty="0">
                <a:latin typeface="+mj-lt"/>
                <a:ea typeface="+mj-ea"/>
                <a:cs typeface="+mj-cs"/>
              </a:rPr>
            </a:br>
            <a:r>
              <a:rPr lang="en-US" sz="2000" kern="1200" dirty="0">
                <a:latin typeface="+mj-lt"/>
                <a:ea typeface="+mj-ea"/>
                <a:cs typeface="+mj-cs"/>
              </a:rPr>
              <a:t>Helping us understand the effectiveness of our system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258BC0-1F21-402B-9087-A1267612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2638043"/>
            <a:ext cx="4257964" cy="34156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1 – Length of time homeless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2 – Returns to homelessness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4 – Job and Income Growth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Measure 7 – Successful placement and retention of housing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4C632-846C-4B94-93E0-304CB239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934207"/>
            <a:ext cx="6250769" cy="482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79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DF96-23AD-45DD-9D32-A78E9CBD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360781"/>
            <a:ext cx="7327684" cy="1495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800" b="1" kern="1200" dirty="0">
                <a:latin typeface="+mn-lt"/>
                <a:ea typeface="+mj-ea"/>
                <a:cs typeface="+mj-cs"/>
              </a:rPr>
            </a:br>
            <a:r>
              <a:rPr lang="en-US" sz="3600" b="1" kern="1200" dirty="0">
                <a:latin typeface="+mn-lt"/>
                <a:ea typeface="+mj-ea"/>
                <a:cs typeface="+mj-cs"/>
              </a:rPr>
              <a:t>System Performance Measures</a:t>
            </a:r>
            <a:br>
              <a:rPr lang="en-US" sz="2100" b="1" kern="1200" dirty="0">
                <a:latin typeface="+mn-lt"/>
                <a:ea typeface="+mj-ea"/>
                <a:cs typeface="+mj-cs"/>
              </a:rPr>
            </a:br>
            <a:r>
              <a:rPr lang="en-US" sz="2900" b="1" kern="1200" dirty="0">
                <a:latin typeface="+mn-lt"/>
                <a:ea typeface="+mj-ea"/>
                <a:cs typeface="+mj-cs"/>
              </a:rPr>
              <a:t>Measure 1:  Length of time people remain homeless</a:t>
            </a:r>
            <a:br>
              <a:rPr lang="en-US" sz="2900" b="1" kern="1200" dirty="0">
                <a:latin typeface="+mn-lt"/>
                <a:ea typeface="+mj-ea"/>
                <a:cs typeface="+mj-cs"/>
              </a:rPr>
            </a:br>
            <a:endParaRPr lang="en-US" sz="2900" b="1" kern="1200" dirty="0">
              <a:latin typeface="+mn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4C632-846C-4B94-93E0-304CB239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809" y="169513"/>
            <a:ext cx="2638827" cy="179783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258BC0-1F21-402B-9087-A1267612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9" y="2393915"/>
            <a:ext cx="6169800" cy="41908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</a:p>
          <a:p>
            <a:pPr marL="0" indent="0">
              <a:buNone/>
            </a:pPr>
            <a:r>
              <a:rPr lang="en-US" sz="2400" dirty="0"/>
              <a:t>Reduce the average and median length of time that clients remain homeless in ES, SH, TH.</a:t>
            </a:r>
          </a:p>
          <a:p>
            <a:pPr marL="0" indent="0">
              <a:buNone/>
            </a:pPr>
            <a:r>
              <a:rPr lang="en-US" b="1" dirty="0"/>
              <a:t>HMIS Data Quality Assessment:</a:t>
            </a:r>
          </a:p>
          <a:p>
            <a:r>
              <a:rPr lang="en-US" sz="2400" dirty="0"/>
              <a:t>Failing to exit clients will have the biggest negative impact on this measure.</a:t>
            </a:r>
          </a:p>
          <a:p>
            <a:r>
              <a:rPr lang="en-US" sz="2400" dirty="0"/>
              <a:t>Accurate identification and entry of ‘Approximate Date Homelessness Started’ is crucial for this measure.</a:t>
            </a:r>
          </a:p>
          <a:p>
            <a:r>
              <a:rPr lang="en-US" sz="2400" dirty="0"/>
              <a:t>Enter Permanent Housing Move In Date for PSH and RRH housed clients!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DFF019-542E-42EB-8DBC-3C73F04C3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327" y="2385036"/>
            <a:ext cx="5082598" cy="441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09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DF96-23AD-45DD-9D32-A78E9CBD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360780"/>
            <a:ext cx="7327684" cy="15841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latin typeface="+mn-lt"/>
                <a:ea typeface="+mj-ea"/>
                <a:cs typeface="+mj-cs"/>
              </a:rPr>
              <a:t>System Performance Measures</a:t>
            </a:r>
            <a:br>
              <a:rPr lang="en-US" sz="2100" b="1" kern="1200" dirty="0">
                <a:latin typeface="+mn-lt"/>
                <a:ea typeface="+mj-ea"/>
                <a:cs typeface="+mj-cs"/>
              </a:rPr>
            </a:br>
            <a:r>
              <a:rPr lang="en-US" sz="2900" b="1" kern="1200" dirty="0">
                <a:latin typeface="+mn-lt"/>
                <a:ea typeface="+mj-ea"/>
                <a:cs typeface="+mj-cs"/>
              </a:rPr>
              <a:t>Measure 2:  Returns to homelessness</a:t>
            </a:r>
            <a:br>
              <a:rPr lang="en-US" sz="2900" b="1" kern="1200" dirty="0">
                <a:latin typeface="+mn-lt"/>
                <a:ea typeface="+mj-ea"/>
                <a:cs typeface="+mj-cs"/>
              </a:rPr>
            </a:br>
            <a:endParaRPr lang="en-US" sz="2900" b="1" kern="1200" dirty="0">
              <a:latin typeface="+mn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4C632-846C-4B94-93E0-304CB239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809" y="169513"/>
            <a:ext cx="2638827" cy="196664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258BC0-1F21-402B-9087-A1267612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9" y="2373211"/>
            <a:ext cx="6169800" cy="4211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</a:p>
          <a:p>
            <a:pPr marL="0" indent="0">
              <a:buNone/>
            </a:pPr>
            <a:r>
              <a:rPr lang="en-US" sz="2400" dirty="0"/>
              <a:t>Reduce the % of returns to homelessness after exits to permanent housing destinations.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/>
              <a:t>HMIS Data Quality Assessment:</a:t>
            </a:r>
          </a:p>
          <a:p>
            <a:r>
              <a:rPr lang="en-US" sz="2400" dirty="0"/>
              <a:t>Misidentifying exit destinations as permanent can have a negative impact on this measure.</a:t>
            </a:r>
          </a:p>
          <a:p>
            <a:r>
              <a:rPr lang="en-US" sz="2400" dirty="0"/>
              <a:t>Failure to enter entry and exit dates accurately can impact this measure.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53D32D-70FD-4A7B-9780-1BBD8BBCE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2373210"/>
            <a:ext cx="5095874" cy="443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DF96-23AD-45DD-9D32-A78E9CBD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360780"/>
            <a:ext cx="7327684" cy="15841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latin typeface="+mn-lt"/>
                <a:ea typeface="+mj-ea"/>
                <a:cs typeface="+mj-cs"/>
              </a:rPr>
              <a:t>System Performance Measures</a:t>
            </a:r>
            <a:br>
              <a:rPr lang="en-US" sz="2100" b="1" kern="1200" dirty="0">
                <a:latin typeface="+mn-lt"/>
                <a:ea typeface="+mj-ea"/>
                <a:cs typeface="+mj-cs"/>
              </a:rPr>
            </a:br>
            <a:r>
              <a:rPr lang="en-US" sz="2900" b="1" kern="1200" dirty="0">
                <a:latin typeface="+mn-lt"/>
                <a:ea typeface="+mj-ea"/>
                <a:cs typeface="+mj-cs"/>
              </a:rPr>
              <a:t>Measure 7:  Successful placement/retention</a:t>
            </a:r>
            <a:br>
              <a:rPr lang="en-US" sz="2900" b="1" kern="1200" dirty="0">
                <a:latin typeface="+mn-lt"/>
                <a:ea typeface="+mj-ea"/>
                <a:cs typeface="+mj-cs"/>
              </a:rPr>
            </a:br>
            <a:endParaRPr lang="en-US" sz="2900" b="1" kern="1200" dirty="0">
              <a:latin typeface="+mn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4C632-846C-4B94-93E0-304CB239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809" y="169513"/>
            <a:ext cx="2638827" cy="196664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258BC0-1F21-402B-9087-A1267612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585182"/>
            <a:ext cx="6206835" cy="3999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</a:t>
            </a:r>
          </a:p>
          <a:p>
            <a:pPr marL="0" indent="0">
              <a:buNone/>
            </a:pPr>
            <a:r>
              <a:rPr lang="en-US" sz="2400" dirty="0"/>
              <a:t>Increase the % of people who exit to a sheltered or permanent setting or stay in permanent housing.</a:t>
            </a:r>
          </a:p>
          <a:p>
            <a:pPr marL="0" indent="0">
              <a:buNone/>
            </a:pPr>
            <a:r>
              <a:rPr lang="en-US" b="1" dirty="0"/>
              <a:t>HMIS Data Quality Assessment:</a:t>
            </a:r>
          </a:p>
          <a:p>
            <a:r>
              <a:rPr lang="en-US" sz="2400" dirty="0"/>
              <a:t>Misidentifying exit destinations will have a negative impact on this measure.</a:t>
            </a:r>
          </a:p>
          <a:p>
            <a:r>
              <a:rPr lang="en-US" sz="2400" dirty="0"/>
              <a:t>Enter Permanent Housing Move In Date for PSH and RRH housed clients!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38EF28-E40F-4207-B715-EC56B77D4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691" y="2393914"/>
            <a:ext cx="5017476" cy="44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DF96-23AD-45DD-9D32-A78E9CBDD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" y="273256"/>
            <a:ext cx="7999914" cy="18676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S</a:t>
            </a:r>
            <a:r>
              <a:rPr lang="en-US" sz="3200" b="1" kern="1200" dirty="0">
                <a:latin typeface="+mn-lt"/>
                <a:ea typeface="+mj-ea"/>
                <a:cs typeface="+mj-cs"/>
              </a:rPr>
              <a:t>ystem Performance Measures</a:t>
            </a:r>
            <a:br>
              <a:rPr lang="en-US" sz="2100" b="1" kern="1200" dirty="0">
                <a:latin typeface="+mn-lt"/>
                <a:ea typeface="+mj-ea"/>
                <a:cs typeface="+mj-cs"/>
              </a:rPr>
            </a:br>
            <a:r>
              <a:rPr lang="en-US" sz="2900" b="1" kern="1200" dirty="0">
                <a:latin typeface="+mn-lt"/>
                <a:ea typeface="+mj-ea"/>
                <a:cs typeface="+mj-cs"/>
              </a:rPr>
              <a:t>Measure 4:  Employment and Income Growth </a:t>
            </a:r>
            <a:br>
              <a:rPr lang="en-US" sz="2900" b="1" kern="1200" dirty="0">
                <a:latin typeface="+mn-lt"/>
                <a:ea typeface="+mj-ea"/>
                <a:cs typeface="+mj-cs"/>
              </a:rPr>
            </a:br>
            <a:r>
              <a:rPr lang="en-US" sz="2900" b="1" kern="1200" dirty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*</a:t>
            </a:r>
            <a:r>
              <a:rPr lang="en-US" sz="2400" b="1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hanges to a client’s income is used as a criteria for annual CoC program performance ranking.</a:t>
            </a:r>
            <a:endParaRPr lang="en-US" sz="2400" b="1" kern="1200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24C632-846C-4B94-93E0-304CB2392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483" y="169513"/>
            <a:ext cx="2534855" cy="186763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258BC0-1F21-402B-9087-A1267612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2635427"/>
            <a:ext cx="10982325" cy="4053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Goal: </a:t>
            </a:r>
          </a:p>
          <a:p>
            <a:pPr marL="0" indent="0">
              <a:buNone/>
            </a:pPr>
            <a:r>
              <a:rPr lang="en-US" sz="2400" dirty="0"/>
              <a:t>A growing percentage of adults who gain or increase employment or non-employment cash income over time.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How is it measured:</a:t>
            </a:r>
          </a:p>
          <a:p>
            <a:pPr marL="0" indent="0">
              <a:buNone/>
            </a:pPr>
            <a:r>
              <a:rPr lang="en-US" sz="2400" dirty="0"/>
              <a:t>Compares earned income and cash benefits at program entry, annual update and program exit for adult system stayers and leavers.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</a:rPr>
              <a:t>HMIS Data Quality Assessment:</a:t>
            </a:r>
          </a:p>
          <a:p>
            <a:pPr marL="0" indent="0">
              <a:buNone/>
            </a:pPr>
            <a:r>
              <a:rPr lang="en-US" sz="2400" dirty="0"/>
              <a:t>Failure to input accurate and timely updates of income changes for adult clients will have the greatest negative impact on this measure.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52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5C88E-0164-493B-A2ED-9D5DDF43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957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System Improvement Strategies for 3 Key SPMs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10A83-7D18-4236-8825-04AB5A39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364" y="408373"/>
            <a:ext cx="8274347" cy="591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59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85C88E-0164-493B-A2ED-9D5DDF43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  <a:prstGeom prst="ellipse">
            <a:avLst/>
          </a:prstGeom>
        </p:spPr>
        <p:txBody>
          <a:bodyPr>
            <a:normAutofit/>
          </a:bodyPr>
          <a:lstStyle/>
          <a:p>
            <a:r>
              <a:rPr lang="en-US" sz="4100" b="1" dirty="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BDBA9-2724-48F5-B859-835E0E02E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C9F8C-6774-4B4B-B725-5DA1EBEF1955}"/>
              </a:ext>
            </a:extLst>
          </p:cNvPr>
          <p:cNvSpPr txBox="1"/>
          <p:nvPr/>
        </p:nvSpPr>
        <p:spPr>
          <a:xfrm>
            <a:off x="6189648" y="769521"/>
            <a:ext cx="55307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HUD Exchange</a:t>
            </a:r>
          </a:p>
          <a:p>
            <a:r>
              <a:rPr lang="en-US" sz="2400" dirty="0">
                <a:hlinkClick r:id="rId3"/>
              </a:rPr>
              <a:t>www.hudexchange.info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HUD Continuum of Care Program</a:t>
            </a:r>
          </a:p>
          <a:p>
            <a:r>
              <a:rPr lang="en-US" sz="2400" dirty="0">
                <a:hlinkClick r:id="rId4"/>
              </a:rPr>
              <a:t>www.hudexchange.info/programs/coc/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HUD Homeless Management Information System (HMIS)</a:t>
            </a:r>
          </a:p>
          <a:p>
            <a:r>
              <a:rPr lang="en-US" sz="2400" dirty="0">
                <a:hlinkClick r:id="rId5"/>
              </a:rPr>
              <a:t>www.hudexchange.info/programs/hmis/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HUD System Performance Measures</a:t>
            </a:r>
          </a:p>
          <a:p>
            <a:r>
              <a:rPr lang="en-US" sz="2400" dirty="0">
                <a:hlinkClick r:id="rId6"/>
              </a:rPr>
              <a:t>www.hudexchange.info/programs/coc/system-performance-measures/#guidance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773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 Presentation.potx" id="{56FA722C-F846-4CAB-B731-AD623A5E3E2F}" vid="{D64B6417-52F1-44C8-A69F-2D9066A046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d4b7a3-f851-41e8-99d5-1619c4311944">
      <Terms xmlns="http://schemas.microsoft.com/office/infopath/2007/PartnerControls"/>
    </lcf76f155ced4ddcb4097134ff3c332f>
    <TaxCatchAll xmlns="0c408069-27ef-456c-b32e-53750250f17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4BDF1F1524947BA2FCB5BA4ECBC51" ma:contentTypeVersion="18" ma:contentTypeDescription="Create a new document." ma:contentTypeScope="" ma:versionID="0baf7d70d43d1f05557bacac96873b74">
  <xsd:schema xmlns:xsd="http://www.w3.org/2001/XMLSchema" xmlns:xs="http://www.w3.org/2001/XMLSchema" xmlns:p="http://schemas.microsoft.com/office/2006/metadata/properties" xmlns:ns2="0c408069-27ef-456c-b32e-53750250f17c" xmlns:ns3="a2d4b7a3-f851-41e8-99d5-1619c4311944" targetNamespace="http://schemas.microsoft.com/office/2006/metadata/properties" ma:root="true" ma:fieldsID="df9edbaa0b1104aa3137142201830928" ns2:_="" ns3:_="">
    <xsd:import namespace="0c408069-27ef-456c-b32e-53750250f17c"/>
    <xsd:import namespace="a2d4b7a3-f851-41e8-99d5-1619c431194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408069-27ef-456c-b32e-53750250f17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79ae242-20b7-4c70-aca2-d925e5ca5c78}" ma:internalName="TaxCatchAll" ma:showField="CatchAllData" ma:web="0c408069-27ef-456c-b32e-53750250f1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4b7a3-f851-41e8-99d5-1619c43119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e80daf8-8fb4-46c3-aaa3-cb6825cc4d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79C74D-5EBF-4397-A60F-8E52861BAE0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0c408069-27ef-456c-b32e-53750250f17c"/>
    <ds:schemaRef ds:uri="http://purl.org/dc/terms/"/>
    <ds:schemaRef ds:uri="a2d4b7a3-f851-41e8-99d5-1619c431194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86B4EE-0E6F-46BB-8EC4-060E7EC88539}"/>
</file>

<file path=customXml/itemProps3.xml><?xml version="1.0" encoding="utf-8"?>
<ds:datastoreItem xmlns:ds="http://schemas.openxmlformats.org/officeDocument/2006/customXml" ds:itemID="{56138127-0546-4995-9770-54F2C7B217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22758</TotalTime>
  <Words>444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Office Theme</vt:lpstr>
      <vt:lpstr>HMIS Team – Long Island Coalition for the Homeless  CoC NY-603  </vt:lpstr>
      <vt:lpstr>SPM System Performance Measures: Helping us understand the effectiveness of our system</vt:lpstr>
      <vt:lpstr> System Performance Measures Measure 1:  Length of time people remain homeless </vt:lpstr>
      <vt:lpstr>System Performance Measures Measure 2:  Returns to homelessness </vt:lpstr>
      <vt:lpstr>System Performance Measures Measure 7:  Successful placement/retention </vt:lpstr>
      <vt:lpstr>System Performance Measures Measure 4:  Employment and Income Growth  *Changes to a client’s income is used as a criteria for annual CoC program performance ranking.</vt:lpstr>
      <vt:lpstr>System Improvement Strategies for 3 Key SPMs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Wayne Scallon, HMIS Administrator, LICH Mike Giuffrida, Associate Director, LICH</dc:title>
  <dc:creator>Wayne Scallon</dc:creator>
  <cp:lastModifiedBy>Wayne Scallon</cp:lastModifiedBy>
  <cp:revision>34</cp:revision>
  <cp:lastPrinted>2019-10-30T20:59:09Z</cp:lastPrinted>
  <dcterms:created xsi:type="dcterms:W3CDTF">2019-10-30T13:57:25Z</dcterms:created>
  <dcterms:modified xsi:type="dcterms:W3CDTF">2023-08-16T20:21:11Z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0x01010083B4BDF1F1524947BA2FCB5BA4ECBC51</vt:lpwstr>
  </property>
</Properties>
</file>