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96" r:id="rId1"/>
  </p:sldMasterIdLst>
  <p:notesMasterIdLst>
    <p:notesMasterId r:id="rId78"/>
  </p:notesMasterIdLst>
  <p:handoutMasterIdLst>
    <p:handoutMasterId r:id="rId79"/>
  </p:handoutMasterIdLst>
  <p:sldIdLst>
    <p:sldId id="300" r:id="rId2"/>
    <p:sldId id="891" r:id="rId3"/>
    <p:sldId id="301" r:id="rId4"/>
    <p:sldId id="425" r:id="rId5"/>
    <p:sldId id="932" r:id="rId6"/>
    <p:sldId id="931" r:id="rId7"/>
    <p:sldId id="933" r:id="rId8"/>
    <p:sldId id="934" r:id="rId9"/>
    <p:sldId id="935" r:id="rId10"/>
    <p:sldId id="936" r:id="rId11"/>
    <p:sldId id="937" r:id="rId12"/>
    <p:sldId id="938" r:id="rId13"/>
    <p:sldId id="939" r:id="rId14"/>
    <p:sldId id="941" r:id="rId15"/>
    <p:sldId id="926" r:id="rId16"/>
    <p:sldId id="566" r:id="rId17"/>
    <p:sldId id="562" r:id="rId18"/>
    <p:sldId id="474" r:id="rId19"/>
    <p:sldId id="507" r:id="rId20"/>
    <p:sldId id="542" r:id="rId21"/>
    <p:sldId id="543" r:id="rId22"/>
    <p:sldId id="583" r:id="rId23"/>
    <p:sldId id="545" r:id="rId24"/>
    <p:sldId id="546" r:id="rId25"/>
    <p:sldId id="497" r:id="rId26"/>
    <p:sldId id="930" r:id="rId27"/>
    <p:sldId id="602" r:id="rId28"/>
    <p:sldId id="603" r:id="rId29"/>
    <p:sldId id="604" r:id="rId30"/>
    <p:sldId id="605" r:id="rId31"/>
    <p:sldId id="940" r:id="rId32"/>
    <p:sldId id="622" r:id="rId33"/>
    <p:sldId id="291" r:id="rId34"/>
    <p:sldId id="624" r:id="rId35"/>
    <p:sldId id="309" r:id="rId36"/>
    <p:sldId id="424" r:id="rId37"/>
    <p:sldId id="944" r:id="rId38"/>
    <p:sldId id="945" r:id="rId39"/>
    <p:sldId id="437" r:id="rId40"/>
    <p:sldId id="446" r:id="rId41"/>
    <p:sldId id="412" r:id="rId42"/>
    <p:sldId id="636" r:id="rId43"/>
    <p:sldId id="942" r:id="rId44"/>
    <p:sldId id="528" r:id="rId45"/>
    <p:sldId id="893" r:id="rId46"/>
    <p:sldId id="431" r:id="rId47"/>
    <p:sldId id="313" r:id="rId48"/>
    <p:sldId id="362" r:id="rId49"/>
    <p:sldId id="440" r:id="rId50"/>
    <p:sldId id="395" r:id="rId51"/>
    <p:sldId id="396" r:id="rId52"/>
    <p:sldId id="441" r:id="rId53"/>
    <p:sldId id="324" r:id="rId54"/>
    <p:sldId id="381" r:id="rId55"/>
    <p:sldId id="442" r:id="rId56"/>
    <p:sldId id="377" r:id="rId57"/>
    <p:sldId id="393" r:id="rId58"/>
    <p:sldId id="336" r:id="rId59"/>
    <p:sldId id="364" r:id="rId60"/>
    <p:sldId id="894" r:id="rId61"/>
    <p:sldId id="895" r:id="rId62"/>
    <p:sldId id="924" r:id="rId63"/>
    <p:sldId id="929" r:id="rId64"/>
    <p:sldId id="304" r:id="rId65"/>
    <p:sldId id="417" r:id="rId66"/>
    <p:sldId id="943" r:id="rId67"/>
    <p:sldId id="303" r:id="rId68"/>
    <p:sldId id="928" r:id="rId69"/>
    <p:sldId id="506" r:id="rId70"/>
    <p:sldId id="923" r:id="rId71"/>
    <p:sldId id="423" r:id="rId72"/>
    <p:sldId id="635" r:id="rId73"/>
    <p:sldId id="912" r:id="rId74"/>
    <p:sldId id="443" r:id="rId75"/>
    <p:sldId id="578" r:id="rId76"/>
    <p:sldId id="293"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07">
          <p15:clr>
            <a:srgbClr val="A4A3A4"/>
          </p15:clr>
        </p15:guide>
        <p15:guide id="2" orient="horz" pos="3716">
          <p15:clr>
            <a:srgbClr val="A4A3A4"/>
          </p15:clr>
        </p15:guide>
        <p15:guide id="3" orient="horz" pos="773">
          <p15:clr>
            <a:srgbClr val="A4A3A4"/>
          </p15:clr>
        </p15:guide>
        <p15:guide id="4" orient="horz" pos="2160">
          <p15:clr>
            <a:srgbClr val="A4A3A4"/>
          </p15:clr>
        </p15:guide>
        <p15:guide id="5" orient="horz" pos="927">
          <p15:clr>
            <a:srgbClr val="A4A3A4"/>
          </p15:clr>
        </p15:guide>
        <p15:guide id="6" orient="horz" pos="3857">
          <p15:clr>
            <a:srgbClr val="A4A3A4"/>
          </p15:clr>
        </p15:guide>
        <p15:guide id="7" pos="5471">
          <p15:clr>
            <a:srgbClr val="A4A3A4"/>
          </p15:clr>
        </p15:guide>
        <p15:guide id="8" pos="5149">
          <p15:clr>
            <a:srgbClr val="A4A3A4"/>
          </p15:clr>
        </p15:guide>
        <p15:guide id="9" pos="290">
          <p15:clr>
            <a:srgbClr val="A4A3A4"/>
          </p15:clr>
        </p15:guide>
        <p15:guide id="10" pos="607">
          <p15:clr>
            <a:srgbClr val="A4A3A4"/>
          </p15:clr>
        </p15:guide>
        <p15:guide id="11" pos="736">
          <p15:clr>
            <a:srgbClr val="A4A3A4"/>
          </p15:clr>
        </p15:guide>
        <p15:guide id="12" pos="1048">
          <p15:clr>
            <a:srgbClr val="A4A3A4"/>
          </p15:clr>
        </p15:guide>
        <p15:guide id="13" pos="1176">
          <p15:clr>
            <a:srgbClr val="A4A3A4"/>
          </p15:clr>
        </p15:guide>
        <p15:guide id="14" pos="1488">
          <p15:clr>
            <a:srgbClr val="A4A3A4"/>
          </p15:clr>
        </p15:guide>
        <p15:guide id="15" pos="1615">
          <p15:clr>
            <a:srgbClr val="A4A3A4"/>
          </p15:clr>
        </p15:guide>
        <p15:guide id="16" pos="1934">
          <p15:clr>
            <a:srgbClr val="A4A3A4"/>
          </p15:clr>
        </p15:guide>
        <p15:guide id="17" pos="2057">
          <p15:clr>
            <a:srgbClr val="A4A3A4"/>
          </p15:clr>
        </p15:guide>
        <p15:guide id="18" pos="2375">
          <p15:clr>
            <a:srgbClr val="A4A3A4"/>
          </p15:clr>
        </p15:guide>
        <p15:guide id="19" pos="2501">
          <p15:clr>
            <a:srgbClr val="A4A3A4"/>
          </p15:clr>
        </p15:guide>
        <p15:guide id="20" pos="2815">
          <p15:clr>
            <a:srgbClr val="A4A3A4"/>
          </p15:clr>
        </p15:guide>
        <p15:guide id="21" pos="2941">
          <p15:clr>
            <a:srgbClr val="A4A3A4"/>
          </p15:clr>
        </p15:guide>
        <p15:guide id="22" pos="3255">
          <p15:clr>
            <a:srgbClr val="A4A3A4"/>
          </p15:clr>
        </p15:guide>
        <p15:guide id="23" pos="3383">
          <p15:clr>
            <a:srgbClr val="A4A3A4"/>
          </p15:clr>
        </p15:guide>
        <p15:guide id="24" pos="3701">
          <p15:clr>
            <a:srgbClr val="A4A3A4"/>
          </p15:clr>
        </p15:guide>
        <p15:guide id="25" pos="3823">
          <p15:clr>
            <a:srgbClr val="A4A3A4"/>
          </p15:clr>
        </p15:guide>
        <p15:guide id="26" pos="4141">
          <p15:clr>
            <a:srgbClr val="A4A3A4"/>
          </p15:clr>
        </p15:guide>
        <p15:guide id="27" pos="4269">
          <p15:clr>
            <a:srgbClr val="A4A3A4"/>
          </p15:clr>
        </p15:guide>
        <p15:guide id="28" pos="4581">
          <p15:clr>
            <a:srgbClr val="A4A3A4"/>
          </p15:clr>
        </p15:guide>
        <p15:guide id="29" pos="4709">
          <p15:clr>
            <a:srgbClr val="A4A3A4"/>
          </p15:clr>
        </p15:guide>
        <p15:guide id="30" pos="502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1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FE2"/>
    <a:srgbClr val="48773D"/>
    <a:srgbClr val="9F4912"/>
    <a:srgbClr val="007178"/>
    <a:srgbClr val="7685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0" autoAdjust="0"/>
    <p:restoredTop sz="87129" autoAdjust="0"/>
  </p:normalViewPr>
  <p:slideViewPr>
    <p:cSldViewPr snapToGrid="0" snapToObjects="1">
      <p:cViewPr varScale="1">
        <p:scale>
          <a:sx n="99" d="100"/>
          <a:sy n="99" d="100"/>
        </p:scale>
        <p:origin x="1110" y="84"/>
      </p:cViewPr>
      <p:guideLst>
        <p:guide orient="horz" pos="4107"/>
        <p:guide orient="horz" pos="3716"/>
        <p:guide orient="horz" pos="773"/>
        <p:guide orient="horz" pos="2160"/>
        <p:guide orient="horz" pos="927"/>
        <p:guide orient="horz" pos="3857"/>
        <p:guide pos="5471"/>
        <p:guide pos="5149"/>
        <p:guide pos="290"/>
        <p:guide pos="607"/>
        <p:guide pos="736"/>
        <p:guide pos="1048"/>
        <p:guide pos="1176"/>
        <p:guide pos="1488"/>
        <p:guide pos="1615"/>
        <p:guide pos="1934"/>
        <p:guide pos="2057"/>
        <p:guide pos="2375"/>
        <p:guide pos="2501"/>
        <p:guide pos="2815"/>
        <p:guide pos="2941"/>
        <p:guide pos="3255"/>
        <p:guide pos="3383"/>
        <p:guide pos="3701"/>
        <p:guide pos="3823"/>
        <p:guide pos="4141"/>
        <p:guide pos="4269"/>
        <p:guide pos="4581"/>
        <p:guide pos="4709"/>
        <p:guide pos="502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7" d="100"/>
          <a:sy n="87" d="100"/>
        </p:scale>
        <p:origin x="3840"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27B02D-1436-DB4B-8B54-932A52FF7A3E}" type="datetimeFigureOut">
              <a:rPr lang="en-US" smtClean="0"/>
              <a:t>10/30/2020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8F02AC-2D98-1549-A2CE-2E7FE2F80A97}" type="slidenum">
              <a:rPr lang="en-US" smtClean="0"/>
              <a:t>‹#›</a:t>
            </a:fld>
            <a:endParaRPr lang="en-US"/>
          </a:p>
        </p:txBody>
      </p:sp>
    </p:spTree>
    <p:extLst>
      <p:ext uri="{BB962C8B-B14F-4D97-AF65-F5344CB8AC3E}">
        <p14:creationId xmlns:p14="http://schemas.microsoft.com/office/powerpoint/2010/main" val="160433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D85FBB4B-62B2-47A0-9A8A-FBC7D0167A53}" type="datetimeFigureOut">
              <a:rPr lang="en-US" smtClean="0"/>
              <a:pPr/>
              <a:t>10/30/2020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825291B8-0E70-468B-9438-CC62F3849AEF}" type="slidenum">
              <a:rPr lang="en-US" smtClean="0"/>
              <a:pPr/>
              <a:t>‹#›</a:t>
            </a:fld>
            <a:endParaRPr lang="en-US" dirty="0"/>
          </a:p>
        </p:txBody>
      </p:sp>
    </p:spTree>
    <p:extLst>
      <p:ext uri="{BB962C8B-B14F-4D97-AF65-F5344CB8AC3E}">
        <p14:creationId xmlns:p14="http://schemas.microsoft.com/office/powerpoint/2010/main" val="39465005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a:ea typeface="+mn-ea"/>
        <a:cs typeface="+mn-cs"/>
      </a:defRPr>
    </a:lvl1pPr>
    <a:lvl2pPr marL="457200" algn="l" defTabSz="914400" rtl="0" eaLnBrk="1" latinLnBrk="0" hangingPunct="1">
      <a:defRPr sz="1200" kern="1200">
        <a:solidFill>
          <a:schemeClr val="tx1"/>
        </a:solidFill>
        <a:latin typeface="Arial"/>
        <a:ea typeface="+mn-ea"/>
        <a:cs typeface="+mn-cs"/>
      </a:defRPr>
    </a:lvl2pPr>
    <a:lvl3pPr marL="914400" algn="l" defTabSz="914400" rtl="0" eaLnBrk="1" latinLnBrk="0" hangingPunct="1">
      <a:defRPr sz="1200" kern="1200">
        <a:solidFill>
          <a:schemeClr val="tx1"/>
        </a:solidFill>
        <a:latin typeface="Arial"/>
        <a:ea typeface="+mn-ea"/>
        <a:cs typeface="+mn-cs"/>
      </a:defRPr>
    </a:lvl3pPr>
    <a:lvl4pPr marL="1371600" algn="l" defTabSz="914400" rtl="0" eaLnBrk="1" latinLnBrk="0" hangingPunct="1">
      <a:defRPr sz="1200" kern="1200">
        <a:solidFill>
          <a:schemeClr val="tx1"/>
        </a:solidFill>
        <a:latin typeface="Arial"/>
        <a:ea typeface="+mn-ea"/>
        <a:cs typeface="+mn-cs"/>
      </a:defRPr>
    </a:lvl4pPr>
    <a:lvl5pPr marL="1828800" algn="l" defTabSz="914400" rtl="0" eaLnBrk="1" latinLnBrk="0" hangingPunct="1">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pPr/>
              <a:t>1</a:t>
            </a:fld>
            <a:endParaRPr lang="en-US" dirty="0"/>
          </a:p>
        </p:txBody>
      </p:sp>
    </p:spTree>
    <p:extLst>
      <p:ext uri="{BB962C8B-B14F-4D97-AF65-F5344CB8AC3E}">
        <p14:creationId xmlns:p14="http://schemas.microsoft.com/office/powerpoint/2010/main" val="2695119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a:extLst>
              <a:ext uri="{FF2B5EF4-FFF2-40B4-BE49-F238E27FC236}">
                <a16:creationId xmlns:a16="http://schemas.microsoft.com/office/drawing/2014/main" id="{2C210199-0B3E-4F2A-A770-17C72770544D}"/>
              </a:ext>
            </a:extLst>
          </p:cNvPr>
          <p:cNvSpPr>
            <a:spLocks noGrp="1" noRot="1" noChangeAspect="1" noChangeArrowheads="1" noTextEdit="1"/>
          </p:cNvSpPr>
          <p:nvPr>
            <p:ph type="sldImg"/>
          </p:nvPr>
        </p:nvSpPr>
        <p:spPr>
          <a:ln/>
        </p:spPr>
      </p:sp>
      <p:sp>
        <p:nvSpPr>
          <p:cNvPr id="233475" name="Notes Placeholder 2">
            <a:extLst>
              <a:ext uri="{FF2B5EF4-FFF2-40B4-BE49-F238E27FC236}">
                <a16:creationId xmlns:a16="http://schemas.microsoft.com/office/drawing/2014/main" id="{76023197-1FBF-416B-8976-0C922DA8B6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33476" name="Slide Number Placeholder 3">
            <a:extLst>
              <a:ext uri="{FF2B5EF4-FFF2-40B4-BE49-F238E27FC236}">
                <a16:creationId xmlns:a16="http://schemas.microsoft.com/office/drawing/2014/main" id="{B8DD6994-0974-4BD4-916E-E25A03930C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A5FD4D6-9E73-4CA5-986C-C100001FF9D2}" type="slidenum">
              <a:rPr lang="en-US" altLang="en-US" smtClean="0">
                <a:ea typeface="ＭＳ Ｐゴシック" panose="020B0600070205080204" pitchFamily="34" charset="-128"/>
              </a:rPr>
              <a:pPr/>
              <a:t>10</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158194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a:extLst>
              <a:ext uri="{FF2B5EF4-FFF2-40B4-BE49-F238E27FC236}">
                <a16:creationId xmlns:a16="http://schemas.microsoft.com/office/drawing/2014/main" id="{2C210199-0B3E-4F2A-A770-17C72770544D}"/>
              </a:ext>
            </a:extLst>
          </p:cNvPr>
          <p:cNvSpPr>
            <a:spLocks noGrp="1" noRot="1" noChangeAspect="1" noChangeArrowheads="1" noTextEdit="1"/>
          </p:cNvSpPr>
          <p:nvPr>
            <p:ph type="sldImg"/>
          </p:nvPr>
        </p:nvSpPr>
        <p:spPr>
          <a:ln/>
        </p:spPr>
      </p:sp>
      <p:sp>
        <p:nvSpPr>
          <p:cNvPr id="233475" name="Notes Placeholder 2">
            <a:extLst>
              <a:ext uri="{FF2B5EF4-FFF2-40B4-BE49-F238E27FC236}">
                <a16:creationId xmlns:a16="http://schemas.microsoft.com/office/drawing/2014/main" id="{76023197-1FBF-416B-8976-0C922DA8B6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33476" name="Slide Number Placeholder 3">
            <a:extLst>
              <a:ext uri="{FF2B5EF4-FFF2-40B4-BE49-F238E27FC236}">
                <a16:creationId xmlns:a16="http://schemas.microsoft.com/office/drawing/2014/main" id="{B8DD6994-0974-4BD4-916E-E25A03930C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A5FD4D6-9E73-4CA5-986C-C100001FF9D2}" type="slidenum">
              <a:rPr lang="en-US" altLang="en-US" smtClean="0">
                <a:ea typeface="ＭＳ Ｐゴシック" panose="020B0600070205080204" pitchFamily="34" charset="-128"/>
              </a:rPr>
              <a:pPr/>
              <a:t>11</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654054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a:extLst>
              <a:ext uri="{FF2B5EF4-FFF2-40B4-BE49-F238E27FC236}">
                <a16:creationId xmlns:a16="http://schemas.microsoft.com/office/drawing/2014/main" id="{2C210199-0B3E-4F2A-A770-17C72770544D}"/>
              </a:ext>
            </a:extLst>
          </p:cNvPr>
          <p:cNvSpPr>
            <a:spLocks noGrp="1" noRot="1" noChangeAspect="1" noChangeArrowheads="1" noTextEdit="1"/>
          </p:cNvSpPr>
          <p:nvPr>
            <p:ph type="sldImg"/>
          </p:nvPr>
        </p:nvSpPr>
        <p:spPr>
          <a:ln/>
        </p:spPr>
      </p:sp>
      <p:sp>
        <p:nvSpPr>
          <p:cNvPr id="233475" name="Notes Placeholder 2">
            <a:extLst>
              <a:ext uri="{FF2B5EF4-FFF2-40B4-BE49-F238E27FC236}">
                <a16:creationId xmlns:a16="http://schemas.microsoft.com/office/drawing/2014/main" id="{76023197-1FBF-416B-8976-0C922DA8B6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33476" name="Slide Number Placeholder 3">
            <a:extLst>
              <a:ext uri="{FF2B5EF4-FFF2-40B4-BE49-F238E27FC236}">
                <a16:creationId xmlns:a16="http://schemas.microsoft.com/office/drawing/2014/main" id="{B8DD6994-0974-4BD4-916E-E25A03930C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A5FD4D6-9E73-4CA5-986C-C100001FF9D2}" type="slidenum">
              <a:rPr lang="en-US" altLang="en-US" smtClean="0">
                <a:ea typeface="ＭＳ Ｐゴシック" panose="020B0600070205080204" pitchFamily="34" charset="-128"/>
              </a:rPr>
              <a:pPr/>
              <a:t>12</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024250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a:extLst>
              <a:ext uri="{FF2B5EF4-FFF2-40B4-BE49-F238E27FC236}">
                <a16:creationId xmlns:a16="http://schemas.microsoft.com/office/drawing/2014/main" id="{2C210199-0B3E-4F2A-A770-17C72770544D}"/>
              </a:ext>
            </a:extLst>
          </p:cNvPr>
          <p:cNvSpPr>
            <a:spLocks noGrp="1" noRot="1" noChangeAspect="1" noChangeArrowheads="1" noTextEdit="1"/>
          </p:cNvSpPr>
          <p:nvPr>
            <p:ph type="sldImg"/>
          </p:nvPr>
        </p:nvSpPr>
        <p:spPr>
          <a:ln/>
        </p:spPr>
      </p:sp>
      <p:sp>
        <p:nvSpPr>
          <p:cNvPr id="233475" name="Notes Placeholder 2">
            <a:extLst>
              <a:ext uri="{FF2B5EF4-FFF2-40B4-BE49-F238E27FC236}">
                <a16:creationId xmlns:a16="http://schemas.microsoft.com/office/drawing/2014/main" id="{76023197-1FBF-416B-8976-0C922DA8B6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33476" name="Slide Number Placeholder 3">
            <a:extLst>
              <a:ext uri="{FF2B5EF4-FFF2-40B4-BE49-F238E27FC236}">
                <a16:creationId xmlns:a16="http://schemas.microsoft.com/office/drawing/2014/main" id="{B8DD6994-0974-4BD4-916E-E25A03930C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A5FD4D6-9E73-4CA5-986C-C100001FF9D2}" type="slidenum">
              <a:rPr lang="en-US" altLang="en-US" smtClean="0">
                <a:ea typeface="ＭＳ Ｐゴシック" panose="020B0600070205080204" pitchFamily="34" charset="-128"/>
              </a:rPr>
              <a:pPr/>
              <a:t>13</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28675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14</a:t>
            </a:fld>
            <a:endParaRPr lang="en-US" dirty="0"/>
          </a:p>
        </p:txBody>
      </p:sp>
    </p:spTree>
    <p:extLst>
      <p:ext uri="{BB962C8B-B14F-4D97-AF65-F5344CB8AC3E}">
        <p14:creationId xmlns:p14="http://schemas.microsoft.com/office/powerpoint/2010/main" val="1186267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15</a:t>
            </a:fld>
            <a:endParaRPr lang="en-US" dirty="0"/>
          </a:p>
        </p:txBody>
      </p:sp>
    </p:spTree>
    <p:extLst>
      <p:ext uri="{BB962C8B-B14F-4D97-AF65-F5344CB8AC3E}">
        <p14:creationId xmlns:p14="http://schemas.microsoft.com/office/powerpoint/2010/main" val="3691879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229426" indent="-229426" eaLnBrk="1" hangingPunct="1"/>
            <a:endParaRPr lang="en-US" dirty="0"/>
          </a:p>
        </p:txBody>
      </p:sp>
      <p:sp>
        <p:nvSpPr>
          <p:cNvPr id="4" name="Slide Number Placeholder 3"/>
          <p:cNvSpPr>
            <a:spLocks noGrp="1"/>
          </p:cNvSpPr>
          <p:nvPr>
            <p:ph type="sldNum" sz="quarter" idx="5"/>
          </p:nvPr>
        </p:nvSpPr>
        <p:spPr/>
        <p:txBody>
          <a:bodyPr/>
          <a:lstStyle/>
          <a:p>
            <a:pPr>
              <a:defRPr/>
            </a:pPr>
            <a:fld id="{B0BDD30B-70A9-4242-BBF7-A7951966D34C}"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57066" indent="-291179">
              <a:defRPr sz="2400">
                <a:solidFill>
                  <a:schemeClr val="tx1"/>
                </a:solidFill>
                <a:latin typeface="Arial" charset="0"/>
                <a:ea typeface="ＭＳ Ｐゴシック" charset="-128"/>
              </a:defRPr>
            </a:lvl2pPr>
            <a:lvl3pPr marL="1164717" indent="-232943">
              <a:defRPr sz="2400">
                <a:solidFill>
                  <a:schemeClr val="tx1"/>
                </a:solidFill>
                <a:latin typeface="Arial" charset="0"/>
                <a:ea typeface="ＭＳ Ｐゴシック" charset="-128"/>
              </a:defRPr>
            </a:lvl3pPr>
            <a:lvl4pPr marL="1630604" indent="-232943">
              <a:defRPr sz="2400">
                <a:solidFill>
                  <a:schemeClr val="tx1"/>
                </a:solidFill>
                <a:latin typeface="Arial" charset="0"/>
                <a:ea typeface="ＭＳ Ｐゴシック" charset="-128"/>
              </a:defRPr>
            </a:lvl4pPr>
            <a:lvl5pPr marL="2096491" indent="-232943">
              <a:defRPr sz="2400">
                <a:solidFill>
                  <a:schemeClr val="tx1"/>
                </a:solidFill>
                <a:latin typeface="Arial" charset="0"/>
                <a:ea typeface="ＭＳ Ｐゴシック" charset="-128"/>
              </a:defRPr>
            </a:lvl5pPr>
            <a:lvl6pPr marL="2562377" indent="-232943" eaLnBrk="0" fontAlgn="base" hangingPunct="0">
              <a:spcBef>
                <a:spcPct val="0"/>
              </a:spcBef>
              <a:spcAft>
                <a:spcPct val="0"/>
              </a:spcAft>
              <a:defRPr sz="2400">
                <a:solidFill>
                  <a:schemeClr val="tx1"/>
                </a:solidFill>
                <a:latin typeface="Arial" charset="0"/>
                <a:ea typeface="ＭＳ Ｐゴシック" charset="-128"/>
              </a:defRPr>
            </a:lvl6pPr>
            <a:lvl7pPr marL="3028264" indent="-232943" eaLnBrk="0" fontAlgn="base" hangingPunct="0">
              <a:spcBef>
                <a:spcPct val="0"/>
              </a:spcBef>
              <a:spcAft>
                <a:spcPct val="0"/>
              </a:spcAft>
              <a:defRPr sz="2400">
                <a:solidFill>
                  <a:schemeClr val="tx1"/>
                </a:solidFill>
                <a:latin typeface="Arial" charset="0"/>
                <a:ea typeface="ＭＳ Ｐゴシック" charset="-128"/>
              </a:defRPr>
            </a:lvl7pPr>
            <a:lvl8pPr marL="3494151" indent="-232943" eaLnBrk="0" fontAlgn="base" hangingPunct="0">
              <a:spcBef>
                <a:spcPct val="0"/>
              </a:spcBef>
              <a:spcAft>
                <a:spcPct val="0"/>
              </a:spcAft>
              <a:defRPr sz="2400">
                <a:solidFill>
                  <a:schemeClr val="tx1"/>
                </a:solidFill>
                <a:latin typeface="Arial" charset="0"/>
                <a:ea typeface="ＭＳ Ｐゴシック" charset="-128"/>
              </a:defRPr>
            </a:lvl8pPr>
            <a:lvl9pPr marL="3960038" indent="-232943" eaLnBrk="0" fontAlgn="base" hangingPunct="0">
              <a:spcBef>
                <a:spcPct val="0"/>
              </a:spcBef>
              <a:spcAft>
                <a:spcPct val="0"/>
              </a:spcAft>
              <a:defRPr sz="2400">
                <a:solidFill>
                  <a:schemeClr val="tx1"/>
                </a:solidFill>
                <a:latin typeface="Arial" charset="0"/>
                <a:ea typeface="ＭＳ Ｐゴシック" charset="-128"/>
              </a:defRPr>
            </a:lvl9pPr>
          </a:lstStyle>
          <a:p>
            <a:fld id="{226DFB0F-F32C-4BFD-8560-C5626CA6DEED}" type="slidenum">
              <a:rPr lang="en-US" sz="1200" smtClean="0"/>
              <a:pPr/>
              <a:t>17</a:t>
            </a:fld>
            <a:endParaRPr 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F1B9C2F-4FA2-42AC-BBC3-AB1DE500848D}"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2549B2C-6722-4229-88E7-494F1F9AC3C6}"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2</a:t>
            </a:fld>
            <a:endParaRPr lang="en-US" dirty="0"/>
          </a:p>
        </p:txBody>
      </p:sp>
    </p:spTree>
    <p:extLst>
      <p:ext uri="{BB962C8B-B14F-4D97-AF65-F5344CB8AC3E}">
        <p14:creationId xmlns:p14="http://schemas.microsoft.com/office/powerpoint/2010/main" val="2975849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2549B2C-6722-4229-88E7-494F1F9AC3C6}"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2549B2C-6722-4229-88E7-494F1F9AC3C6}"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2549B2C-6722-4229-88E7-494F1F9AC3C6}" type="slidenum">
              <a:rPr lang="en-US" smtClean="0"/>
              <a:pPr>
                <a:defRPr/>
              </a:pPr>
              <a:t>22</a:t>
            </a:fld>
            <a:endParaRPr lang="en-US"/>
          </a:p>
        </p:txBody>
      </p:sp>
    </p:spTree>
    <p:extLst>
      <p:ext uri="{BB962C8B-B14F-4D97-AF65-F5344CB8AC3E}">
        <p14:creationId xmlns:p14="http://schemas.microsoft.com/office/powerpoint/2010/main" val="1664049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2549B2C-6722-4229-88E7-494F1F9AC3C6}"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2549B2C-6722-4229-88E7-494F1F9AC3C6}"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1774">
              <a:defRPr/>
            </a:pPr>
            <a:endParaRPr lang="en-US" dirty="0"/>
          </a:p>
        </p:txBody>
      </p:sp>
      <p:sp>
        <p:nvSpPr>
          <p:cNvPr id="4" name="Slide Number Placeholder 3"/>
          <p:cNvSpPr>
            <a:spLocks noGrp="1"/>
          </p:cNvSpPr>
          <p:nvPr>
            <p:ph type="sldNum" sz="quarter" idx="10"/>
          </p:nvPr>
        </p:nvSpPr>
        <p:spPr/>
        <p:txBody>
          <a:bodyPr/>
          <a:lstStyle/>
          <a:p>
            <a:pPr>
              <a:defRPr/>
            </a:pPr>
            <a:fld id="{92549B2C-6722-4229-88E7-494F1F9AC3C6}"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26</a:t>
            </a:fld>
            <a:endParaRPr lang="en-US" dirty="0"/>
          </a:p>
        </p:txBody>
      </p:sp>
    </p:spTree>
    <p:extLst>
      <p:ext uri="{BB962C8B-B14F-4D97-AF65-F5344CB8AC3E}">
        <p14:creationId xmlns:p14="http://schemas.microsoft.com/office/powerpoint/2010/main" val="2934178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BB9AC725-A025-4078-A87C-8190CFDCFFFC}"/>
              </a:ext>
            </a:extLst>
          </p:cNvPr>
          <p:cNvSpPr>
            <a:spLocks noGrp="1" noRot="1" noChangeAspect="1" noChangeArrowheads="1" noTextEdit="1"/>
          </p:cNvSpPr>
          <p:nvPr>
            <p:ph type="sldImg"/>
          </p:nvPr>
        </p:nvSpPr>
        <p:spPr>
          <a:ln/>
        </p:spPr>
      </p:sp>
      <p:sp>
        <p:nvSpPr>
          <p:cNvPr id="130051" name="Notes Placeholder 2">
            <a:extLst>
              <a:ext uri="{FF2B5EF4-FFF2-40B4-BE49-F238E27FC236}">
                <a16:creationId xmlns:a16="http://schemas.microsoft.com/office/drawing/2014/main" id="{34A2EC79-0D6B-4F45-A312-36DFEDFA44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55675" eaLnBrk="1" hangingPunct="1">
              <a:lnSpc>
                <a:spcPct val="80000"/>
              </a:lnSpc>
            </a:pPr>
            <a:endParaRPr lang="en-US" altLang="en-US" dirty="0"/>
          </a:p>
        </p:txBody>
      </p:sp>
      <p:sp>
        <p:nvSpPr>
          <p:cNvPr id="130052" name="Slide Number Placeholder 3">
            <a:extLst>
              <a:ext uri="{FF2B5EF4-FFF2-40B4-BE49-F238E27FC236}">
                <a16:creationId xmlns:a16="http://schemas.microsoft.com/office/drawing/2014/main" id="{C2993396-EE69-4476-9585-7B80D80C7BB3}"/>
              </a:ext>
            </a:extLst>
          </p:cNvPr>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67" tIns="48484" rIns="96967" bIns="48484"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63D0A450-DA46-45B9-884C-D8771893F56B}" type="slidenum">
              <a:rPr lang="en-US" altLang="en-US" sz="1200">
                <a:solidFill>
                  <a:srgbClr val="000000"/>
                </a:solidFill>
                <a:ea typeface="ＭＳ Ｐゴシック" panose="020B0600070205080204" pitchFamily="34" charset="-128"/>
              </a:rPr>
              <a:pPr algn="r"/>
              <a:t>27</a:t>
            </a:fld>
            <a:endParaRPr lang="en-US" altLang="en-US" sz="1200">
              <a:solidFill>
                <a:srgbClr val="000000"/>
              </a:solidFill>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AE1AFF49-F113-4DCE-B5AE-87C4B7F3ACEB}"/>
              </a:ext>
            </a:extLst>
          </p:cNvPr>
          <p:cNvSpPr>
            <a:spLocks noGrp="1" noRot="1" noChangeAspect="1" noChangeArrowheads="1" noTextEdit="1"/>
          </p:cNvSpPr>
          <p:nvPr>
            <p:ph type="sldImg"/>
          </p:nvPr>
        </p:nvSpPr>
        <p:spPr>
          <a:ln/>
        </p:spPr>
      </p:sp>
      <p:sp>
        <p:nvSpPr>
          <p:cNvPr id="132099" name="Notes Placeholder 2">
            <a:extLst>
              <a:ext uri="{FF2B5EF4-FFF2-40B4-BE49-F238E27FC236}">
                <a16:creationId xmlns:a16="http://schemas.microsoft.com/office/drawing/2014/main" id="{5CB93263-66D0-4FC4-9C58-DBB67728C2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9388" lvl="1" indent="-179388" defTabSz="955675" eaLnBrk="1" hangingPunct="1">
              <a:lnSpc>
                <a:spcPct val="80000"/>
              </a:lnSpc>
              <a:buFontTx/>
              <a:buChar char="-"/>
            </a:pPr>
            <a:endParaRPr lang="en-US" altLang="en-US" dirty="0"/>
          </a:p>
        </p:txBody>
      </p:sp>
      <p:sp>
        <p:nvSpPr>
          <p:cNvPr id="132100" name="Slide Number Placeholder 3">
            <a:extLst>
              <a:ext uri="{FF2B5EF4-FFF2-40B4-BE49-F238E27FC236}">
                <a16:creationId xmlns:a16="http://schemas.microsoft.com/office/drawing/2014/main" id="{63F76197-37C9-4E04-B217-A97332A1A00D}"/>
              </a:ext>
            </a:extLst>
          </p:cNvPr>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67" tIns="48484" rIns="96967" bIns="48484"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011A0675-4680-4C82-9E94-0F722E939A8E}" type="slidenum">
              <a:rPr lang="en-US" altLang="en-US" sz="1200">
                <a:solidFill>
                  <a:srgbClr val="000000"/>
                </a:solidFill>
                <a:ea typeface="ＭＳ Ｐゴシック" panose="020B0600070205080204" pitchFamily="34" charset="-128"/>
              </a:rPr>
              <a:pPr algn="r"/>
              <a:t>28</a:t>
            </a:fld>
            <a:endParaRPr lang="en-US" altLang="en-US" sz="1200">
              <a:solidFill>
                <a:srgbClr val="000000"/>
              </a:solidFill>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30FB4F3E-0522-4579-9082-433A849752C0}"/>
              </a:ext>
            </a:extLst>
          </p:cNvPr>
          <p:cNvSpPr>
            <a:spLocks noGrp="1" noRot="1" noChangeAspect="1" noChangeArrowheads="1" noTextEdit="1"/>
          </p:cNvSpPr>
          <p:nvPr>
            <p:ph type="sldImg"/>
          </p:nvPr>
        </p:nvSpPr>
        <p:spPr>
          <a:ln/>
        </p:spPr>
      </p:sp>
      <p:sp>
        <p:nvSpPr>
          <p:cNvPr id="134147" name="Notes Placeholder 2">
            <a:extLst>
              <a:ext uri="{FF2B5EF4-FFF2-40B4-BE49-F238E27FC236}">
                <a16:creationId xmlns:a16="http://schemas.microsoft.com/office/drawing/2014/main" id="{A6FC92F6-9717-46A2-892D-BE071BAF3B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9388" lvl="1" indent="-179388" eaLnBrk="1" hangingPunct="1">
              <a:lnSpc>
                <a:spcPct val="80000"/>
              </a:lnSpc>
              <a:buFontTx/>
              <a:buChar char="-"/>
            </a:pPr>
            <a:endParaRPr lang="en-US" altLang="en-US" dirty="0"/>
          </a:p>
        </p:txBody>
      </p:sp>
      <p:sp>
        <p:nvSpPr>
          <p:cNvPr id="134148" name="Slide Number Placeholder 3">
            <a:extLst>
              <a:ext uri="{FF2B5EF4-FFF2-40B4-BE49-F238E27FC236}">
                <a16:creationId xmlns:a16="http://schemas.microsoft.com/office/drawing/2014/main" id="{77985810-9563-41BD-B7D0-A8901BED7123}"/>
              </a:ext>
            </a:extLst>
          </p:cNvPr>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67" tIns="48484" rIns="96967" bIns="48484"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AAB74DA2-8C0C-43DE-86D7-0DE1FFF4A5FA}" type="slidenum">
              <a:rPr lang="en-US" altLang="en-US" sz="1200">
                <a:solidFill>
                  <a:srgbClr val="000000"/>
                </a:solidFill>
                <a:ea typeface="ＭＳ Ｐゴシック" panose="020B0600070205080204" pitchFamily="34" charset="-128"/>
              </a:rPr>
              <a:pPr algn="r"/>
              <a:t>29</a:t>
            </a:fld>
            <a:endParaRPr lang="en-US" altLang="en-US" sz="1200">
              <a:solidFill>
                <a:srgbClr val="000000"/>
              </a:solidFill>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5291B8-0E70-468B-9438-CC62F3849AEF}" type="slidenum">
              <a:rPr lang="en-US" smtClean="0"/>
              <a:pPr/>
              <a:t>3</a:t>
            </a:fld>
            <a:endParaRPr lang="en-US" dirty="0"/>
          </a:p>
        </p:txBody>
      </p:sp>
    </p:spTree>
    <p:extLst>
      <p:ext uri="{BB962C8B-B14F-4D97-AF65-F5344CB8AC3E}">
        <p14:creationId xmlns:p14="http://schemas.microsoft.com/office/powerpoint/2010/main" val="18176898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E2784D12-0AA4-4222-BDD9-BA6D4EB40ABE}"/>
              </a:ext>
            </a:extLst>
          </p:cNvPr>
          <p:cNvSpPr>
            <a:spLocks noGrp="1" noRot="1" noChangeAspect="1" noChangeArrowheads="1" noTextEdit="1"/>
          </p:cNvSpPr>
          <p:nvPr>
            <p:ph type="sldImg"/>
          </p:nvPr>
        </p:nvSpPr>
        <p:spPr>
          <a:ln/>
        </p:spPr>
      </p:sp>
      <p:sp>
        <p:nvSpPr>
          <p:cNvPr id="136195" name="Notes Placeholder 2">
            <a:extLst>
              <a:ext uri="{FF2B5EF4-FFF2-40B4-BE49-F238E27FC236}">
                <a16:creationId xmlns:a16="http://schemas.microsoft.com/office/drawing/2014/main" id="{1765BAAF-318B-466E-A0A7-664C158E0C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9388" lvl="1" indent="-179388" defTabSz="955675" eaLnBrk="1" hangingPunct="1">
              <a:lnSpc>
                <a:spcPct val="80000"/>
              </a:lnSpc>
            </a:pPr>
            <a:endParaRPr lang="en-US" altLang="en-US" dirty="0"/>
          </a:p>
        </p:txBody>
      </p:sp>
      <p:sp>
        <p:nvSpPr>
          <p:cNvPr id="136196" name="Slide Number Placeholder 3">
            <a:extLst>
              <a:ext uri="{FF2B5EF4-FFF2-40B4-BE49-F238E27FC236}">
                <a16:creationId xmlns:a16="http://schemas.microsoft.com/office/drawing/2014/main" id="{289FA7B4-87DF-4F22-8D9C-BCC452B2D53F}"/>
              </a:ext>
            </a:extLst>
          </p:cNvPr>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67" tIns="48484" rIns="96967" bIns="48484"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B1EDEB17-145C-46F9-B295-2F5DA686C15D}" type="slidenum">
              <a:rPr lang="en-US" altLang="en-US" sz="1200">
                <a:solidFill>
                  <a:srgbClr val="000000"/>
                </a:solidFill>
                <a:ea typeface="ＭＳ Ｐゴシック" panose="020B0600070205080204" pitchFamily="34" charset="-128"/>
              </a:rPr>
              <a:pPr algn="r"/>
              <a:t>30</a:t>
            </a:fld>
            <a:endParaRPr lang="en-US" altLang="en-US" sz="1200">
              <a:solidFill>
                <a:srgbClr val="000000"/>
              </a:solidFill>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E2784D12-0AA4-4222-BDD9-BA6D4EB40ABE}"/>
              </a:ext>
            </a:extLst>
          </p:cNvPr>
          <p:cNvSpPr>
            <a:spLocks noGrp="1" noRot="1" noChangeAspect="1" noChangeArrowheads="1" noTextEdit="1"/>
          </p:cNvSpPr>
          <p:nvPr>
            <p:ph type="sldImg"/>
          </p:nvPr>
        </p:nvSpPr>
        <p:spPr>
          <a:ln/>
        </p:spPr>
      </p:sp>
      <p:sp>
        <p:nvSpPr>
          <p:cNvPr id="136195" name="Notes Placeholder 2">
            <a:extLst>
              <a:ext uri="{FF2B5EF4-FFF2-40B4-BE49-F238E27FC236}">
                <a16:creationId xmlns:a16="http://schemas.microsoft.com/office/drawing/2014/main" id="{1765BAAF-318B-466E-A0A7-664C158E0C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9388" lvl="1" indent="-179388" defTabSz="955675" eaLnBrk="1" hangingPunct="1">
              <a:lnSpc>
                <a:spcPct val="80000"/>
              </a:lnSpc>
            </a:pPr>
            <a:endParaRPr lang="en-US" altLang="en-US" dirty="0"/>
          </a:p>
        </p:txBody>
      </p:sp>
      <p:sp>
        <p:nvSpPr>
          <p:cNvPr id="136196" name="Slide Number Placeholder 3">
            <a:extLst>
              <a:ext uri="{FF2B5EF4-FFF2-40B4-BE49-F238E27FC236}">
                <a16:creationId xmlns:a16="http://schemas.microsoft.com/office/drawing/2014/main" id="{289FA7B4-87DF-4F22-8D9C-BCC452B2D53F}"/>
              </a:ext>
            </a:extLst>
          </p:cNvPr>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67" tIns="48484" rIns="96967" bIns="48484"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B1EDEB17-145C-46F9-B295-2F5DA686C15D}" type="slidenum">
              <a:rPr lang="en-US" altLang="en-US" sz="1200">
                <a:solidFill>
                  <a:srgbClr val="000000"/>
                </a:solidFill>
                <a:ea typeface="ＭＳ Ｐゴシック" panose="020B0600070205080204" pitchFamily="34" charset="-128"/>
              </a:rPr>
              <a:pPr algn="r"/>
              <a:t>31</a:t>
            </a:fld>
            <a:endParaRPr lang="en-US" altLang="en-US" sz="1200">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23802993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BDD26C39-7A70-4434-A260-B704A35737D4}"/>
              </a:ext>
            </a:extLst>
          </p:cNvPr>
          <p:cNvSpPr>
            <a:spLocks noGrp="1" noRot="1" noChangeAspect="1" noChangeArrowheads="1" noTextEdit="1"/>
          </p:cNvSpPr>
          <p:nvPr>
            <p:ph type="sldImg"/>
          </p:nvPr>
        </p:nvSpPr>
        <p:spPr>
          <a:ln/>
        </p:spPr>
      </p:sp>
      <p:sp>
        <p:nvSpPr>
          <p:cNvPr id="162819" name="Notes Placeholder 2">
            <a:extLst>
              <a:ext uri="{FF2B5EF4-FFF2-40B4-BE49-F238E27FC236}">
                <a16:creationId xmlns:a16="http://schemas.microsoft.com/office/drawing/2014/main" id="{D4563700-7F2D-4B9E-9F29-FB245E43CB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endParaRPr lang="en-US" altLang="en-US" dirty="0"/>
          </a:p>
        </p:txBody>
      </p:sp>
      <p:sp>
        <p:nvSpPr>
          <p:cNvPr id="162820" name="Slide Number Placeholder 3">
            <a:extLst>
              <a:ext uri="{FF2B5EF4-FFF2-40B4-BE49-F238E27FC236}">
                <a16:creationId xmlns:a16="http://schemas.microsoft.com/office/drawing/2014/main" id="{7C9F47ED-A5FE-4E01-BD1B-A1D20BA682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5A25737-F0C7-43A2-8AC2-B38E8831D7DB}" type="slidenum">
              <a:rPr lang="en-US" altLang="en-US" smtClean="0"/>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a:extLst>
              <a:ext uri="{FF2B5EF4-FFF2-40B4-BE49-F238E27FC236}">
                <a16:creationId xmlns:a16="http://schemas.microsoft.com/office/drawing/2014/main" id="{00A0A4BC-FCA3-4EFA-ABCD-C70D003BA7F4}"/>
              </a:ext>
            </a:extLst>
          </p:cNvPr>
          <p:cNvSpPr>
            <a:spLocks noGrp="1" noRot="1" noChangeAspect="1" noChangeArrowheads="1" noTextEdit="1"/>
          </p:cNvSpPr>
          <p:nvPr>
            <p:ph type="sldImg"/>
          </p:nvPr>
        </p:nvSpPr>
        <p:spPr>
          <a:xfrm>
            <a:off x="1600200" y="685800"/>
            <a:ext cx="3124200" cy="2343150"/>
          </a:xfrm>
          <a:ln/>
        </p:spPr>
      </p:sp>
      <p:sp>
        <p:nvSpPr>
          <p:cNvPr id="164867" name="Notes Placeholder 2">
            <a:extLst>
              <a:ext uri="{FF2B5EF4-FFF2-40B4-BE49-F238E27FC236}">
                <a16:creationId xmlns:a16="http://schemas.microsoft.com/office/drawing/2014/main" id="{05A64C35-5E9E-48FC-B054-E7D89A5E5E6D}"/>
              </a:ext>
            </a:extLst>
          </p:cNvPr>
          <p:cNvSpPr>
            <a:spLocks noGrp="1" noChangeArrowheads="1"/>
          </p:cNvSpPr>
          <p:nvPr>
            <p:ph type="body" idx="1"/>
          </p:nvPr>
        </p:nvSpPr>
        <p:spPr>
          <a:xfrm>
            <a:off x="914400" y="3124200"/>
            <a:ext cx="5029200" cy="563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64868" name="Slide Number Placeholder 3">
            <a:extLst>
              <a:ext uri="{FF2B5EF4-FFF2-40B4-BE49-F238E27FC236}">
                <a16:creationId xmlns:a16="http://schemas.microsoft.com/office/drawing/2014/main" id="{D99FBB5B-B6CC-454F-8764-2F1FED6F51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686C7D-C4F2-47EE-BFC2-88E9C623F1AD}" type="slidenum">
              <a:rPr lang="en-US" altLang="en-US" smtClean="0">
                <a:ea typeface="ＭＳ Ｐゴシック" panose="020B0600070205080204" pitchFamily="34" charset="-128"/>
              </a:rPr>
              <a:pPr/>
              <a:t>33</a:t>
            </a:fld>
            <a:endParaRPr lang="en-US" altLang="en-US">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a:extLst>
              <a:ext uri="{FF2B5EF4-FFF2-40B4-BE49-F238E27FC236}">
                <a16:creationId xmlns:a16="http://schemas.microsoft.com/office/drawing/2014/main" id="{E8961300-3C9D-4475-A9C5-D6EC121E77DA}"/>
              </a:ext>
            </a:extLst>
          </p:cNvPr>
          <p:cNvSpPr>
            <a:spLocks noGrp="1" noRot="1" noChangeAspect="1" noChangeArrowheads="1" noTextEdit="1"/>
          </p:cNvSpPr>
          <p:nvPr>
            <p:ph type="sldImg"/>
          </p:nvPr>
        </p:nvSpPr>
        <p:spPr>
          <a:ln/>
        </p:spPr>
      </p:sp>
      <p:sp>
        <p:nvSpPr>
          <p:cNvPr id="166915" name="Notes Placeholder 2">
            <a:extLst>
              <a:ext uri="{FF2B5EF4-FFF2-40B4-BE49-F238E27FC236}">
                <a16:creationId xmlns:a16="http://schemas.microsoft.com/office/drawing/2014/main" id="{F3DA20AA-E5F7-4CBC-900D-D485D9F276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9800"/>
            <a:endParaRPr lang="en-US" altLang="en-US" dirty="0"/>
          </a:p>
        </p:txBody>
      </p:sp>
      <p:sp>
        <p:nvSpPr>
          <p:cNvPr id="166916" name="Slide Number Placeholder 3">
            <a:extLst>
              <a:ext uri="{FF2B5EF4-FFF2-40B4-BE49-F238E27FC236}">
                <a16:creationId xmlns:a16="http://schemas.microsoft.com/office/drawing/2014/main" id="{97678319-DA6E-4485-8ECA-305692BF6C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32E84CE-E039-4280-8A7C-BD173D3842E6}" type="slidenum">
              <a:rPr lang="en-US" altLang="en-US" smtClean="0"/>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8AFBF7D4-FB87-497D-869F-B279DD8C895D}"/>
              </a:ext>
            </a:extLst>
          </p:cNvPr>
          <p:cNvSpPr>
            <a:spLocks noGrp="1" noRot="1" noChangeAspect="1" noChangeArrowheads="1" noTextEdit="1"/>
          </p:cNvSpPr>
          <p:nvPr>
            <p:ph type="sldImg"/>
          </p:nvPr>
        </p:nvSpPr>
        <p:spPr>
          <a:ln/>
        </p:spPr>
      </p:sp>
      <p:sp>
        <p:nvSpPr>
          <p:cNvPr id="169987" name="Rectangle 3">
            <a:extLst>
              <a:ext uri="{FF2B5EF4-FFF2-40B4-BE49-F238E27FC236}">
                <a16:creationId xmlns:a16="http://schemas.microsoft.com/office/drawing/2014/main" id="{B1452C98-6B0C-48D3-9BC8-7BED6537E7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B98AB263-AF12-42F8-B8E5-0FB466CAFFC2}"/>
              </a:ext>
            </a:extLst>
          </p:cNvPr>
          <p:cNvSpPr>
            <a:spLocks noGrp="1" noRot="1" noChangeAspect="1" noChangeArrowheads="1" noTextEdit="1"/>
          </p:cNvSpPr>
          <p:nvPr>
            <p:ph type="sldImg"/>
          </p:nvPr>
        </p:nvSpPr>
        <p:spPr>
          <a:ln/>
        </p:spPr>
      </p:sp>
      <p:sp>
        <p:nvSpPr>
          <p:cNvPr id="172035" name="Rectangle 3">
            <a:extLst>
              <a:ext uri="{FF2B5EF4-FFF2-40B4-BE49-F238E27FC236}">
                <a16:creationId xmlns:a16="http://schemas.microsoft.com/office/drawing/2014/main" id="{9267D422-26CB-4734-A1C6-B0675D08B57F}"/>
              </a:ext>
            </a:extLst>
          </p:cNvPr>
          <p:cNvSpPr>
            <a:spLocks noGrp="1" noChangeArrowheads="1"/>
          </p:cNvSpPr>
          <p:nvPr>
            <p:ph type="body" idx="1"/>
          </p:nvPr>
        </p:nvSpPr>
        <p:spPr>
          <a:xfrm>
            <a:off x="914400" y="4416425"/>
            <a:ext cx="5410200" cy="4651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37</a:t>
            </a:fld>
            <a:endParaRPr lang="en-US" dirty="0"/>
          </a:p>
        </p:txBody>
      </p:sp>
    </p:spTree>
    <p:extLst>
      <p:ext uri="{BB962C8B-B14F-4D97-AF65-F5344CB8AC3E}">
        <p14:creationId xmlns:p14="http://schemas.microsoft.com/office/powerpoint/2010/main" val="20075555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38</a:t>
            </a:fld>
            <a:endParaRPr lang="en-US" dirty="0"/>
          </a:p>
        </p:txBody>
      </p:sp>
    </p:spTree>
    <p:extLst>
      <p:ext uri="{BB962C8B-B14F-4D97-AF65-F5344CB8AC3E}">
        <p14:creationId xmlns:p14="http://schemas.microsoft.com/office/powerpoint/2010/main" val="31220017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a:extLst>
              <a:ext uri="{FF2B5EF4-FFF2-40B4-BE49-F238E27FC236}">
                <a16:creationId xmlns:a16="http://schemas.microsoft.com/office/drawing/2014/main" id="{37E79D45-43C4-49E0-825F-560296A83428}"/>
              </a:ext>
            </a:extLst>
          </p:cNvPr>
          <p:cNvSpPr>
            <a:spLocks noGrp="1" noRot="1" noChangeAspect="1" noChangeArrowheads="1" noTextEdit="1"/>
          </p:cNvSpPr>
          <p:nvPr>
            <p:ph type="sldImg"/>
          </p:nvPr>
        </p:nvSpPr>
        <p:spPr>
          <a:ln/>
        </p:spPr>
      </p:sp>
      <p:sp>
        <p:nvSpPr>
          <p:cNvPr id="241667" name="Notes Placeholder 2">
            <a:extLst>
              <a:ext uri="{FF2B5EF4-FFF2-40B4-BE49-F238E27FC236}">
                <a16:creationId xmlns:a16="http://schemas.microsoft.com/office/drawing/2014/main" id="{62DAE758-1103-4D73-B25A-EBA5445848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41668" name="Slide Number Placeholder 3">
            <a:extLst>
              <a:ext uri="{FF2B5EF4-FFF2-40B4-BE49-F238E27FC236}">
                <a16:creationId xmlns:a16="http://schemas.microsoft.com/office/drawing/2014/main" id="{4B7E2B7B-54FF-45D3-8C60-9B9EDFD7282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44BEEC-956C-491E-B6F6-9F4FA07D5034}" type="slidenum">
              <a:rPr lang="en-US" altLang="en-US" smtClean="0">
                <a:ea typeface="ＭＳ Ｐゴシック" panose="020B0600070205080204" pitchFamily="34" charset="-128"/>
              </a:rPr>
              <a:pPr/>
              <a:t>39</a:t>
            </a:fld>
            <a:endParaRPr lang="en-US" altLang="en-US" dirty="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a:extLst>
              <a:ext uri="{FF2B5EF4-FFF2-40B4-BE49-F238E27FC236}">
                <a16:creationId xmlns:a16="http://schemas.microsoft.com/office/drawing/2014/main" id="{D98A2710-CC25-4651-933A-603AE3B752E1}"/>
              </a:ext>
            </a:extLst>
          </p:cNvPr>
          <p:cNvSpPr>
            <a:spLocks noGrp="1" noRot="1" noChangeAspect="1" noChangeArrowheads="1" noTextEdit="1"/>
          </p:cNvSpPr>
          <p:nvPr>
            <p:ph type="sldImg"/>
          </p:nvPr>
        </p:nvSpPr>
        <p:spPr>
          <a:ln/>
        </p:spPr>
      </p:sp>
      <p:sp>
        <p:nvSpPr>
          <p:cNvPr id="227331" name="Notes Placeholder 2">
            <a:extLst>
              <a:ext uri="{FF2B5EF4-FFF2-40B4-BE49-F238E27FC236}">
                <a16:creationId xmlns:a16="http://schemas.microsoft.com/office/drawing/2014/main" id="{C77D35C9-7D69-40EC-9B8D-E805AAC9CD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27332" name="Slide Number Placeholder 3">
            <a:extLst>
              <a:ext uri="{FF2B5EF4-FFF2-40B4-BE49-F238E27FC236}">
                <a16:creationId xmlns:a16="http://schemas.microsoft.com/office/drawing/2014/main" id="{20E9C666-EABC-4451-8352-C1A42CC2E1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6C74407-C6B5-4C5F-A3D7-9F365057BB25}" type="slidenum">
              <a:rPr lang="en-US" altLang="en-US" smtClean="0">
                <a:ea typeface="ＭＳ Ｐゴシック" panose="020B0600070205080204" pitchFamily="34" charset="-128"/>
              </a:rPr>
              <a:pPr/>
              <a:t>4</a:t>
            </a:fld>
            <a:endParaRPr lang="en-US" altLang="en-US" dirty="0">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40</a:t>
            </a:fld>
            <a:endParaRPr lang="en-US" dirty="0"/>
          </a:p>
        </p:txBody>
      </p:sp>
    </p:spTree>
    <p:extLst>
      <p:ext uri="{BB962C8B-B14F-4D97-AF65-F5344CB8AC3E}">
        <p14:creationId xmlns:p14="http://schemas.microsoft.com/office/powerpoint/2010/main" val="2070631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a:extLst>
              <a:ext uri="{FF2B5EF4-FFF2-40B4-BE49-F238E27FC236}">
                <a16:creationId xmlns:a16="http://schemas.microsoft.com/office/drawing/2014/main" id="{5A1573D9-2478-4D5D-8748-17691EA14ADF}"/>
              </a:ext>
            </a:extLst>
          </p:cNvPr>
          <p:cNvSpPr>
            <a:spLocks noGrp="1" noRot="1" noChangeAspect="1" noChangeArrowheads="1" noTextEdit="1"/>
          </p:cNvSpPr>
          <p:nvPr>
            <p:ph type="sldImg"/>
          </p:nvPr>
        </p:nvSpPr>
        <p:spPr>
          <a:ln/>
        </p:spPr>
      </p:sp>
      <p:sp>
        <p:nvSpPr>
          <p:cNvPr id="246787" name="Rectangle 3">
            <a:extLst>
              <a:ext uri="{FF2B5EF4-FFF2-40B4-BE49-F238E27FC236}">
                <a16:creationId xmlns:a16="http://schemas.microsoft.com/office/drawing/2014/main" id="{7BCB479B-55A3-4C0F-BCB4-79F37383BB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a:extLst>
              <a:ext uri="{FF2B5EF4-FFF2-40B4-BE49-F238E27FC236}">
                <a16:creationId xmlns:a16="http://schemas.microsoft.com/office/drawing/2014/main" id="{54B0B73C-C906-45D1-ACA3-E5DB0F3A4ABA}"/>
              </a:ext>
            </a:extLst>
          </p:cNvPr>
          <p:cNvSpPr>
            <a:spLocks noGrp="1" noRot="1" noChangeAspect="1" noChangeArrowheads="1" noTextEdit="1"/>
          </p:cNvSpPr>
          <p:nvPr>
            <p:ph type="sldImg"/>
          </p:nvPr>
        </p:nvSpPr>
        <p:spPr>
          <a:ln/>
        </p:spPr>
      </p:sp>
      <p:sp>
        <p:nvSpPr>
          <p:cNvPr id="249859" name="Notes Placeholder 2">
            <a:extLst>
              <a:ext uri="{FF2B5EF4-FFF2-40B4-BE49-F238E27FC236}">
                <a16:creationId xmlns:a16="http://schemas.microsoft.com/office/drawing/2014/main" id="{19BB65B9-3B9A-4C8F-889E-363FC8BF7F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49860" name="Slide Number Placeholder 3">
            <a:extLst>
              <a:ext uri="{FF2B5EF4-FFF2-40B4-BE49-F238E27FC236}">
                <a16:creationId xmlns:a16="http://schemas.microsoft.com/office/drawing/2014/main" id="{0F1D9BC1-CC75-47B3-AEF7-6EF20FB571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6ABBB69-B007-470E-9199-326E5CBE08F8}" type="slidenum">
              <a:rPr lang="en-US" altLang="en-US" smtClean="0"/>
              <a:pPr/>
              <a:t>42</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43</a:t>
            </a:fld>
            <a:endParaRPr lang="en-US" dirty="0"/>
          </a:p>
        </p:txBody>
      </p:sp>
    </p:spTree>
    <p:extLst>
      <p:ext uri="{BB962C8B-B14F-4D97-AF65-F5344CB8AC3E}">
        <p14:creationId xmlns:p14="http://schemas.microsoft.com/office/powerpoint/2010/main" val="283347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44</a:t>
            </a:fld>
            <a:endParaRPr lang="en-US" dirty="0"/>
          </a:p>
        </p:txBody>
      </p:sp>
    </p:spTree>
    <p:extLst>
      <p:ext uri="{BB962C8B-B14F-4D97-AF65-F5344CB8AC3E}">
        <p14:creationId xmlns:p14="http://schemas.microsoft.com/office/powerpoint/2010/main" val="15140742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a:extLst>
              <a:ext uri="{FF2B5EF4-FFF2-40B4-BE49-F238E27FC236}">
                <a16:creationId xmlns:a16="http://schemas.microsoft.com/office/drawing/2014/main" id="{A9CF8BEE-CC57-4830-AF8F-FB7150F815CB}"/>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EBEB7B9E-DF24-4B74-85AF-F90BE45D90C5}"/>
              </a:ext>
            </a:extLst>
          </p:cNvPr>
          <p:cNvSpPr>
            <a:spLocks noGrp="1"/>
          </p:cNvSpPr>
          <p:nvPr>
            <p:ph type="body" idx="1"/>
          </p:nvPr>
        </p:nvSpPr>
        <p:spPr/>
        <p:txBody>
          <a:bodyPr/>
          <a:lstStyle/>
          <a:p>
            <a:pPr marL="0" indent="0">
              <a:buFont typeface="Arial" pitchFamily="34" charset="0"/>
              <a:buNone/>
              <a:defRPr/>
            </a:pPr>
            <a:endParaRPr lang="en-US" dirty="0"/>
          </a:p>
        </p:txBody>
      </p:sp>
      <p:sp>
        <p:nvSpPr>
          <p:cNvPr id="251908" name="Slide Number Placeholder 3">
            <a:extLst>
              <a:ext uri="{FF2B5EF4-FFF2-40B4-BE49-F238E27FC236}">
                <a16:creationId xmlns:a16="http://schemas.microsoft.com/office/drawing/2014/main" id="{6B28A8C0-4F74-4B1E-89B4-2702DDECC2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AD2728-A42B-4AFC-AFE8-7CFD58896DD1}" type="slidenum">
              <a:rPr lang="en-US" altLang="en-US" smtClean="0"/>
              <a:pPr/>
              <a:t>45</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a:extLst>
              <a:ext uri="{FF2B5EF4-FFF2-40B4-BE49-F238E27FC236}">
                <a16:creationId xmlns:a16="http://schemas.microsoft.com/office/drawing/2014/main" id="{E05FBCC1-00D6-4FC0-83FD-66D3FB578ECD}"/>
              </a:ext>
            </a:extLst>
          </p:cNvPr>
          <p:cNvSpPr>
            <a:spLocks noGrp="1" noRot="1" noChangeAspect="1" noChangeArrowheads="1" noTextEdit="1"/>
          </p:cNvSpPr>
          <p:nvPr>
            <p:ph type="sldImg"/>
          </p:nvPr>
        </p:nvSpPr>
        <p:spPr>
          <a:ln/>
        </p:spPr>
      </p:sp>
      <p:sp>
        <p:nvSpPr>
          <p:cNvPr id="264195" name="Notes Placeholder 2">
            <a:extLst>
              <a:ext uri="{FF2B5EF4-FFF2-40B4-BE49-F238E27FC236}">
                <a16:creationId xmlns:a16="http://schemas.microsoft.com/office/drawing/2014/main" id="{E493864C-D523-42FC-97A1-0BD52E299F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64196" name="Slide Number Placeholder 3">
            <a:extLst>
              <a:ext uri="{FF2B5EF4-FFF2-40B4-BE49-F238E27FC236}">
                <a16:creationId xmlns:a16="http://schemas.microsoft.com/office/drawing/2014/main" id="{5749920C-F88C-4E2C-BF1B-AC9C9034C8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5C2C1E1-C865-49D7-9442-D7957DCE6100}" type="slidenum">
              <a:rPr lang="en-US" altLang="en-US" smtClean="0">
                <a:ea typeface="ＭＳ Ｐゴシック" panose="020B0600070205080204" pitchFamily="34" charset="-128"/>
              </a:rPr>
              <a:pPr/>
              <a:t>46</a:t>
            </a:fld>
            <a:endParaRPr lang="en-US" altLang="en-US">
              <a:ea typeface="ＭＳ Ｐゴシック" panose="020B0600070205080204"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a:extLst>
              <a:ext uri="{FF2B5EF4-FFF2-40B4-BE49-F238E27FC236}">
                <a16:creationId xmlns:a16="http://schemas.microsoft.com/office/drawing/2014/main" id="{28291BD4-8718-4E2A-B522-286BE7AAF86A}"/>
              </a:ext>
            </a:extLst>
          </p:cNvPr>
          <p:cNvSpPr>
            <a:spLocks noGrp="1" noRot="1" noChangeAspect="1" noChangeArrowheads="1" noTextEdit="1"/>
          </p:cNvSpPr>
          <p:nvPr>
            <p:ph type="sldImg"/>
          </p:nvPr>
        </p:nvSpPr>
        <p:spPr>
          <a:ln/>
        </p:spPr>
      </p:sp>
      <p:sp>
        <p:nvSpPr>
          <p:cNvPr id="266243" name="Rectangle 3">
            <a:extLst>
              <a:ext uri="{FF2B5EF4-FFF2-40B4-BE49-F238E27FC236}">
                <a16:creationId xmlns:a16="http://schemas.microsoft.com/office/drawing/2014/main" id="{69E291BA-79F8-4B2C-B128-2021EC0402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a:extLst>
              <a:ext uri="{FF2B5EF4-FFF2-40B4-BE49-F238E27FC236}">
                <a16:creationId xmlns:a16="http://schemas.microsoft.com/office/drawing/2014/main" id="{E9B9B840-29AF-4937-8991-7E0ACE6ACDA6}"/>
              </a:ext>
            </a:extLst>
          </p:cNvPr>
          <p:cNvSpPr>
            <a:spLocks noGrp="1" noRot="1" noChangeAspect="1" noChangeArrowheads="1" noTextEdit="1"/>
          </p:cNvSpPr>
          <p:nvPr>
            <p:ph type="sldImg"/>
          </p:nvPr>
        </p:nvSpPr>
        <p:spPr>
          <a:ln/>
        </p:spPr>
      </p:sp>
      <p:sp>
        <p:nvSpPr>
          <p:cNvPr id="268291" name="Notes Placeholder 2">
            <a:extLst>
              <a:ext uri="{FF2B5EF4-FFF2-40B4-BE49-F238E27FC236}">
                <a16:creationId xmlns:a16="http://schemas.microsoft.com/office/drawing/2014/main" id="{FE73AB61-E647-4193-87AF-C075147F4E6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68292" name="Slide Number Placeholder 3">
            <a:extLst>
              <a:ext uri="{FF2B5EF4-FFF2-40B4-BE49-F238E27FC236}">
                <a16:creationId xmlns:a16="http://schemas.microsoft.com/office/drawing/2014/main" id="{BE45DA06-9D2F-4223-B29F-AA36280CC2B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59DE090-AE5D-401A-8F1D-9701ED131EBE}" type="slidenum">
              <a:rPr lang="en-US" altLang="en-US" smtClean="0">
                <a:ea typeface="ＭＳ Ｐゴシック" panose="020B0600070205080204" pitchFamily="34" charset="-128"/>
              </a:rPr>
              <a:pPr/>
              <a:t>48</a:t>
            </a:fld>
            <a:endParaRPr lang="en-US" altLang="en-US">
              <a:ea typeface="ＭＳ Ｐゴシック" panose="020B0600070205080204"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49</a:t>
            </a:fld>
            <a:endParaRPr lang="en-US" dirty="0"/>
          </a:p>
        </p:txBody>
      </p:sp>
    </p:spTree>
    <p:extLst>
      <p:ext uri="{BB962C8B-B14F-4D97-AF65-F5344CB8AC3E}">
        <p14:creationId xmlns:p14="http://schemas.microsoft.com/office/powerpoint/2010/main" val="3517725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a:extLst>
              <a:ext uri="{FF2B5EF4-FFF2-40B4-BE49-F238E27FC236}">
                <a16:creationId xmlns:a16="http://schemas.microsoft.com/office/drawing/2014/main" id="{2C210199-0B3E-4F2A-A770-17C72770544D}"/>
              </a:ext>
            </a:extLst>
          </p:cNvPr>
          <p:cNvSpPr>
            <a:spLocks noGrp="1" noRot="1" noChangeAspect="1" noChangeArrowheads="1" noTextEdit="1"/>
          </p:cNvSpPr>
          <p:nvPr>
            <p:ph type="sldImg"/>
          </p:nvPr>
        </p:nvSpPr>
        <p:spPr>
          <a:ln/>
        </p:spPr>
      </p:sp>
      <p:sp>
        <p:nvSpPr>
          <p:cNvPr id="233475" name="Notes Placeholder 2">
            <a:extLst>
              <a:ext uri="{FF2B5EF4-FFF2-40B4-BE49-F238E27FC236}">
                <a16:creationId xmlns:a16="http://schemas.microsoft.com/office/drawing/2014/main" id="{76023197-1FBF-416B-8976-0C922DA8B6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33476" name="Slide Number Placeholder 3">
            <a:extLst>
              <a:ext uri="{FF2B5EF4-FFF2-40B4-BE49-F238E27FC236}">
                <a16:creationId xmlns:a16="http://schemas.microsoft.com/office/drawing/2014/main" id="{B8DD6994-0974-4BD4-916E-E25A03930C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A5FD4D6-9E73-4CA5-986C-C100001FF9D2}" type="slidenum">
              <a:rPr lang="en-US" altLang="en-US" smtClean="0">
                <a:ea typeface="ＭＳ Ｐゴシック" panose="020B0600070205080204" pitchFamily="34" charset="-128"/>
              </a:rPr>
              <a:pPr/>
              <a:t>5</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5972873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a:extLst>
              <a:ext uri="{FF2B5EF4-FFF2-40B4-BE49-F238E27FC236}">
                <a16:creationId xmlns:a16="http://schemas.microsoft.com/office/drawing/2014/main" id="{0DF8C9E3-F52F-40FB-93E5-863A48E60D3E}"/>
              </a:ext>
            </a:extLst>
          </p:cNvPr>
          <p:cNvSpPr>
            <a:spLocks noGrp="1" noRot="1" noChangeAspect="1" noChangeArrowheads="1" noTextEdit="1"/>
          </p:cNvSpPr>
          <p:nvPr>
            <p:ph type="sldImg"/>
          </p:nvPr>
        </p:nvSpPr>
        <p:spPr>
          <a:xfrm>
            <a:off x="1143000" y="304800"/>
            <a:ext cx="4648200" cy="3486150"/>
          </a:xfrm>
          <a:ln/>
        </p:spPr>
      </p:sp>
      <p:sp>
        <p:nvSpPr>
          <p:cNvPr id="278531" name="Notes Placeholder 2">
            <a:extLst>
              <a:ext uri="{FF2B5EF4-FFF2-40B4-BE49-F238E27FC236}">
                <a16:creationId xmlns:a16="http://schemas.microsoft.com/office/drawing/2014/main" id="{5F38BC0B-C29F-4308-A2D5-B057872A8FA5}"/>
              </a:ext>
            </a:extLst>
          </p:cNvPr>
          <p:cNvSpPr>
            <a:spLocks noGrp="1"/>
          </p:cNvSpPr>
          <p:nvPr>
            <p:ph type="body" idx="1"/>
          </p:nvPr>
        </p:nvSpPr>
        <p:spPr>
          <a:xfrm>
            <a:off x="304800" y="4038600"/>
            <a:ext cx="6172200" cy="502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78532" name="Slide Number Placeholder 3">
            <a:extLst>
              <a:ext uri="{FF2B5EF4-FFF2-40B4-BE49-F238E27FC236}">
                <a16:creationId xmlns:a16="http://schemas.microsoft.com/office/drawing/2014/main" id="{7C1A06BB-945D-45C2-A950-349E9567A31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EAA0BD-66EE-4BC0-98F3-53DC7EBA8D80}" type="slidenum">
              <a:rPr lang="en-US" altLang="en-US" smtClean="0">
                <a:ea typeface="ＭＳ Ｐゴシック" panose="020B0600070205080204" pitchFamily="34" charset="-128"/>
              </a:rPr>
              <a:pPr/>
              <a:t>50</a:t>
            </a:fld>
            <a:endParaRPr lang="en-US" altLang="en-US">
              <a:ea typeface="ＭＳ Ｐゴシック" panose="020B0600070205080204"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a:extLst>
              <a:ext uri="{FF2B5EF4-FFF2-40B4-BE49-F238E27FC236}">
                <a16:creationId xmlns:a16="http://schemas.microsoft.com/office/drawing/2014/main" id="{BB176F5E-1DD0-45F5-8315-C10434DADFA7}"/>
              </a:ext>
            </a:extLst>
          </p:cNvPr>
          <p:cNvSpPr>
            <a:spLocks noGrp="1" noRot="1" noChangeAspect="1" noChangeArrowheads="1" noTextEdit="1"/>
          </p:cNvSpPr>
          <p:nvPr>
            <p:ph type="sldImg"/>
          </p:nvPr>
        </p:nvSpPr>
        <p:spPr>
          <a:ln/>
        </p:spPr>
      </p:sp>
      <p:sp>
        <p:nvSpPr>
          <p:cNvPr id="280579" name="Rectangle 3">
            <a:extLst>
              <a:ext uri="{FF2B5EF4-FFF2-40B4-BE49-F238E27FC236}">
                <a16:creationId xmlns:a16="http://schemas.microsoft.com/office/drawing/2014/main" id="{B1E4202B-F0A7-4812-A7D1-538E8B8D55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52</a:t>
            </a:fld>
            <a:endParaRPr lang="en-US" dirty="0"/>
          </a:p>
        </p:txBody>
      </p:sp>
    </p:spTree>
    <p:extLst>
      <p:ext uri="{BB962C8B-B14F-4D97-AF65-F5344CB8AC3E}">
        <p14:creationId xmlns:p14="http://schemas.microsoft.com/office/powerpoint/2010/main" val="17615684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a:extLst>
              <a:ext uri="{FF2B5EF4-FFF2-40B4-BE49-F238E27FC236}">
                <a16:creationId xmlns:a16="http://schemas.microsoft.com/office/drawing/2014/main" id="{1A6D9BB8-E8CF-4421-9405-E184D948BF43}"/>
              </a:ext>
            </a:extLst>
          </p:cNvPr>
          <p:cNvSpPr>
            <a:spLocks noGrp="1" noRot="1" noChangeAspect="1" noChangeArrowheads="1" noTextEdit="1"/>
          </p:cNvSpPr>
          <p:nvPr>
            <p:ph type="sldImg"/>
          </p:nvPr>
        </p:nvSpPr>
        <p:spPr>
          <a:ln/>
        </p:spPr>
      </p:sp>
      <p:sp>
        <p:nvSpPr>
          <p:cNvPr id="283651" name="Notes Placeholder 2">
            <a:extLst>
              <a:ext uri="{FF2B5EF4-FFF2-40B4-BE49-F238E27FC236}">
                <a16:creationId xmlns:a16="http://schemas.microsoft.com/office/drawing/2014/main" id="{ECF3DD00-00E6-45E4-99D4-29475497EEB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83652" name="Slide Number Placeholder 3">
            <a:extLst>
              <a:ext uri="{FF2B5EF4-FFF2-40B4-BE49-F238E27FC236}">
                <a16:creationId xmlns:a16="http://schemas.microsoft.com/office/drawing/2014/main" id="{B938170B-934F-4748-8A40-43399FDAC77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A0BC8A-99C3-4F40-8FD2-70BCE6E3E7A7}" type="slidenum">
              <a:rPr lang="en-US" altLang="en-US" smtClean="0">
                <a:ea typeface="ＭＳ Ｐゴシック" panose="020B0600070205080204" pitchFamily="34" charset="-128"/>
              </a:rPr>
              <a:pPr/>
              <a:t>53</a:t>
            </a:fld>
            <a:endParaRPr lang="en-US" altLang="en-US">
              <a:ea typeface="ＭＳ Ｐゴシック" panose="020B0600070205080204"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a:extLst>
              <a:ext uri="{FF2B5EF4-FFF2-40B4-BE49-F238E27FC236}">
                <a16:creationId xmlns:a16="http://schemas.microsoft.com/office/drawing/2014/main" id="{27993658-139E-44EC-B207-44ADAD4AE790}"/>
              </a:ext>
            </a:extLst>
          </p:cNvPr>
          <p:cNvSpPr>
            <a:spLocks noGrp="1" noRot="1" noChangeAspect="1" noChangeArrowheads="1" noTextEdit="1"/>
          </p:cNvSpPr>
          <p:nvPr>
            <p:ph type="sldImg"/>
          </p:nvPr>
        </p:nvSpPr>
        <p:spPr>
          <a:ln/>
        </p:spPr>
      </p:sp>
      <p:sp>
        <p:nvSpPr>
          <p:cNvPr id="285699" name="Notes Placeholder 2">
            <a:extLst>
              <a:ext uri="{FF2B5EF4-FFF2-40B4-BE49-F238E27FC236}">
                <a16:creationId xmlns:a16="http://schemas.microsoft.com/office/drawing/2014/main" id="{4B8ADD1D-AF63-4FD8-8AE3-510F30EFBF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85700" name="Slide Number Placeholder 3">
            <a:extLst>
              <a:ext uri="{FF2B5EF4-FFF2-40B4-BE49-F238E27FC236}">
                <a16:creationId xmlns:a16="http://schemas.microsoft.com/office/drawing/2014/main" id="{FE670F06-46A8-4937-B684-7AE0631A295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B055E4F-F2FB-48CC-B4A6-41BD7DAF8136}" type="slidenum">
              <a:rPr lang="en-US" altLang="en-US" smtClean="0">
                <a:ea typeface="ＭＳ Ｐゴシック" panose="020B0600070205080204" pitchFamily="34" charset="-128"/>
              </a:rPr>
              <a:pPr/>
              <a:t>54</a:t>
            </a:fld>
            <a:endParaRPr lang="en-US" altLang="en-US">
              <a:ea typeface="ＭＳ Ｐゴシック" panose="020B0600070205080204"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55</a:t>
            </a:fld>
            <a:endParaRPr lang="en-US" dirty="0"/>
          </a:p>
        </p:txBody>
      </p:sp>
    </p:spTree>
    <p:extLst>
      <p:ext uri="{BB962C8B-B14F-4D97-AF65-F5344CB8AC3E}">
        <p14:creationId xmlns:p14="http://schemas.microsoft.com/office/powerpoint/2010/main" val="35669722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a:extLst>
              <a:ext uri="{FF2B5EF4-FFF2-40B4-BE49-F238E27FC236}">
                <a16:creationId xmlns:a16="http://schemas.microsoft.com/office/drawing/2014/main" id="{5FA2EAAD-C5D4-455F-9A6A-3F871444830A}"/>
              </a:ext>
            </a:extLst>
          </p:cNvPr>
          <p:cNvSpPr>
            <a:spLocks noGrp="1" noRot="1" noChangeAspect="1" noChangeArrowheads="1" noTextEdit="1"/>
          </p:cNvSpPr>
          <p:nvPr>
            <p:ph type="sldImg"/>
          </p:nvPr>
        </p:nvSpPr>
        <p:spPr>
          <a:ln/>
        </p:spPr>
      </p:sp>
      <p:sp>
        <p:nvSpPr>
          <p:cNvPr id="288771" name="Notes Placeholder 2">
            <a:extLst>
              <a:ext uri="{FF2B5EF4-FFF2-40B4-BE49-F238E27FC236}">
                <a16:creationId xmlns:a16="http://schemas.microsoft.com/office/drawing/2014/main" id="{FE453F2C-7127-42C1-9A93-AD6F552B70D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88772" name="Slide Number Placeholder 3">
            <a:extLst>
              <a:ext uri="{FF2B5EF4-FFF2-40B4-BE49-F238E27FC236}">
                <a16:creationId xmlns:a16="http://schemas.microsoft.com/office/drawing/2014/main" id="{A9BB0CC5-EBD8-471D-A844-6E0B833384A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212A80-0384-440D-A94E-4E5B526AFFE3}" type="slidenum">
              <a:rPr lang="en-US" altLang="en-US" smtClean="0">
                <a:ea typeface="ＭＳ Ｐゴシック" panose="020B0600070205080204" pitchFamily="34" charset="-128"/>
              </a:rPr>
              <a:pPr/>
              <a:t>56</a:t>
            </a:fld>
            <a:endParaRPr lang="en-US" altLang="en-US">
              <a:ea typeface="ＭＳ Ｐゴシック" panose="020B0600070205080204"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a:extLst>
              <a:ext uri="{FF2B5EF4-FFF2-40B4-BE49-F238E27FC236}">
                <a16:creationId xmlns:a16="http://schemas.microsoft.com/office/drawing/2014/main" id="{D312F059-4999-44E2-BA81-7E1E09902B57}"/>
              </a:ext>
            </a:extLst>
          </p:cNvPr>
          <p:cNvSpPr>
            <a:spLocks noGrp="1" noRot="1" noChangeAspect="1" noChangeArrowheads="1" noTextEdit="1"/>
          </p:cNvSpPr>
          <p:nvPr>
            <p:ph type="sldImg"/>
          </p:nvPr>
        </p:nvSpPr>
        <p:spPr>
          <a:ln/>
        </p:spPr>
      </p:sp>
      <p:sp>
        <p:nvSpPr>
          <p:cNvPr id="290819" name="Notes Placeholder 2">
            <a:extLst>
              <a:ext uri="{FF2B5EF4-FFF2-40B4-BE49-F238E27FC236}">
                <a16:creationId xmlns:a16="http://schemas.microsoft.com/office/drawing/2014/main" id="{785A5E8F-965A-44F0-8380-AC651E322A9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90820" name="Slide Number Placeholder 3">
            <a:extLst>
              <a:ext uri="{FF2B5EF4-FFF2-40B4-BE49-F238E27FC236}">
                <a16:creationId xmlns:a16="http://schemas.microsoft.com/office/drawing/2014/main" id="{7BBC022F-DE59-402C-A9C4-4CBC0F40C8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22FB2C3-2933-4D37-8535-F4ECC32681D7}" type="slidenum">
              <a:rPr lang="en-US" altLang="en-US" smtClean="0">
                <a:ea typeface="ＭＳ Ｐゴシック" panose="020B0600070205080204" pitchFamily="34" charset="-128"/>
              </a:rPr>
              <a:pPr/>
              <a:t>57</a:t>
            </a:fld>
            <a:endParaRPr lang="en-US" altLang="en-US">
              <a:ea typeface="ＭＳ Ｐゴシック" panose="020B0600070205080204"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a:extLst>
              <a:ext uri="{FF2B5EF4-FFF2-40B4-BE49-F238E27FC236}">
                <a16:creationId xmlns:a16="http://schemas.microsoft.com/office/drawing/2014/main" id="{DB798C44-702E-4B54-8A2D-2C48D0E4BA6E}"/>
              </a:ext>
            </a:extLst>
          </p:cNvPr>
          <p:cNvSpPr>
            <a:spLocks noGrp="1" noRot="1" noChangeAspect="1" noChangeArrowheads="1" noTextEdit="1"/>
          </p:cNvSpPr>
          <p:nvPr>
            <p:ph type="sldImg"/>
          </p:nvPr>
        </p:nvSpPr>
        <p:spPr>
          <a:ln/>
        </p:spPr>
      </p:sp>
      <p:sp>
        <p:nvSpPr>
          <p:cNvPr id="292867" name="Rectangle 3">
            <a:extLst>
              <a:ext uri="{FF2B5EF4-FFF2-40B4-BE49-F238E27FC236}">
                <a16:creationId xmlns:a16="http://schemas.microsoft.com/office/drawing/2014/main" id="{B8617FB6-CD77-4A8B-B0EF-4D06E0FEC1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a:extLst>
              <a:ext uri="{FF2B5EF4-FFF2-40B4-BE49-F238E27FC236}">
                <a16:creationId xmlns:a16="http://schemas.microsoft.com/office/drawing/2014/main" id="{4F55526D-8C8D-4BF2-A3FB-A2BB968D5C78}"/>
              </a:ext>
            </a:extLst>
          </p:cNvPr>
          <p:cNvSpPr>
            <a:spLocks noGrp="1" noRot="1" noChangeAspect="1" noChangeArrowheads="1" noTextEdit="1"/>
          </p:cNvSpPr>
          <p:nvPr>
            <p:ph type="sldImg"/>
          </p:nvPr>
        </p:nvSpPr>
        <p:spPr>
          <a:ln/>
        </p:spPr>
      </p:sp>
      <p:sp>
        <p:nvSpPr>
          <p:cNvPr id="294915" name="Notes Placeholder 2">
            <a:extLst>
              <a:ext uri="{FF2B5EF4-FFF2-40B4-BE49-F238E27FC236}">
                <a16:creationId xmlns:a16="http://schemas.microsoft.com/office/drawing/2014/main" id="{D5F15275-9DD1-42FF-BFDB-457161D0D4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endParaRPr lang="en-US" altLang="en-US" dirty="0"/>
          </a:p>
        </p:txBody>
      </p:sp>
      <p:sp>
        <p:nvSpPr>
          <p:cNvPr id="294916" name="Slide Number Placeholder 3">
            <a:extLst>
              <a:ext uri="{FF2B5EF4-FFF2-40B4-BE49-F238E27FC236}">
                <a16:creationId xmlns:a16="http://schemas.microsoft.com/office/drawing/2014/main" id="{4AE7B348-80FC-4661-A9DF-A334E10B12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FEDF81F-914D-4207-834F-0E85FE21B6CA}" type="slidenum">
              <a:rPr lang="en-US" altLang="en-US" smtClean="0">
                <a:ea typeface="ＭＳ Ｐゴシック" panose="020B0600070205080204" pitchFamily="34" charset="-128"/>
              </a:rPr>
              <a:pPr/>
              <a:t>59</a:t>
            </a:fld>
            <a:endParaRPr lang="en-US" altLang="en-US">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a:extLst>
              <a:ext uri="{FF2B5EF4-FFF2-40B4-BE49-F238E27FC236}">
                <a16:creationId xmlns:a16="http://schemas.microsoft.com/office/drawing/2014/main" id="{2C210199-0B3E-4F2A-A770-17C72770544D}"/>
              </a:ext>
            </a:extLst>
          </p:cNvPr>
          <p:cNvSpPr>
            <a:spLocks noGrp="1" noRot="1" noChangeAspect="1" noChangeArrowheads="1" noTextEdit="1"/>
          </p:cNvSpPr>
          <p:nvPr>
            <p:ph type="sldImg"/>
          </p:nvPr>
        </p:nvSpPr>
        <p:spPr>
          <a:ln/>
        </p:spPr>
      </p:sp>
      <p:sp>
        <p:nvSpPr>
          <p:cNvPr id="233475" name="Notes Placeholder 2">
            <a:extLst>
              <a:ext uri="{FF2B5EF4-FFF2-40B4-BE49-F238E27FC236}">
                <a16:creationId xmlns:a16="http://schemas.microsoft.com/office/drawing/2014/main" id="{76023197-1FBF-416B-8976-0C922DA8B6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33476" name="Slide Number Placeholder 3">
            <a:extLst>
              <a:ext uri="{FF2B5EF4-FFF2-40B4-BE49-F238E27FC236}">
                <a16:creationId xmlns:a16="http://schemas.microsoft.com/office/drawing/2014/main" id="{B8DD6994-0974-4BD4-916E-E25A03930C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A5FD4D6-9E73-4CA5-986C-C100001FF9D2}" type="slidenum">
              <a:rPr lang="en-US" altLang="en-US" smtClean="0">
                <a:ea typeface="ＭＳ Ｐゴシック" panose="020B0600070205080204" pitchFamily="34" charset="-128"/>
              </a:rPr>
              <a:pPr/>
              <a:t>6</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7731466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a:extLst>
              <a:ext uri="{FF2B5EF4-FFF2-40B4-BE49-F238E27FC236}">
                <a16:creationId xmlns:a16="http://schemas.microsoft.com/office/drawing/2014/main" id="{866A70B9-C170-4E00-A387-B387C1E4B992}"/>
              </a:ext>
            </a:extLst>
          </p:cNvPr>
          <p:cNvSpPr>
            <a:spLocks noGrp="1" noRot="1" noChangeAspect="1" noChangeArrowheads="1" noTextEdit="1"/>
          </p:cNvSpPr>
          <p:nvPr>
            <p:ph type="sldImg"/>
          </p:nvPr>
        </p:nvSpPr>
        <p:spPr>
          <a:ln/>
        </p:spPr>
      </p:sp>
      <p:sp>
        <p:nvSpPr>
          <p:cNvPr id="299011" name="Notes Placeholder 2">
            <a:extLst>
              <a:ext uri="{FF2B5EF4-FFF2-40B4-BE49-F238E27FC236}">
                <a16:creationId xmlns:a16="http://schemas.microsoft.com/office/drawing/2014/main" id="{1B967D6D-BC39-4EA3-8A44-D881DB6FBD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99012" name="Slide Number Placeholder 3">
            <a:extLst>
              <a:ext uri="{FF2B5EF4-FFF2-40B4-BE49-F238E27FC236}">
                <a16:creationId xmlns:a16="http://schemas.microsoft.com/office/drawing/2014/main" id="{92639DC8-A1D0-4ADD-956D-8BF475592D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E033CE2-1EFD-4980-B42F-BA35FABBE34A}" type="slidenum">
              <a:rPr lang="en-US" altLang="en-US" smtClean="0"/>
              <a:pPr/>
              <a:t>60</a:t>
            </a:fld>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61</a:t>
            </a:fld>
            <a:endParaRPr lang="en-US" dirty="0"/>
          </a:p>
        </p:txBody>
      </p:sp>
    </p:spTree>
    <p:extLst>
      <p:ext uri="{BB962C8B-B14F-4D97-AF65-F5344CB8AC3E}">
        <p14:creationId xmlns:p14="http://schemas.microsoft.com/office/powerpoint/2010/main" val="3586754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62</a:t>
            </a:fld>
            <a:endParaRPr lang="en-US" dirty="0"/>
          </a:p>
        </p:txBody>
      </p:sp>
    </p:spTree>
    <p:extLst>
      <p:ext uri="{BB962C8B-B14F-4D97-AF65-F5344CB8AC3E}">
        <p14:creationId xmlns:p14="http://schemas.microsoft.com/office/powerpoint/2010/main" val="13350786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0E684213-A70E-470B-9957-E9BEE85BBDD7}"/>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47490CC1-516E-4EB0-A368-2D2521EA7A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65</a:t>
            </a:fld>
            <a:endParaRPr lang="en-US" dirty="0"/>
          </a:p>
        </p:txBody>
      </p:sp>
    </p:spTree>
    <p:extLst>
      <p:ext uri="{BB962C8B-B14F-4D97-AF65-F5344CB8AC3E}">
        <p14:creationId xmlns:p14="http://schemas.microsoft.com/office/powerpoint/2010/main" val="28148864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66</a:t>
            </a:fld>
            <a:endParaRPr lang="en-US" dirty="0"/>
          </a:p>
        </p:txBody>
      </p:sp>
    </p:spTree>
    <p:extLst>
      <p:ext uri="{BB962C8B-B14F-4D97-AF65-F5344CB8AC3E}">
        <p14:creationId xmlns:p14="http://schemas.microsoft.com/office/powerpoint/2010/main" val="20913434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91D34229-BB46-4135-95F0-D7D09C2FA09A}"/>
              </a:ext>
            </a:extLst>
          </p:cNvPr>
          <p:cNvSpPr>
            <a:spLocks noGrp="1" noRot="1" noChangeAspect="1" noChangeArrowheads="1" noTextEdit="1"/>
          </p:cNvSpPr>
          <p:nvPr>
            <p:ph type="sldImg"/>
          </p:nvPr>
        </p:nvSpPr>
        <p:spPr>
          <a:ln/>
        </p:spPr>
      </p:sp>
      <p:sp>
        <p:nvSpPr>
          <p:cNvPr id="145411" name="Rectangle 3">
            <a:extLst>
              <a:ext uri="{FF2B5EF4-FFF2-40B4-BE49-F238E27FC236}">
                <a16:creationId xmlns:a16="http://schemas.microsoft.com/office/drawing/2014/main" id="{91EF0991-A07C-4F2B-B399-4324B1D4B2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68</a:t>
            </a:fld>
            <a:endParaRPr lang="en-US" dirty="0"/>
          </a:p>
        </p:txBody>
      </p:sp>
    </p:spTree>
    <p:extLst>
      <p:ext uri="{BB962C8B-B14F-4D97-AF65-F5344CB8AC3E}">
        <p14:creationId xmlns:p14="http://schemas.microsoft.com/office/powerpoint/2010/main" val="221999539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205828" name="Slide Number Placeholder 3"/>
          <p:cNvSpPr>
            <a:spLocks noGrp="1"/>
          </p:cNvSpPr>
          <p:nvPr>
            <p:ph type="sldNum" sz="quarter" idx="5"/>
          </p:nvPr>
        </p:nvSpPr>
        <p:spPr>
          <a:noFill/>
        </p:spPr>
        <p:txBody>
          <a:bodyPr/>
          <a:lstStyle/>
          <a:p>
            <a:fld id="{5BE3DC59-ED0D-451E-8F4A-233E8C02DFAE}" type="slidenum">
              <a:rPr lang="en-US" smtClean="0"/>
              <a:pPr/>
              <a:t>69</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70</a:t>
            </a:fld>
            <a:endParaRPr lang="en-US" dirty="0"/>
          </a:p>
        </p:txBody>
      </p:sp>
    </p:spTree>
    <p:extLst>
      <p:ext uri="{BB962C8B-B14F-4D97-AF65-F5344CB8AC3E}">
        <p14:creationId xmlns:p14="http://schemas.microsoft.com/office/powerpoint/2010/main" val="3333201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a:extLst>
              <a:ext uri="{FF2B5EF4-FFF2-40B4-BE49-F238E27FC236}">
                <a16:creationId xmlns:a16="http://schemas.microsoft.com/office/drawing/2014/main" id="{2C210199-0B3E-4F2A-A770-17C72770544D}"/>
              </a:ext>
            </a:extLst>
          </p:cNvPr>
          <p:cNvSpPr>
            <a:spLocks noGrp="1" noRot="1" noChangeAspect="1" noChangeArrowheads="1" noTextEdit="1"/>
          </p:cNvSpPr>
          <p:nvPr>
            <p:ph type="sldImg"/>
          </p:nvPr>
        </p:nvSpPr>
        <p:spPr>
          <a:ln/>
        </p:spPr>
      </p:sp>
      <p:sp>
        <p:nvSpPr>
          <p:cNvPr id="233475" name="Notes Placeholder 2">
            <a:extLst>
              <a:ext uri="{FF2B5EF4-FFF2-40B4-BE49-F238E27FC236}">
                <a16:creationId xmlns:a16="http://schemas.microsoft.com/office/drawing/2014/main" id="{76023197-1FBF-416B-8976-0C922DA8B6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33476" name="Slide Number Placeholder 3">
            <a:extLst>
              <a:ext uri="{FF2B5EF4-FFF2-40B4-BE49-F238E27FC236}">
                <a16:creationId xmlns:a16="http://schemas.microsoft.com/office/drawing/2014/main" id="{B8DD6994-0974-4BD4-916E-E25A03930C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A5FD4D6-9E73-4CA5-986C-C100001FF9D2}" type="slidenum">
              <a:rPr lang="en-US" altLang="en-US" smtClean="0">
                <a:ea typeface="ＭＳ Ｐゴシック" panose="020B0600070205080204" pitchFamily="34" charset="-128"/>
              </a:rPr>
              <a:pPr/>
              <a:t>7</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81908565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0BEE78E4-659E-4154-92D9-A1CD784E2C0B}"/>
              </a:ext>
            </a:extLst>
          </p:cNvPr>
          <p:cNvSpPr>
            <a:spLocks noGrp="1" noRot="1" noChangeAspect="1" noChangeArrowheads="1" noTextEdit="1"/>
          </p:cNvSpPr>
          <p:nvPr>
            <p:ph type="sldImg"/>
          </p:nvPr>
        </p:nvSpPr>
        <p:spPr>
          <a:ln/>
        </p:spPr>
      </p:sp>
      <p:sp>
        <p:nvSpPr>
          <p:cNvPr id="239619" name="Rectangle 3">
            <a:extLst>
              <a:ext uri="{FF2B5EF4-FFF2-40B4-BE49-F238E27FC236}">
                <a16:creationId xmlns:a16="http://schemas.microsoft.com/office/drawing/2014/main" id="{5C7366F3-2DD3-47B3-B6EC-14D89FEF54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96907004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1D2CF74E-7387-4382-8680-9A1A1CA6E9A7}"/>
              </a:ext>
            </a:extLst>
          </p:cNvPr>
          <p:cNvSpPr>
            <a:spLocks noGrp="1" noRot="1" noChangeAspect="1" noChangeArrowheads="1" noTextEdit="1"/>
          </p:cNvSpPr>
          <p:nvPr>
            <p:ph type="sldImg"/>
          </p:nvPr>
        </p:nvSpPr>
        <p:spPr>
          <a:ln/>
        </p:spPr>
      </p:sp>
      <p:sp>
        <p:nvSpPr>
          <p:cNvPr id="138243" name="Notes Placeholder 2">
            <a:extLst>
              <a:ext uri="{FF2B5EF4-FFF2-40B4-BE49-F238E27FC236}">
                <a16:creationId xmlns:a16="http://schemas.microsoft.com/office/drawing/2014/main" id="{D4A2307E-1A78-4CEE-A055-6D533AF0B1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38244" name="Slide Number Placeholder 3">
            <a:extLst>
              <a:ext uri="{FF2B5EF4-FFF2-40B4-BE49-F238E27FC236}">
                <a16:creationId xmlns:a16="http://schemas.microsoft.com/office/drawing/2014/main" id="{5946E042-DC2D-4D1A-B6A3-806C13BA39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F8CB1E7-2E70-4733-8A0C-2DDC2B6572FB}" type="slidenum">
              <a:rPr lang="en-US" altLang="en-US" smtClean="0"/>
              <a:pPr/>
              <a:t>72</a:t>
            </a:fld>
            <a:endParaRPr lang="en-US" alt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73</a:t>
            </a:fld>
            <a:endParaRPr lang="en-US" dirty="0"/>
          </a:p>
        </p:txBody>
      </p:sp>
    </p:spTree>
    <p:extLst>
      <p:ext uri="{BB962C8B-B14F-4D97-AF65-F5344CB8AC3E}">
        <p14:creationId xmlns:p14="http://schemas.microsoft.com/office/powerpoint/2010/main" val="30903004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C788EA3-AFD2-4972-A7AA-890E5E3C524F}" type="slidenum">
              <a:rPr lang="en-US" altLang="en-US" smtClean="0"/>
              <a:pPr>
                <a:defRPr/>
              </a:pPr>
              <a:t>74</a:t>
            </a:fld>
            <a:endParaRPr lang="en-US" altLang="en-US"/>
          </a:p>
        </p:txBody>
      </p:sp>
    </p:spTree>
    <p:extLst>
      <p:ext uri="{BB962C8B-B14F-4D97-AF65-F5344CB8AC3E}">
        <p14:creationId xmlns:p14="http://schemas.microsoft.com/office/powerpoint/2010/main" val="178353317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2549B2C-6722-4229-88E7-494F1F9AC3C6}" type="slidenum">
              <a:rPr lang="en-US" smtClean="0"/>
              <a:pPr>
                <a:defRPr/>
              </a:pPr>
              <a:t>75</a:t>
            </a:fld>
            <a:endParaRPr lang="en-US"/>
          </a:p>
        </p:txBody>
      </p:sp>
    </p:spTree>
    <p:extLst>
      <p:ext uri="{BB962C8B-B14F-4D97-AF65-F5344CB8AC3E}">
        <p14:creationId xmlns:p14="http://schemas.microsoft.com/office/powerpoint/2010/main" val="20195781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291B8-0E70-468B-9438-CC62F3849AEF}" type="slidenum">
              <a:rPr lang="en-US" smtClean="0"/>
              <a:pPr/>
              <a:t>76</a:t>
            </a:fld>
            <a:endParaRPr lang="en-US" dirty="0"/>
          </a:p>
        </p:txBody>
      </p:sp>
    </p:spTree>
    <p:extLst>
      <p:ext uri="{BB962C8B-B14F-4D97-AF65-F5344CB8AC3E}">
        <p14:creationId xmlns:p14="http://schemas.microsoft.com/office/powerpoint/2010/main" val="10239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a:extLst>
              <a:ext uri="{FF2B5EF4-FFF2-40B4-BE49-F238E27FC236}">
                <a16:creationId xmlns:a16="http://schemas.microsoft.com/office/drawing/2014/main" id="{2C210199-0B3E-4F2A-A770-17C72770544D}"/>
              </a:ext>
            </a:extLst>
          </p:cNvPr>
          <p:cNvSpPr>
            <a:spLocks noGrp="1" noRot="1" noChangeAspect="1" noChangeArrowheads="1" noTextEdit="1"/>
          </p:cNvSpPr>
          <p:nvPr>
            <p:ph type="sldImg"/>
          </p:nvPr>
        </p:nvSpPr>
        <p:spPr>
          <a:ln/>
        </p:spPr>
      </p:sp>
      <p:sp>
        <p:nvSpPr>
          <p:cNvPr id="233475" name="Notes Placeholder 2">
            <a:extLst>
              <a:ext uri="{FF2B5EF4-FFF2-40B4-BE49-F238E27FC236}">
                <a16:creationId xmlns:a16="http://schemas.microsoft.com/office/drawing/2014/main" id="{76023197-1FBF-416B-8976-0C922DA8B6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33476" name="Slide Number Placeholder 3">
            <a:extLst>
              <a:ext uri="{FF2B5EF4-FFF2-40B4-BE49-F238E27FC236}">
                <a16:creationId xmlns:a16="http://schemas.microsoft.com/office/drawing/2014/main" id="{B8DD6994-0974-4BD4-916E-E25A03930C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A5FD4D6-9E73-4CA5-986C-C100001FF9D2}" type="slidenum">
              <a:rPr lang="en-US" altLang="en-US" smtClean="0">
                <a:ea typeface="ＭＳ Ｐゴシック" panose="020B0600070205080204" pitchFamily="34" charset="-128"/>
              </a:rPr>
              <a:pPr/>
              <a:t>8</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83797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a:extLst>
              <a:ext uri="{FF2B5EF4-FFF2-40B4-BE49-F238E27FC236}">
                <a16:creationId xmlns:a16="http://schemas.microsoft.com/office/drawing/2014/main" id="{2C210199-0B3E-4F2A-A770-17C72770544D}"/>
              </a:ext>
            </a:extLst>
          </p:cNvPr>
          <p:cNvSpPr>
            <a:spLocks noGrp="1" noRot="1" noChangeAspect="1" noChangeArrowheads="1" noTextEdit="1"/>
          </p:cNvSpPr>
          <p:nvPr>
            <p:ph type="sldImg"/>
          </p:nvPr>
        </p:nvSpPr>
        <p:spPr>
          <a:ln/>
        </p:spPr>
      </p:sp>
      <p:sp>
        <p:nvSpPr>
          <p:cNvPr id="233475" name="Notes Placeholder 2">
            <a:extLst>
              <a:ext uri="{FF2B5EF4-FFF2-40B4-BE49-F238E27FC236}">
                <a16:creationId xmlns:a16="http://schemas.microsoft.com/office/drawing/2014/main" id="{76023197-1FBF-416B-8976-0C922DA8B6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33476" name="Slide Number Placeholder 3">
            <a:extLst>
              <a:ext uri="{FF2B5EF4-FFF2-40B4-BE49-F238E27FC236}">
                <a16:creationId xmlns:a16="http://schemas.microsoft.com/office/drawing/2014/main" id="{B8DD6994-0974-4BD4-916E-E25A03930C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A5FD4D6-9E73-4CA5-986C-C100001FF9D2}" type="slidenum">
              <a:rPr lang="en-US" altLang="en-US" smtClean="0">
                <a:ea typeface="ＭＳ Ｐゴシック" panose="020B0600070205080204" pitchFamily="34" charset="-128"/>
              </a:rPr>
              <a:pPr/>
              <a:t>9</a:t>
            </a:fld>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542484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66578" y="268642"/>
            <a:ext cx="4161522" cy="1889289"/>
          </a:xfrm>
        </p:spPr>
        <p:txBody>
          <a:bodyPr anchor="b">
            <a:noAutofit/>
          </a:bodyPr>
          <a:lstStyle>
            <a:lvl1pPr>
              <a:defRPr sz="3000">
                <a:solidFill>
                  <a:schemeClr val="tx2"/>
                </a:solidFill>
              </a:defRPr>
            </a:lvl1pPr>
          </a:lstStyle>
          <a:p>
            <a:r>
              <a:rPr lang="en-US" dirty="0"/>
              <a:t>Title Slide with Image</a:t>
            </a:r>
          </a:p>
        </p:txBody>
      </p:sp>
      <p:sp>
        <p:nvSpPr>
          <p:cNvPr id="3" name="Subtitle 2"/>
          <p:cNvSpPr>
            <a:spLocks noGrp="1"/>
          </p:cNvSpPr>
          <p:nvPr>
            <p:ph type="subTitle" idx="1"/>
          </p:nvPr>
        </p:nvSpPr>
        <p:spPr>
          <a:xfrm>
            <a:off x="4766578" y="2259034"/>
            <a:ext cx="4161522" cy="1143147"/>
          </a:xfrm>
        </p:spPr>
        <p:txBody>
          <a:bodyPr>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Rectangle 8"/>
          <p:cNvSpPr/>
          <p:nvPr userDrawn="1"/>
        </p:nvSpPr>
        <p:spPr>
          <a:xfrm>
            <a:off x="6883400" y="3402181"/>
            <a:ext cx="1156644" cy="11566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0"/>
          </p:nvPr>
        </p:nvSpPr>
        <p:spPr>
          <a:xfrm>
            <a:off x="0" y="-13176"/>
            <a:ext cx="4572000" cy="4572000"/>
          </a:xfrm>
        </p:spPr>
        <p:txBody>
          <a:bodyPr>
            <a:normAutofit/>
          </a:bodyPr>
          <a:lstStyle>
            <a:lvl1pPr>
              <a:defRPr sz="1200" b="0">
                <a:solidFill>
                  <a:schemeClr val="tx1"/>
                </a:solidFill>
              </a:defRPr>
            </a:lvl1pPr>
          </a:lstStyle>
          <a:p>
            <a:r>
              <a:rPr lang="en-US"/>
              <a:t>Click icon to add picture</a:t>
            </a:r>
            <a:endParaRPr lang="en-US" dirty="0"/>
          </a:p>
        </p:txBody>
      </p:sp>
      <p:sp>
        <p:nvSpPr>
          <p:cNvPr id="14" name="Text Placeholder 13"/>
          <p:cNvSpPr>
            <a:spLocks noGrp="1"/>
          </p:cNvSpPr>
          <p:nvPr>
            <p:ph type="body" sz="quarter" idx="11" hasCustomPrompt="1"/>
          </p:nvPr>
        </p:nvSpPr>
        <p:spPr>
          <a:xfrm>
            <a:off x="6883400" y="3402182"/>
            <a:ext cx="1156644" cy="1077208"/>
          </a:xfrm>
        </p:spPr>
        <p:txBody>
          <a:bodyPr lIns="91440" tIns="45720" rIns="91440" bIns="45720" anchor="ctr">
            <a:normAutofit/>
          </a:bodyPr>
          <a:lstStyle>
            <a:lvl1pPr marL="0" indent="0" algn="ctr">
              <a:buNone/>
              <a:defRPr sz="1200" b="1">
                <a:solidFill>
                  <a:schemeClr val="bg1"/>
                </a:solidFill>
              </a:defRPr>
            </a:lvl1pPr>
          </a:lstStyle>
          <a:p>
            <a:pPr lvl="0"/>
            <a:r>
              <a:rPr lang="en-US" dirty="0"/>
              <a:t>Date Here</a:t>
            </a:r>
          </a:p>
        </p:txBody>
      </p:sp>
      <p:sp>
        <p:nvSpPr>
          <p:cNvPr id="10" name="Rectangle 9"/>
          <p:cNvSpPr/>
          <p:nvPr/>
        </p:nvSpPr>
        <p:spPr>
          <a:xfrm>
            <a:off x="4572000" y="4558824"/>
            <a:ext cx="2311400" cy="229917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 Placeholder 13"/>
          <p:cNvSpPr>
            <a:spLocks noGrp="1"/>
          </p:cNvSpPr>
          <p:nvPr>
            <p:ph type="body" sz="quarter" idx="12" hasCustomPrompt="1"/>
          </p:nvPr>
        </p:nvSpPr>
        <p:spPr>
          <a:xfrm>
            <a:off x="4766578" y="4808256"/>
            <a:ext cx="2093902" cy="964956"/>
          </a:xfrm>
        </p:spPr>
        <p:txBody>
          <a:bodyPr lIns="0" tIns="45720" rIns="91440" bIns="45720" anchor="t">
            <a:normAutofit/>
          </a:bodyPr>
          <a:lstStyle>
            <a:lvl1pPr marL="0" indent="0" algn="l">
              <a:spcBef>
                <a:spcPts val="0"/>
              </a:spcBef>
              <a:spcAft>
                <a:spcPts val="0"/>
              </a:spcAft>
              <a:buNone/>
              <a:defRPr sz="1200" b="0" baseline="0">
                <a:solidFill>
                  <a:schemeClr val="bg1"/>
                </a:solidFill>
              </a:defRPr>
            </a:lvl1pPr>
          </a:lstStyle>
          <a:p>
            <a:pPr lvl="0"/>
            <a:r>
              <a:rPr lang="en-US" dirty="0"/>
              <a:t>Prepared For Area</a:t>
            </a:r>
          </a:p>
        </p:txBody>
      </p:sp>
      <p:sp>
        <p:nvSpPr>
          <p:cNvPr id="13" name="Text Placeholder 13"/>
          <p:cNvSpPr>
            <a:spLocks noGrp="1"/>
          </p:cNvSpPr>
          <p:nvPr>
            <p:ph type="body" sz="quarter" idx="13" hasCustomPrompt="1"/>
          </p:nvPr>
        </p:nvSpPr>
        <p:spPr>
          <a:xfrm>
            <a:off x="4766578" y="5781675"/>
            <a:ext cx="2093902" cy="875037"/>
          </a:xfrm>
        </p:spPr>
        <p:txBody>
          <a:bodyPr lIns="0" tIns="45720" rIns="91440" bIns="45720" anchor="t">
            <a:normAutofit/>
          </a:bodyPr>
          <a:lstStyle>
            <a:lvl1pPr marL="0" indent="0" algn="l">
              <a:spcBef>
                <a:spcPts val="0"/>
              </a:spcBef>
              <a:spcAft>
                <a:spcPts val="0"/>
              </a:spcAft>
              <a:buNone/>
              <a:defRPr sz="1200" b="0">
                <a:solidFill>
                  <a:schemeClr val="bg1"/>
                </a:solidFill>
              </a:defRPr>
            </a:lvl1pPr>
          </a:lstStyle>
          <a:p>
            <a:pPr lvl="0"/>
            <a:r>
              <a:rPr lang="en-US" dirty="0"/>
              <a:t>Presenter Name/Title Area</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593" y="5216508"/>
            <a:ext cx="1377411" cy="1113407"/>
          </a:xfrm>
          <a:prstGeom prst="rect">
            <a:avLst/>
          </a:prstGeom>
        </p:spPr>
      </p:pic>
    </p:spTree>
    <p:extLst>
      <p:ext uri="{BB962C8B-B14F-4D97-AF65-F5344CB8AC3E}">
        <p14:creationId xmlns:p14="http://schemas.microsoft.com/office/powerpoint/2010/main" val="3301234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rofile Comparison">
    <p:spTree>
      <p:nvGrpSpPr>
        <p:cNvPr id="1" name=""/>
        <p:cNvGrpSpPr/>
        <p:nvPr/>
      </p:nvGrpSpPr>
      <p:grpSpPr>
        <a:xfrm>
          <a:off x="0" y="0"/>
          <a:ext cx="0" cy="0"/>
          <a:chOff x="0" y="0"/>
          <a:chExt cx="0" cy="0"/>
        </a:xfrm>
      </p:grpSpPr>
      <p:grpSp>
        <p:nvGrpSpPr>
          <p:cNvPr id="34" name="Group 33"/>
          <p:cNvGrpSpPr>
            <a:grpSpLocks noChangeAspect="1"/>
          </p:cNvGrpSpPr>
          <p:nvPr userDrawn="1"/>
        </p:nvGrpSpPr>
        <p:grpSpPr>
          <a:xfrm>
            <a:off x="8608259" y="-1276"/>
            <a:ext cx="534641" cy="457200"/>
            <a:chOff x="7804191" y="0"/>
            <a:chExt cx="1339809" cy="1145743"/>
          </a:xfrm>
        </p:grpSpPr>
        <p:sp>
          <p:nvSpPr>
            <p:cNvPr id="35" name="Rectangle 34"/>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grpSp>
      <p:sp>
        <p:nvSpPr>
          <p:cNvPr id="3" name="Content Placeholder 2"/>
          <p:cNvSpPr>
            <a:spLocks noGrp="1"/>
          </p:cNvSpPr>
          <p:nvPr>
            <p:ph idx="1"/>
          </p:nvPr>
        </p:nvSpPr>
        <p:spPr>
          <a:xfrm>
            <a:off x="457200" y="1481864"/>
            <a:ext cx="4011613" cy="1888942"/>
          </a:xfrm>
          <a:solidFill>
            <a:schemeClr val="bg2"/>
          </a:solidFill>
        </p:spPr>
        <p:txBody>
          <a:bodyPr lIns="91440" tIns="91440" rIns="91440" bIns="91440">
            <a:noAutofit/>
          </a:bodyPr>
          <a:lstStyle>
            <a:lvl1pPr>
              <a:defRPr sz="1000" b="0">
                <a:solidFill>
                  <a:srgbClr val="000000"/>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C56F44-CEEF-42EF-8416-DBC37781F5AB}" type="datetime1">
              <a:rPr lang="en-US" smtClean="0"/>
              <a:t>10/30/2020</a:t>
            </a:fld>
            <a:endParaRPr lang="en-US"/>
          </a:p>
        </p:txBody>
      </p:sp>
      <p:sp>
        <p:nvSpPr>
          <p:cNvPr id="5" name="Footer Placeholder 4"/>
          <p:cNvSpPr>
            <a:spLocks noGrp="1"/>
          </p:cNvSpPr>
          <p:nvPr>
            <p:ph type="ftr" sz="quarter" idx="11"/>
          </p:nvPr>
        </p:nvSpPr>
        <p:spPr/>
        <p:txBody>
          <a:bodyPr/>
          <a:lstStyle/>
          <a:p>
            <a:r>
              <a:rPr lang="en-US"/>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a:p>
        </p:txBody>
      </p:sp>
      <p:sp>
        <p:nvSpPr>
          <p:cNvPr id="13" name="Content Placeholder 2"/>
          <p:cNvSpPr>
            <a:spLocks noGrp="1"/>
          </p:cNvSpPr>
          <p:nvPr>
            <p:ph idx="14"/>
          </p:nvPr>
        </p:nvSpPr>
        <p:spPr>
          <a:xfrm>
            <a:off x="4668838" y="1481864"/>
            <a:ext cx="4011613" cy="1888942"/>
          </a:xfrm>
          <a:solidFill>
            <a:schemeClr val="bg2"/>
          </a:solidFill>
        </p:spPr>
        <p:txBody>
          <a:bodyPr lIns="91440" tIns="91440" rIns="91440" bIns="91440">
            <a:noAutofit/>
          </a:bodyPr>
          <a:lstStyle>
            <a:lvl1pPr>
              <a:defRPr sz="1000" b="0">
                <a:solidFill>
                  <a:srgbClr val="000000"/>
                </a:solidFill>
              </a:defRPr>
            </a:lvl1pPr>
            <a:lvl2pPr marL="396875" indent="-173038">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2"/>
          <p:cNvSpPr>
            <a:spLocks noGrp="1"/>
          </p:cNvSpPr>
          <p:nvPr>
            <p:ph type="body" sz="quarter" idx="13" hasCustomPrompt="1"/>
          </p:nvPr>
        </p:nvSpPr>
        <p:spPr>
          <a:xfrm>
            <a:off x="457201" y="1"/>
            <a:ext cx="5709920" cy="363408"/>
          </a:xfrm>
        </p:spPr>
        <p:txBody>
          <a:bodyPr anchor="b">
            <a:normAutofit/>
          </a:bodyPr>
          <a:lstStyle>
            <a:lvl1pPr marL="0" indent="0">
              <a:buNone/>
              <a:defRPr sz="1200" b="0" cap="all">
                <a:solidFill>
                  <a:srgbClr val="768591"/>
                </a:solidFill>
              </a:defRPr>
            </a:lvl1pPr>
          </a:lstStyle>
          <a:p>
            <a:pPr lvl="0"/>
            <a:r>
              <a:rPr lang="en-US" dirty="0"/>
              <a:t>FRAMING TEXT AREA</a:t>
            </a:r>
          </a:p>
        </p:txBody>
      </p:sp>
      <p:sp>
        <p:nvSpPr>
          <p:cNvPr id="25" name="Content Placeholder 2"/>
          <p:cNvSpPr>
            <a:spLocks noGrp="1"/>
          </p:cNvSpPr>
          <p:nvPr>
            <p:ph idx="18"/>
          </p:nvPr>
        </p:nvSpPr>
        <p:spPr>
          <a:xfrm>
            <a:off x="457200" y="1248184"/>
            <a:ext cx="4011613" cy="233680"/>
          </a:xfrm>
          <a:solidFill>
            <a:schemeClr val="accent2"/>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a:t>Click to edit Master text styles</a:t>
            </a:r>
          </a:p>
        </p:txBody>
      </p:sp>
      <p:sp>
        <p:nvSpPr>
          <p:cNvPr id="27" name="Content Placeholder 2"/>
          <p:cNvSpPr>
            <a:spLocks noGrp="1"/>
          </p:cNvSpPr>
          <p:nvPr>
            <p:ph idx="19"/>
          </p:nvPr>
        </p:nvSpPr>
        <p:spPr>
          <a:xfrm>
            <a:off x="4668838" y="1248184"/>
            <a:ext cx="4011613" cy="233680"/>
          </a:xfrm>
          <a:solidFill>
            <a:schemeClr val="accent2"/>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a:t>Click to edit Master text styles</a:t>
            </a:r>
          </a:p>
        </p:txBody>
      </p:sp>
      <p:sp>
        <p:nvSpPr>
          <p:cNvPr id="40" name="Content Placeholder 2"/>
          <p:cNvSpPr>
            <a:spLocks noGrp="1"/>
          </p:cNvSpPr>
          <p:nvPr>
            <p:ph idx="25"/>
          </p:nvPr>
        </p:nvSpPr>
        <p:spPr>
          <a:xfrm>
            <a:off x="457200" y="3748136"/>
            <a:ext cx="4011613" cy="1888942"/>
          </a:xfrm>
          <a:solidFill>
            <a:schemeClr val="bg2"/>
          </a:solidFill>
        </p:spPr>
        <p:txBody>
          <a:bodyPr lIns="91440" tIns="91440" rIns="91440" bIns="91440">
            <a:noAutofit/>
          </a:bodyPr>
          <a:lstStyle>
            <a:lvl1pPr>
              <a:defRPr sz="1000" b="0">
                <a:solidFill>
                  <a:srgbClr val="000000"/>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 name="Content Placeholder 2"/>
          <p:cNvSpPr>
            <a:spLocks noGrp="1"/>
          </p:cNvSpPr>
          <p:nvPr>
            <p:ph idx="26"/>
          </p:nvPr>
        </p:nvSpPr>
        <p:spPr>
          <a:xfrm>
            <a:off x="4668838" y="3748136"/>
            <a:ext cx="4011613" cy="1888942"/>
          </a:xfrm>
          <a:solidFill>
            <a:schemeClr val="bg2"/>
          </a:solidFill>
        </p:spPr>
        <p:txBody>
          <a:bodyPr lIns="91440" tIns="91440" rIns="91440" bIns="91440">
            <a:noAutofit/>
          </a:bodyPr>
          <a:lstStyle>
            <a:lvl1pPr>
              <a:defRPr sz="1000" b="0">
                <a:solidFill>
                  <a:srgbClr val="000000"/>
                </a:solidFill>
              </a:defRPr>
            </a:lvl1pPr>
            <a:lvl2pPr marL="396875" indent="-173038">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2" name="Content Placeholder 2"/>
          <p:cNvSpPr>
            <a:spLocks noGrp="1"/>
          </p:cNvSpPr>
          <p:nvPr>
            <p:ph idx="27"/>
          </p:nvPr>
        </p:nvSpPr>
        <p:spPr>
          <a:xfrm>
            <a:off x="457200" y="3514456"/>
            <a:ext cx="4011613" cy="233680"/>
          </a:xfrm>
          <a:solidFill>
            <a:schemeClr val="accent2"/>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a:t>Click to edit Master text styles</a:t>
            </a:r>
          </a:p>
        </p:txBody>
      </p:sp>
      <p:sp>
        <p:nvSpPr>
          <p:cNvPr id="43" name="Content Placeholder 2"/>
          <p:cNvSpPr>
            <a:spLocks noGrp="1"/>
          </p:cNvSpPr>
          <p:nvPr>
            <p:ph idx="28"/>
          </p:nvPr>
        </p:nvSpPr>
        <p:spPr>
          <a:xfrm>
            <a:off x="4668838" y="3514456"/>
            <a:ext cx="4011613" cy="233680"/>
          </a:xfrm>
          <a:solidFill>
            <a:schemeClr val="accent2"/>
          </a:solidFill>
        </p:spPr>
        <p:txBody>
          <a:bodyPr anchor="ctr">
            <a:noAutofit/>
          </a:bodyPr>
          <a:lstStyle>
            <a:lvl1pPr marL="0" indent="0" algn="ctr">
              <a:buNone/>
              <a:defRPr sz="1000" b="1">
                <a:solidFill>
                  <a:schemeClr val="bg1"/>
                </a:solidFill>
              </a:defRPr>
            </a:lvl1pPr>
            <a:lvl2pPr marL="396875" indent="-173038">
              <a:tabLst/>
              <a:defRPr sz="1000" b="0">
                <a:solidFill>
                  <a:srgbClr val="000000"/>
                </a:solidFill>
              </a:defRPr>
            </a:lvl2pPr>
            <a:lvl3pPr>
              <a:defRPr sz="1000" b="0">
                <a:solidFill>
                  <a:srgbClr val="000000"/>
                </a:solidFill>
              </a:defRPr>
            </a:lvl3pPr>
            <a:lvl4pPr>
              <a:defRPr sz="1000" b="0">
                <a:solidFill>
                  <a:srgbClr val="000000"/>
                </a:solidFill>
              </a:defRPr>
            </a:lvl4pPr>
            <a:lvl5pPr>
              <a:defRPr sz="1000" b="0">
                <a:solidFill>
                  <a:srgbClr val="000000"/>
                </a:solidFill>
              </a:defRPr>
            </a:lvl5pPr>
          </a:lstStyle>
          <a:p>
            <a:pPr lvl="0"/>
            <a:r>
              <a:rPr lang="en-US"/>
              <a:t>Click to edit Master text styles</a:t>
            </a:r>
          </a:p>
        </p:txBody>
      </p:sp>
      <p:sp>
        <p:nvSpPr>
          <p:cNvPr id="30" name="Text Placeholder 11"/>
          <p:cNvSpPr>
            <a:spLocks noGrp="1"/>
          </p:cNvSpPr>
          <p:nvPr>
            <p:ph type="body" sz="quarter" idx="29"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a:t>Click to add Source or Footnote</a:t>
            </a:r>
          </a:p>
        </p:txBody>
      </p:sp>
      <p:sp>
        <p:nvSpPr>
          <p:cNvPr id="2" name="Title 1"/>
          <p:cNvSpPr>
            <a:spLocks noGrp="1"/>
          </p:cNvSpPr>
          <p:nvPr>
            <p:ph type="title" hasCustomPrompt="1"/>
          </p:nvPr>
        </p:nvSpPr>
        <p:spPr/>
        <p:txBody>
          <a:bodyPr>
            <a:noAutofit/>
          </a:bodyPr>
          <a:lstStyle>
            <a:lvl1pPr>
              <a:defRPr baseline="0"/>
            </a:lvl1pPr>
          </a:lstStyle>
          <a:p>
            <a:r>
              <a:rPr lang="en-US" dirty="0"/>
              <a:t>Profile Comparison Slide</a:t>
            </a:r>
          </a:p>
        </p:txBody>
      </p:sp>
      <p:sp>
        <p:nvSpPr>
          <p:cNvPr id="8" name="Picture Placeholder 7"/>
          <p:cNvSpPr>
            <a:spLocks noGrp="1"/>
          </p:cNvSpPr>
          <p:nvPr>
            <p:ph type="pic" sz="quarter" idx="24"/>
          </p:nvPr>
        </p:nvSpPr>
        <p:spPr>
          <a:xfrm>
            <a:off x="6746241" y="58738"/>
            <a:ext cx="1696720" cy="1034977"/>
          </a:xfrm>
        </p:spPr>
        <p:txBody>
          <a:bodyPr>
            <a:normAutofit/>
          </a:bodyPr>
          <a:lstStyle>
            <a:lvl1pPr>
              <a:defRPr sz="1000" b="0">
                <a:solidFill>
                  <a:schemeClr val="tx1"/>
                </a:solidFill>
              </a:defRPr>
            </a:lvl1pPr>
          </a:lstStyle>
          <a:p>
            <a:r>
              <a:rPr lang="en-US"/>
              <a:t>Click icon to add picture</a:t>
            </a:r>
            <a:endParaRPr lang="en-US" dirty="0"/>
          </a:p>
        </p:txBody>
      </p:sp>
      <p:sp>
        <p:nvSpPr>
          <p:cNvPr id="31"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24"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38"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3514025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ne Exhibit">
    <p:spTree>
      <p:nvGrpSpPr>
        <p:cNvPr id="1" name=""/>
        <p:cNvGrpSpPr/>
        <p:nvPr/>
      </p:nvGrpSpPr>
      <p:grpSpPr>
        <a:xfrm>
          <a:off x="0" y="0"/>
          <a:ext cx="0" cy="0"/>
          <a:chOff x="0" y="0"/>
          <a:chExt cx="0" cy="0"/>
        </a:xfrm>
      </p:grpSpPr>
      <p:sp>
        <p:nvSpPr>
          <p:cNvPr id="23" name="Content Placeholder 11"/>
          <p:cNvSpPr>
            <a:spLocks noGrp="1"/>
          </p:cNvSpPr>
          <p:nvPr>
            <p:ph sz="quarter" idx="20"/>
          </p:nvPr>
        </p:nvSpPr>
        <p:spPr>
          <a:xfrm>
            <a:off x="454025" y="1613534"/>
            <a:ext cx="8232774" cy="42856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noAutofit/>
          </a:bodyPr>
          <a:lstStyle>
            <a:lvl1pPr>
              <a:defRPr baseline="0"/>
            </a:lvl1pPr>
          </a:lstStyle>
          <a:p>
            <a:r>
              <a:rPr lang="en-US" dirty="0"/>
              <a:t>Title and One Exhibit Slide</a:t>
            </a:r>
          </a:p>
        </p:txBody>
      </p:sp>
      <p:sp>
        <p:nvSpPr>
          <p:cNvPr id="4" name="Date Placeholder 3"/>
          <p:cNvSpPr>
            <a:spLocks noGrp="1"/>
          </p:cNvSpPr>
          <p:nvPr>
            <p:ph type="dt" sz="half" idx="10"/>
          </p:nvPr>
        </p:nvSpPr>
        <p:spPr/>
        <p:txBody>
          <a:bodyPr/>
          <a:lstStyle/>
          <a:p>
            <a:fld id="{A5E3274E-1FF2-4A61-BFDC-8C111AEE11BF}" type="datetime1">
              <a:rPr lang="en-US" smtClean="0"/>
              <a:t>10/30/2020</a:t>
            </a:fld>
            <a:endParaRPr lang="en-US"/>
          </a:p>
        </p:txBody>
      </p:sp>
      <p:sp>
        <p:nvSpPr>
          <p:cNvPr id="5" name="Footer Placeholder 4"/>
          <p:cNvSpPr>
            <a:spLocks noGrp="1"/>
          </p:cNvSpPr>
          <p:nvPr>
            <p:ph type="ftr" sz="quarter" idx="11"/>
          </p:nvPr>
        </p:nvSpPr>
        <p:spPr/>
        <p:txBody>
          <a:bodyPr/>
          <a:lstStyle/>
          <a:p>
            <a:r>
              <a:rPr lang="en-US"/>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a:p>
        </p:txBody>
      </p:sp>
      <p:sp>
        <p:nvSpPr>
          <p:cNvPr id="17" name="Text Placeholder 12"/>
          <p:cNvSpPr>
            <a:spLocks noGrp="1"/>
          </p:cNvSpPr>
          <p:nvPr>
            <p:ph type="body" sz="quarter" idx="13" hasCustomPrompt="1"/>
          </p:nvPr>
        </p:nvSpPr>
        <p:spPr>
          <a:xfrm>
            <a:off x="457200" y="1"/>
            <a:ext cx="6868160" cy="363408"/>
          </a:xfrm>
        </p:spPr>
        <p:txBody>
          <a:bodyPr anchor="b">
            <a:normAutofit/>
          </a:bodyPr>
          <a:lstStyle>
            <a:lvl1pPr marL="0" indent="0">
              <a:buNone/>
              <a:defRPr sz="1200" b="0" cap="all">
                <a:solidFill>
                  <a:srgbClr val="768591"/>
                </a:solidFill>
              </a:defRPr>
            </a:lvl1pPr>
          </a:lstStyle>
          <a:p>
            <a:pPr lvl="0"/>
            <a:r>
              <a:rPr lang="en-US" dirty="0"/>
              <a:t>FRAMING TEXT AREA</a:t>
            </a:r>
          </a:p>
        </p:txBody>
      </p:sp>
      <p:sp>
        <p:nvSpPr>
          <p:cNvPr id="8" name="Text Placeholder 7"/>
          <p:cNvSpPr>
            <a:spLocks noGrp="1"/>
          </p:cNvSpPr>
          <p:nvPr>
            <p:ph type="body" sz="quarter" idx="16" hasCustomPrompt="1"/>
          </p:nvPr>
        </p:nvSpPr>
        <p:spPr>
          <a:xfrm>
            <a:off x="454025" y="1237933"/>
            <a:ext cx="8232774" cy="234950"/>
          </a:xfrm>
        </p:spPr>
        <p:txBody>
          <a:bodyPr>
            <a:noAutofit/>
          </a:bodyPr>
          <a:lstStyle>
            <a:lvl1pPr marL="0" indent="0">
              <a:buNone/>
              <a:defRPr sz="1200" cap="all" baseline="0">
                <a:solidFill>
                  <a:schemeClr val="tx2"/>
                </a:solidFill>
              </a:defRPr>
            </a:lvl1pPr>
          </a:lstStyle>
          <a:p>
            <a:pPr lvl="0"/>
            <a:r>
              <a:rPr lang="en-US" dirty="0"/>
              <a:t>Click to edit Exhibit Title</a:t>
            </a:r>
          </a:p>
        </p:txBody>
      </p:sp>
      <p:sp>
        <p:nvSpPr>
          <p:cNvPr id="30" name="Text Placeholder 11"/>
          <p:cNvSpPr>
            <a:spLocks noGrp="1"/>
          </p:cNvSpPr>
          <p:nvPr>
            <p:ph type="body" sz="quarter" idx="14"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a:t>Click to add Source or Footnote</a:t>
            </a:r>
          </a:p>
        </p:txBody>
      </p:sp>
      <p:cxnSp>
        <p:nvCxnSpPr>
          <p:cNvPr id="34" name="Straight Connector 33"/>
          <p:cNvCxnSpPr/>
          <p:nvPr/>
        </p:nvCxnSpPr>
        <p:spPr>
          <a:xfrm>
            <a:off x="457199" y="1225868"/>
            <a:ext cx="82296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9"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grpSp>
        <p:nvGrpSpPr>
          <p:cNvPr id="20" name="Group 19"/>
          <p:cNvGrpSpPr>
            <a:grpSpLocks noChangeAspect="1"/>
          </p:cNvGrpSpPr>
          <p:nvPr/>
        </p:nvGrpSpPr>
        <p:grpSpPr>
          <a:xfrm>
            <a:off x="8608259" y="-1276"/>
            <a:ext cx="534641" cy="457200"/>
            <a:chOff x="7804191" y="0"/>
            <a:chExt cx="1339809" cy="1145743"/>
          </a:xfrm>
        </p:grpSpPr>
        <p:sp>
          <p:nvSpPr>
            <p:cNvPr id="21" name="Rectangle 20"/>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grpSp>
      <p:cxnSp>
        <p:nvCxnSpPr>
          <p:cNvPr id="25" name="Straight Connector 24"/>
          <p:cNvCxnSpPr/>
          <p:nvPr/>
        </p:nvCxnSpPr>
        <p:spPr>
          <a:xfrm>
            <a:off x="457199" y="1225868"/>
            <a:ext cx="82296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26"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cxnSp>
        <p:nvCxnSpPr>
          <p:cNvPr id="33" name="Straight Connector 32"/>
          <p:cNvCxnSpPr/>
          <p:nvPr userDrawn="1"/>
        </p:nvCxnSpPr>
        <p:spPr>
          <a:xfrm>
            <a:off x="457199" y="1225868"/>
            <a:ext cx="82296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35"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2047765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Exhibit">
    <p:spTree>
      <p:nvGrpSpPr>
        <p:cNvPr id="1" name=""/>
        <p:cNvGrpSpPr/>
        <p:nvPr/>
      </p:nvGrpSpPr>
      <p:grpSpPr>
        <a:xfrm>
          <a:off x="0" y="0"/>
          <a:ext cx="0" cy="0"/>
          <a:chOff x="0" y="0"/>
          <a:chExt cx="0" cy="0"/>
        </a:xfrm>
      </p:grpSpPr>
      <p:sp>
        <p:nvSpPr>
          <p:cNvPr id="12" name="Content Placeholder 11"/>
          <p:cNvSpPr>
            <a:spLocks noGrp="1"/>
          </p:cNvSpPr>
          <p:nvPr>
            <p:ph sz="quarter" idx="19"/>
          </p:nvPr>
        </p:nvSpPr>
        <p:spPr>
          <a:xfrm>
            <a:off x="4675186" y="1612264"/>
            <a:ext cx="4011613" cy="428688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noAutofit/>
          </a:bodyPr>
          <a:lstStyle>
            <a:lvl1pPr>
              <a:defRPr baseline="0"/>
            </a:lvl1pPr>
          </a:lstStyle>
          <a:p>
            <a:r>
              <a:rPr lang="en-US" dirty="0"/>
              <a:t>Title and Two Exhibit Slide</a:t>
            </a:r>
          </a:p>
        </p:txBody>
      </p:sp>
      <p:sp>
        <p:nvSpPr>
          <p:cNvPr id="4" name="Date Placeholder 3"/>
          <p:cNvSpPr>
            <a:spLocks noGrp="1"/>
          </p:cNvSpPr>
          <p:nvPr>
            <p:ph type="dt" sz="half" idx="10"/>
          </p:nvPr>
        </p:nvSpPr>
        <p:spPr/>
        <p:txBody>
          <a:bodyPr/>
          <a:lstStyle/>
          <a:p>
            <a:fld id="{9FBA3F6F-2904-49E4-A40B-15A94DA54489}" type="datetime1">
              <a:rPr lang="en-US" smtClean="0"/>
              <a:t>10/30/2020</a:t>
            </a:fld>
            <a:endParaRPr lang="en-US"/>
          </a:p>
        </p:txBody>
      </p:sp>
      <p:sp>
        <p:nvSpPr>
          <p:cNvPr id="5" name="Footer Placeholder 4"/>
          <p:cNvSpPr>
            <a:spLocks noGrp="1"/>
          </p:cNvSpPr>
          <p:nvPr>
            <p:ph type="ftr" sz="quarter" idx="11"/>
          </p:nvPr>
        </p:nvSpPr>
        <p:spPr/>
        <p:txBody>
          <a:bodyPr/>
          <a:lstStyle/>
          <a:p>
            <a:r>
              <a:rPr lang="en-US"/>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a:p>
        </p:txBody>
      </p:sp>
      <p:sp>
        <p:nvSpPr>
          <p:cNvPr id="17" name="Text Placeholder 12"/>
          <p:cNvSpPr>
            <a:spLocks noGrp="1"/>
          </p:cNvSpPr>
          <p:nvPr>
            <p:ph type="body" sz="quarter" idx="13" hasCustomPrompt="1"/>
          </p:nvPr>
        </p:nvSpPr>
        <p:spPr>
          <a:xfrm>
            <a:off x="457200" y="1"/>
            <a:ext cx="6868160" cy="363408"/>
          </a:xfrm>
        </p:spPr>
        <p:txBody>
          <a:bodyPr anchor="b">
            <a:normAutofit/>
          </a:bodyPr>
          <a:lstStyle>
            <a:lvl1pPr marL="0" indent="0">
              <a:buNone/>
              <a:defRPr sz="1200" b="0" cap="all">
                <a:solidFill>
                  <a:srgbClr val="768591"/>
                </a:solidFill>
              </a:defRPr>
            </a:lvl1pPr>
          </a:lstStyle>
          <a:p>
            <a:pPr lvl="0"/>
            <a:r>
              <a:rPr lang="en-US" dirty="0"/>
              <a:t>FRAMING TEXT AREA</a:t>
            </a:r>
          </a:p>
        </p:txBody>
      </p:sp>
      <p:cxnSp>
        <p:nvCxnSpPr>
          <p:cNvPr id="25" name="Straight Connector 24"/>
          <p:cNvCxnSpPr/>
          <p:nvPr/>
        </p:nvCxnSpPr>
        <p:spPr>
          <a:xfrm>
            <a:off x="457199" y="1225868"/>
            <a:ext cx="4011614" cy="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667249" y="1225868"/>
            <a:ext cx="4011614"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6" hasCustomPrompt="1"/>
          </p:nvPr>
        </p:nvSpPr>
        <p:spPr>
          <a:xfrm>
            <a:off x="454025" y="1236663"/>
            <a:ext cx="4011613" cy="234950"/>
          </a:xfrm>
        </p:spPr>
        <p:txBody>
          <a:bodyPr>
            <a:noAutofit/>
          </a:bodyPr>
          <a:lstStyle>
            <a:lvl1pPr marL="0" indent="0">
              <a:buNone/>
              <a:defRPr sz="1200" cap="all" baseline="0">
                <a:solidFill>
                  <a:schemeClr val="tx2"/>
                </a:solidFill>
              </a:defRPr>
            </a:lvl1pPr>
          </a:lstStyle>
          <a:p>
            <a:pPr lvl="0"/>
            <a:r>
              <a:rPr lang="en-US" dirty="0"/>
              <a:t>Click to edit Exhibit Title</a:t>
            </a:r>
          </a:p>
        </p:txBody>
      </p:sp>
      <p:sp>
        <p:nvSpPr>
          <p:cNvPr id="29" name="Text Placeholder 7"/>
          <p:cNvSpPr>
            <a:spLocks noGrp="1"/>
          </p:cNvSpPr>
          <p:nvPr>
            <p:ph type="body" sz="quarter" idx="17" hasCustomPrompt="1"/>
          </p:nvPr>
        </p:nvSpPr>
        <p:spPr>
          <a:xfrm>
            <a:off x="4675186" y="1236663"/>
            <a:ext cx="4011613" cy="234950"/>
          </a:xfrm>
        </p:spPr>
        <p:txBody>
          <a:bodyPr>
            <a:noAutofit/>
          </a:bodyPr>
          <a:lstStyle>
            <a:lvl1pPr marL="0" indent="0">
              <a:buNone/>
              <a:defRPr sz="1200" cap="all" baseline="0">
                <a:solidFill>
                  <a:schemeClr val="tx2"/>
                </a:solidFill>
              </a:defRPr>
            </a:lvl1pPr>
          </a:lstStyle>
          <a:p>
            <a:pPr lvl="0"/>
            <a:r>
              <a:rPr lang="en-US" dirty="0"/>
              <a:t>Click to edit Exhibit Title</a:t>
            </a:r>
          </a:p>
        </p:txBody>
      </p:sp>
      <p:sp>
        <p:nvSpPr>
          <p:cNvPr id="31" name="Content Placeholder 11"/>
          <p:cNvSpPr>
            <a:spLocks noGrp="1"/>
          </p:cNvSpPr>
          <p:nvPr>
            <p:ph sz="quarter" idx="20"/>
          </p:nvPr>
        </p:nvSpPr>
        <p:spPr>
          <a:xfrm>
            <a:off x="454025" y="1612264"/>
            <a:ext cx="4011613" cy="428688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Text Placeholder 11"/>
          <p:cNvSpPr>
            <a:spLocks noGrp="1"/>
          </p:cNvSpPr>
          <p:nvPr>
            <p:ph type="body" sz="quarter" idx="14"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a:t>Click to add Source or Footnote</a:t>
            </a:r>
          </a:p>
        </p:txBody>
      </p:sp>
      <p:sp>
        <p:nvSpPr>
          <p:cNvPr id="21"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grpSp>
        <p:nvGrpSpPr>
          <p:cNvPr id="22" name="Group 21"/>
          <p:cNvGrpSpPr>
            <a:grpSpLocks noChangeAspect="1"/>
          </p:cNvGrpSpPr>
          <p:nvPr/>
        </p:nvGrpSpPr>
        <p:grpSpPr>
          <a:xfrm>
            <a:off x="8608259" y="-1276"/>
            <a:ext cx="534641" cy="457200"/>
            <a:chOff x="7804191" y="0"/>
            <a:chExt cx="1339809" cy="1145743"/>
          </a:xfrm>
        </p:grpSpPr>
        <p:sp>
          <p:nvSpPr>
            <p:cNvPr id="23" name="Rectangle 22"/>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grpSp>
      <p:sp>
        <p:nvSpPr>
          <p:cNvPr id="24"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37"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1180717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Thirds One Third Exhibit">
    <p:spTree>
      <p:nvGrpSpPr>
        <p:cNvPr id="1" name=""/>
        <p:cNvGrpSpPr/>
        <p:nvPr/>
      </p:nvGrpSpPr>
      <p:grpSpPr>
        <a:xfrm>
          <a:off x="0" y="0"/>
          <a:ext cx="0" cy="0"/>
          <a:chOff x="0" y="0"/>
          <a:chExt cx="0" cy="0"/>
        </a:xfrm>
      </p:grpSpPr>
      <p:sp>
        <p:nvSpPr>
          <p:cNvPr id="8" name="Text Placeholder 7"/>
          <p:cNvSpPr>
            <a:spLocks noGrp="1"/>
          </p:cNvSpPr>
          <p:nvPr>
            <p:ph type="body" sz="quarter" idx="16" hasCustomPrompt="1"/>
          </p:nvPr>
        </p:nvSpPr>
        <p:spPr>
          <a:xfrm>
            <a:off x="454025" y="1236663"/>
            <a:ext cx="5421313" cy="234950"/>
          </a:xfrm>
        </p:spPr>
        <p:txBody>
          <a:bodyPr>
            <a:noAutofit/>
          </a:bodyPr>
          <a:lstStyle>
            <a:lvl1pPr marL="0" indent="0">
              <a:buNone/>
              <a:defRPr sz="1200" cap="all" baseline="0">
                <a:solidFill>
                  <a:schemeClr val="tx2"/>
                </a:solidFill>
              </a:defRPr>
            </a:lvl1pPr>
          </a:lstStyle>
          <a:p>
            <a:pPr lvl="0"/>
            <a:r>
              <a:rPr lang="en-US" dirty="0"/>
              <a:t>Click to edit Exhibit Title</a:t>
            </a:r>
          </a:p>
        </p:txBody>
      </p:sp>
      <p:sp>
        <p:nvSpPr>
          <p:cNvPr id="29" name="Text Placeholder 7"/>
          <p:cNvSpPr>
            <a:spLocks noGrp="1"/>
          </p:cNvSpPr>
          <p:nvPr>
            <p:ph type="body" sz="quarter" idx="17" hasCustomPrompt="1"/>
          </p:nvPr>
        </p:nvSpPr>
        <p:spPr>
          <a:xfrm>
            <a:off x="6069014" y="1236663"/>
            <a:ext cx="2616200" cy="234950"/>
          </a:xfrm>
        </p:spPr>
        <p:txBody>
          <a:bodyPr>
            <a:noAutofit/>
          </a:bodyPr>
          <a:lstStyle>
            <a:lvl1pPr marL="0" indent="0">
              <a:buNone/>
              <a:defRPr sz="1200" cap="all" baseline="0">
                <a:solidFill>
                  <a:schemeClr val="tx2"/>
                </a:solidFill>
              </a:defRPr>
            </a:lvl1pPr>
          </a:lstStyle>
          <a:p>
            <a:pPr lvl="0"/>
            <a:r>
              <a:rPr lang="en-US" dirty="0"/>
              <a:t>Click to edit Exhibit Title</a:t>
            </a:r>
          </a:p>
        </p:txBody>
      </p:sp>
      <p:sp>
        <p:nvSpPr>
          <p:cNvPr id="12" name="Content Placeholder 11"/>
          <p:cNvSpPr>
            <a:spLocks noGrp="1"/>
          </p:cNvSpPr>
          <p:nvPr>
            <p:ph sz="quarter" idx="19"/>
          </p:nvPr>
        </p:nvSpPr>
        <p:spPr>
          <a:xfrm>
            <a:off x="6069014" y="1612264"/>
            <a:ext cx="2616200" cy="4286885"/>
          </a:xfrm>
        </p:spPr>
        <p:txBody>
          <a:bodyPr>
            <a:noAutofit/>
          </a:bodyPr>
          <a:lstStyle>
            <a:lvl1pPr>
              <a:defRPr sz="1200" b="0">
                <a:solidFill>
                  <a:schemeClr val="tx1"/>
                </a:solidFill>
              </a:defRPr>
            </a:lvl1pPr>
            <a:lvl2pPr marL="346075" indent="-173038">
              <a:buClr>
                <a:schemeClr val="accent2"/>
              </a:buClr>
              <a:buFont typeface="Lucida Grande"/>
              <a:buChar char="–"/>
              <a:defRPr lang="en-US" sz="1200" b="0" kern="1200" dirty="0" smtClean="0">
                <a:solidFill>
                  <a:schemeClr val="tx1"/>
                </a:solidFill>
                <a:latin typeface="+mn-lt"/>
                <a:ea typeface="+mn-ea"/>
                <a:cs typeface="+mn-cs"/>
              </a:defRPr>
            </a:lvl2pPr>
            <a:lvl3pPr marL="450850" indent="-112713">
              <a:buClrTx/>
              <a:buFont typeface="Wingdings" charset="2"/>
              <a:buChar char="§"/>
              <a:defRPr sz="1200" b="0">
                <a:solidFill>
                  <a:schemeClr val="tx1"/>
                </a:solidFill>
              </a:defRPr>
            </a:lvl3pPr>
            <a:lvl4pPr marL="628650" indent="-114300">
              <a:buFont typeface="Lucida Grande"/>
              <a:buChar char="»"/>
              <a:defRPr sz="1200" b="0">
                <a:solidFill>
                  <a:schemeClr val="tx1"/>
                </a:solidFill>
              </a:defRPr>
            </a:lvl4pPr>
            <a:lvl5pPr marL="744538" indent="-114300">
              <a:buFont typeface="Arial"/>
              <a:buChar char="•"/>
              <a:defRPr sz="12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Content Placeholder 11"/>
          <p:cNvSpPr>
            <a:spLocks noGrp="1"/>
          </p:cNvSpPr>
          <p:nvPr>
            <p:ph sz="quarter" idx="20"/>
          </p:nvPr>
        </p:nvSpPr>
        <p:spPr>
          <a:xfrm>
            <a:off x="454025" y="1612264"/>
            <a:ext cx="5421313" cy="428688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noAutofit/>
          </a:bodyPr>
          <a:lstStyle>
            <a:lvl1pPr>
              <a:defRPr baseline="0"/>
            </a:lvl1pPr>
          </a:lstStyle>
          <a:p>
            <a:r>
              <a:rPr lang="en-US" dirty="0"/>
              <a:t>Two Thirds-One Third Exhibit Slide </a:t>
            </a:r>
          </a:p>
        </p:txBody>
      </p:sp>
      <p:sp>
        <p:nvSpPr>
          <p:cNvPr id="4" name="Date Placeholder 3"/>
          <p:cNvSpPr>
            <a:spLocks noGrp="1"/>
          </p:cNvSpPr>
          <p:nvPr>
            <p:ph type="dt" sz="half" idx="10"/>
          </p:nvPr>
        </p:nvSpPr>
        <p:spPr/>
        <p:txBody>
          <a:bodyPr/>
          <a:lstStyle/>
          <a:p>
            <a:fld id="{53D0C498-3CEA-4ED8-8FA9-19B200D737EF}" type="datetime1">
              <a:rPr lang="en-US" smtClean="0"/>
              <a:t>10/30/2020</a:t>
            </a:fld>
            <a:endParaRPr lang="en-US"/>
          </a:p>
        </p:txBody>
      </p:sp>
      <p:sp>
        <p:nvSpPr>
          <p:cNvPr id="5" name="Footer Placeholder 4"/>
          <p:cNvSpPr>
            <a:spLocks noGrp="1"/>
          </p:cNvSpPr>
          <p:nvPr>
            <p:ph type="ftr" sz="quarter" idx="11"/>
          </p:nvPr>
        </p:nvSpPr>
        <p:spPr/>
        <p:txBody>
          <a:bodyPr/>
          <a:lstStyle/>
          <a:p>
            <a:r>
              <a:rPr lang="en-US"/>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a:p>
        </p:txBody>
      </p:sp>
      <p:sp>
        <p:nvSpPr>
          <p:cNvPr id="17" name="Text Placeholder 12"/>
          <p:cNvSpPr>
            <a:spLocks noGrp="1"/>
          </p:cNvSpPr>
          <p:nvPr>
            <p:ph type="body" sz="quarter" idx="13" hasCustomPrompt="1"/>
          </p:nvPr>
        </p:nvSpPr>
        <p:spPr>
          <a:xfrm>
            <a:off x="457200" y="1"/>
            <a:ext cx="6868160" cy="363408"/>
          </a:xfrm>
        </p:spPr>
        <p:txBody>
          <a:bodyPr anchor="b">
            <a:normAutofit/>
          </a:bodyPr>
          <a:lstStyle>
            <a:lvl1pPr marL="0" indent="0">
              <a:buNone/>
              <a:defRPr sz="1200" b="0" cap="all">
                <a:solidFill>
                  <a:srgbClr val="768591"/>
                </a:solidFill>
              </a:defRPr>
            </a:lvl1pPr>
          </a:lstStyle>
          <a:p>
            <a:pPr lvl="0"/>
            <a:r>
              <a:rPr lang="en-US" dirty="0"/>
              <a:t>FRAMING TEXT AREA</a:t>
            </a:r>
          </a:p>
        </p:txBody>
      </p:sp>
      <p:cxnSp>
        <p:nvCxnSpPr>
          <p:cNvPr id="25" name="Straight Connector 24"/>
          <p:cNvCxnSpPr/>
          <p:nvPr/>
        </p:nvCxnSpPr>
        <p:spPr>
          <a:xfrm>
            <a:off x="457199" y="1225868"/>
            <a:ext cx="5421314" cy="0"/>
          </a:xfrm>
          <a:prstGeom prst="line">
            <a:avLst/>
          </a:prstGeom>
          <a:ln w="63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061076" y="1225868"/>
            <a:ext cx="2616201" cy="0"/>
          </a:xfrm>
          <a:prstGeom prst="line">
            <a:avLst/>
          </a:prstGeom>
          <a:ln w="63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2" name="Text Placeholder 11"/>
          <p:cNvSpPr>
            <a:spLocks noGrp="1"/>
          </p:cNvSpPr>
          <p:nvPr>
            <p:ph type="body" sz="quarter" idx="14"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a:t>Click to add Source or Footnote</a:t>
            </a:r>
          </a:p>
        </p:txBody>
      </p:sp>
      <p:sp>
        <p:nvSpPr>
          <p:cNvPr id="21"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grpSp>
        <p:nvGrpSpPr>
          <p:cNvPr id="22" name="Group 21"/>
          <p:cNvGrpSpPr>
            <a:grpSpLocks noChangeAspect="1"/>
          </p:cNvGrpSpPr>
          <p:nvPr/>
        </p:nvGrpSpPr>
        <p:grpSpPr>
          <a:xfrm>
            <a:off x="8608259" y="-1276"/>
            <a:ext cx="534641" cy="457200"/>
            <a:chOff x="7804191" y="0"/>
            <a:chExt cx="1339809" cy="1145743"/>
          </a:xfrm>
        </p:grpSpPr>
        <p:sp>
          <p:nvSpPr>
            <p:cNvPr id="23" name="Rectangle 22"/>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grpSp>
      <p:sp>
        <p:nvSpPr>
          <p:cNvPr id="24"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37"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3993013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Biographies Slide</a:t>
            </a:r>
          </a:p>
        </p:txBody>
      </p:sp>
      <p:sp>
        <p:nvSpPr>
          <p:cNvPr id="4" name="Date Placeholder 3"/>
          <p:cNvSpPr>
            <a:spLocks noGrp="1"/>
          </p:cNvSpPr>
          <p:nvPr>
            <p:ph type="dt" sz="half" idx="10"/>
          </p:nvPr>
        </p:nvSpPr>
        <p:spPr/>
        <p:txBody>
          <a:bodyPr/>
          <a:lstStyle/>
          <a:p>
            <a:fld id="{46BFEE2F-CEF4-45CD-A713-FC964B6E42EC}" type="datetime1">
              <a:rPr lang="en-US" smtClean="0"/>
              <a:t>10/30/2020</a:t>
            </a:fld>
            <a:endParaRPr lang="en-US"/>
          </a:p>
        </p:txBody>
      </p:sp>
      <p:sp>
        <p:nvSpPr>
          <p:cNvPr id="5" name="Footer Placeholder 4"/>
          <p:cNvSpPr>
            <a:spLocks noGrp="1"/>
          </p:cNvSpPr>
          <p:nvPr>
            <p:ph type="ftr" sz="quarter" idx="11"/>
          </p:nvPr>
        </p:nvSpPr>
        <p:spPr/>
        <p:txBody>
          <a:bodyPr/>
          <a:lstStyle/>
          <a:p>
            <a:r>
              <a:rPr lang="en-US"/>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a:p>
        </p:txBody>
      </p:sp>
      <p:sp>
        <p:nvSpPr>
          <p:cNvPr id="13" name="Content Placeholder 2"/>
          <p:cNvSpPr>
            <a:spLocks noGrp="1"/>
          </p:cNvSpPr>
          <p:nvPr>
            <p:ph idx="14"/>
          </p:nvPr>
        </p:nvSpPr>
        <p:spPr>
          <a:xfrm>
            <a:off x="6073773" y="2070418"/>
            <a:ext cx="2606678"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2"/>
          <p:cNvSpPr>
            <a:spLocks noGrp="1"/>
          </p:cNvSpPr>
          <p:nvPr>
            <p:ph type="body" sz="quarter" idx="13" hasCustomPrompt="1"/>
          </p:nvPr>
        </p:nvSpPr>
        <p:spPr>
          <a:xfrm>
            <a:off x="457200" y="1"/>
            <a:ext cx="6868160" cy="363408"/>
          </a:xfrm>
        </p:spPr>
        <p:txBody>
          <a:bodyPr anchor="b">
            <a:normAutofit/>
          </a:bodyPr>
          <a:lstStyle>
            <a:lvl1pPr marL="0" indent="0">
              <a:buNone/>
              <a:defRPr sz="1200" b="0" cap="all">
                <a:solidFill>
                  <a:srgbClr val="768591"/>
                </a:solidFill>
              </a:defRPr>
            </a:lvl1pPr>
          </a:lstStyle>
          <a:p>
            <a:pPr lvl="0"/>
            <a:r>
              <a:rPr lang="en-US" dirty="0"/>
              <a:t>FRAMING TEXT AREA</a:t>
            </a:r>
          </a:p>
        </p:txBody>
      </p:sp>
      <p:sp>
        <p:nvSpPr>
          <p:cNvPr id="44" name="Content Placeholder 2"/>
          <p:cNvSpPr>
            <a:spLocks noGrp="1"/>
          </p:cNvSpPr>
          <p:nvPr>
            <p:ph idx="16"/>
          </p:nvPr>
        </p:nvSpPr>
        <p:spPr>
          <a:xfrm>
            <a:off x="3265488" y="2070418"/>
            <a:ext cx="2606678"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5" name="Content Placeholder 2"/>
          <p:cNvSpPr>
            <a:spLocks noGrp="1"/>
          </p:cNvSpPr>
          <p:nvPr>
            <p:ph idx="17"/>
          </p:nvPr>
        </p:nvSpPr>
        <p:spPr>
          <a:xfrm>
            <a:off x="477206" y="2070418"/>
            <a:ext cx="2606678" cy="3828732"/>
          </a:xfrm>
        </p:spPr>
        <p:txBody>
          <a:bodyPr>
            <a:noAutofit/>
          </a:bodyPr>
          <a:lstStyle>
            <a:lvl1pPr marL="0" indent="0">
              <a:buNone/>
              <a:defRPr sz="1400"/>
            </a:lvl1pPr>
            <a:lvl2pPr marL="0" indent="0">
              <a:buNone/>
              <a:defRPr sz="1200"/>
            </a:lvl2pPr>
            <a:lvl3pPr marL="338137" indent="0">
              <a:buNone/>
              <a:defRPr sz="1050"/>
            </a:lvl3pPr>
            <a:lvl4pPr marL="514350" indent="0">
              <a:buNone/>
              <a:defRPr sz="1000"/>
            </a:lvl4pPr>
            <a:lvl5pPr marL="630238" indent="0">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6" name="Picture Placeholder 8"/>
          <p:cNvSpPr>
            <a:spLocks noGrp="1"/>
          </p:cNvSpPr>
          <p:nvPr>
            <p:ph type="pic" sz="quarter" idx="18"/>
          </p:nvPr>
        </p:nvSpPr>
        <p:spPr>
          <a:xfrm>
            <a:off x="457200" y="1235392"/>
            <a:ext cx="704850" cy="753745"/>
          </a:xfrm>
        </p:spPr>
        <p:txBody>
          <a:bodyPr>
            <a:normAutofit/>
          </a:bodyPr>
          <a:lstStyle>
            <a:lvl1pPr marL="0" indent="0">
              <a:buFontTx/>
              <a:buNone/>
              <a:defRPr sz="900" b="0">
                <a:solidFill>
                  <a:schemeClr val="tx1"/>
                </a:solidFill>
              </a:defRPr>
            </a:lvl1pPr>
          </a:lstStyle>
          <a:p>
            <a:r>
              <a:rPr lang="en-US"/>
              <a:t>Click icon to add picture</a:t>
            </a:r>
            <a:endParaRPr lang="en-US" dirty="0"/>
          </a:p>
        </p:txBody>
      </p:sp>
      <p:sp>
        <p:nvSpPr>
          <p:cNvPr id="47" name="Picture Placeholder 8"/>
          <p:cNvSpPr>
            <a:spLocks noGrp="1"/>
          </p:cNvSpPr>
          <p:nvPr>
            <p:ph type="pic" sz="quarter" idx="19"/>
          </p:nvPr>
        </p:nvSpPr>
        <p:spPr>
          <a:xfrm>
            <a:off x="3265488" y="1235392"/>
            <a:ext cx="704850" cy="753745"/>
          </a:xfrm>
        </p:spPr>
        <p:txBody>
          <a:bodyPr>
            <a:normAutofit/>
          </a:bodyPr>
          <a:lstStyle>
            <a:lvl1pPr marL="0" indent="0">
              <a:buNone/>
              <a:defRPr sz="900" b="0">
                <a:solidFill>
                  <a:schemeClr val="tx1"/>
                </a:solidFill>
              </a:defRPr>
            </a:lvl1pPr>
          </a:lstStyle>
          <a:p>
            <a:r>
              <a:rPr lang="en-US"/>
              <a:t>Click icon to add picture</a:t>
            </a:r>
            <a:endParaRPr lang="en-US" dirty="0"/>
          </a:p>
        </p:txBody>
      </p:sp>
      <p:sp>
        <p:nvSpPr>
          <p:cNvPr id="48" name="Picture Placeholder 8"/>
          <p:cNvSpPr>
            <a:spLocks noGrp="1"/>
          </p:cNvSpPr>
          <p:nvPr>
            <p:ph type="pic" sz="quarter" idx="20"/>
          </p:nvPr>
        </p:nvSpPr>
        <p:spPr>
          <a:xfrm>
            <a:off x="6081711" y="1235392"/>
            <a:ext cx="704850" cy="753745"/>
          </a:xfrm>
        </p:spPr>
        <p:txBody>
          <a:bodyPr>
            <a:normAutofit/>
          </a:bodyPr>
          <a:lstStyle>
            <a:lvl1pPr marL="0" indent="0">
              <a:buNone/>
              <a:defRPr sz="900" b="0">
                <a:solidFill>
                  <a:schemeClr val="tx1"/>
                </a:solidFill>
              </a:defRPr>
            </a:lvl1pPr>
          </a:lstStyle>
          <a:p>
            <a:r>
              <a:rPr lang="en-US"/>
              <a:t>Click icon to add picture</a:t>
            </a:r>
            <a:endParaRPr lang="en-US" dirty="0"/>
          </a:p>
        </p:txBody>
      </p:sp>
      <p:sp>
        <p:nvSpPr>
          <p:cNvPr id="28" name="Text Placeholder 11"/>
          <p:cNvSpPr>
            <a:spLocks noGrp="1"/>
          </p:cNvSpPr>
          <p:nvPr>
            <p:ph type="body" sz="quarter" idx="21"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a:t>Click to add Source or Footnote</a:t>
            </a:r>
          </a:p>
        </p:txBody>
      </p:sp>
      <p:sp>
        <p:nvSpPr>
          <p:cNvPr id="21"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grpSp>
        <p:nvGrpSpPr>
          <p:cNvPr id="22" name="Group 21"/>
          <p:cNvGrpSpPr>
            <a:grpSpLocks noChangeAspect="1"/>
          </p:cNvGrpSpPr>
          <p:nvPr/>
        </p:nvGrpSpPr>
        <p:grpSpPr>
          <a:xfrm>
            <a:off x="8608259" y="-1276"/>
            <a:ext cx="534641" cy="457200"/>
            <a:chOff x="7804191" y="0"/>
            <a:chExt cx="1339809" cy="1145743"/>
          </a:xfrm>
        </p:grpSpPr>
        <p:sp>
          <p:nvSpPr>
            <p:cNvPr id="23" name="Rectangle 22"/>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grpSp>
      <p:sp>
        <p:nvSpPr>
          <p:cNvPr id="24"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33"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2077373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4025" y="386080"/>
            <a:ext cx="5144135" cy="2561273"/>
          </a:xfrm>
        </p:spPr>
        <p:txBody>
          <a:bodyPr anchor="b">
            <a:noAutofit/>
          </a:bodyPr>
          <a:lstStyle>
            <a:lvl1pPr algn="l">
              <a:defRPr sz="2400" b="1" cap="none" baseline="0">
                <a:solidFill>
                  <a:schemeClr val="tx2"/>
                </a:solidFill>
              </a:defRPr>
            </a:lvl1pPr>
          </a:lstStyle>
          <a:p>
            <a:r>
              <a:rPr lang="en-US" dirty="0"/>
              <a:t>Section Header Slide with Photo</a:t>
            </a:r>
          </a:p>
        </p:txBody>
      </p:sp>
      <p:sp>
        <p:nvSpPr>
          <p:cNvPr id="4" name="Date Placeholder 3"/>
          <p:cNvSpPr>
            <a:spLocks noGrp="1"/>
          </p:cNvSpPr>
          <p:nvPr>
            <p:ph type="dt" sz="half" idx="10"/>
          </p:nvPr>
        </p:nvSpPr>
        <p:spPr/>
        <p:txBody>
          <a:bodyPr/>
          <a:lstStyle/>
          <a:p>
            <a:fld id="{E20E2670-C777-40A1-BF12-8D9F894BF5C0}" type="datetime1">
              <a:rPr lang="en-US" smtClean="0"/>
              <a:t>10/30/2020</a:t>
            </a:fld>
            <a:endParaRPr lang="en-US"/>
          </a:p>
        </p:txBody>
      </p:sp>
      <p:sp>
        <p:nvSpPr>
          <p:cNvPr id="5" name="Footer Placeholder 4"/>
          <p:cNvSpPr>
            <a:spLocks noGrp="1"/>
          </p:cNvSpPr>
          <p:nvPr>
            <p:ph type="ftr" sz="quarter" idx="11"/>
          </p:nvPr>
        </p:nvSpPr>
        <p:spPr/>
        <p:txBody>
          <a:bodyPr/>
          <a:lstStyle/>
          <a:p>
            <a:r>
              <a:rPr lang="en-US"/>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a:p>
        </p:txBody>
      </p:sp>
      <p:sp>
        <p:nvSpPr>
          <p:cNvPr id="9" name="Picture Placeholder 11"/>
          <p:cNvSpPr>
            <a:spLocks noGrp="1"/>
          </p:cNvSpPr>
          <p:nvPr>
            <p:ph type="pic" sz="quarter" idx="13"/>
          </p:nvPr>
        </p:nvSpPr>
        <p:spPr>
          <a:xfrm>
            <a:off x="5859304" y="-13176"/>
            <a:ext cx="3284696" cy="3284696"/>
          </a:xfrm>
        </p:spPr>
        <p:txBody>
          <a:bodyPr/>
          <a:lstStyle>
            <a:lvl1pPr>
              <a:defRPr sz="1400" b="0" i="0">
                <a:solidFill>
                  <a:schemeClr val="tx1"/>
                </a:solidFill>
              </a:defRPr>
            </a:lvl1pPr>
          </a:lstStyle>
          <a:p>
            <a:r>
              <a:rPr lang="en-US"/>
              <a:t>Click icon to add picture</a:t>
            </a:r>
            <a:endParaRPr lang="en-US" dirty="0"/>
          </a:p>
        </p:txBody>
      </p:sp>
      <p:sp>
        <p:nvSpPr>
          <p:cNvPr id="10" name="Rectangle 9"/>
          <p:cNvSpPr/>
          <p:nvPr userDrawn="1"/>
        </p:nvSpPr>
        <p:spPr>
          <a:xfrm>
            <a:off x="4206240" y="3271520"/>
            <a:ext cx="1653064" cy="164432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5859304" y="4915841"/>
            <a:ext cx="805656" cy="8013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16"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14"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18" name="Subtitle 2"/>
          <p:cNvSpPr>
            <a:spLocks noGrp="1"/>
          </p:cNvSpPr>
          <p:nvPr>
            <p:ph type="subTitle" idx="1"/>
          </p:nvPr>
        </p:nvSpPr>
        <p:spPr>
          <a:xfrm>
            <a:off x="454025" y="3271520"/>
            <a:ext cx="3489023"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1185516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No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4025" y="386080"/>
            <a:ext cx="5144135" cy="2561273"/>
          </a:xfrm>
        </p:spPr>
        <p:txBody>
          <a:bodyPr anchor="b">
            <a:noAutofit/>
          </a:bodyPr>
          <a:lstStyle>
            <a:lvl1pPr algn="l">
              <a:defRPr sz="2400" b="1" cap="none" baseline="0">
                <a:solidFill>
                  <a:schemeClr val="tx2"/>
                </a:solidFill>
              </a:defRPr>
            </a:lvl1pPr>
          </a:lstStyle>
          <a:p>
            <a:r>
              <a:rPr lang="en-US" dirty="0"/>
              <a:t>Section Header – No Photo</a:t>
            </a:r>
          </a:p>
        </p:txBody>
      </p:sp>
      <p:sp>
        <p:nvSpPr>
          <p:cNvPr id="4" name="Date Placeholder 3"/>
          <p:cNvSpPr>
            <a:spLocks noGrp="1"/>
          </p:cNvSpPr>
          <p:nvPr>
            <p:ph type="dt" sz="half" idx="10"/>
          </p:nvPr>
        </p:nvSpPr>
        <p:spPr/>
        <p:txBody>
          <a:bodyPr/>
          <a:lstStyle/>
          <a:p>
            <a:fld id="{F159BB94-4331-47B9-91D2-70226203B06D}" type="datetime1">
              <a:rPr lang="en-US" smtClean="0"/>
              <a:t>10/30/2020</a:t>
            </a:fld>
            <a:endParaRPr lang="en-US"/>
          </a:p>
        </p:txBody>
      </p:sp>
      <p:sp>
        <p:nvSpPr>
          <p:cNvPr id="5" name="Footer Placeholder 4"/>
          <p:cNvSpPr>
            <a:spLocks noGrp="1"/>
          </p:cNvSpPr>
          <p:nvPr>
            <p:ph type="ftr" sz="quarter" idx="11"/>
          </p:nvPr>
        </p:nvSpPr>
        <p:spPr/>
        <p:txBody>
          <a:bodyPr/>
          <a:lstStyle/>
          <a:p>
            <a:r>
              <a:rPr lang="en-US"/>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a:p>
        </p:txBody>
      </p:sp>
      <p:sp>
        <p:nvSpPr>
          <p:cNvPr id="10" name="Rectangle 9"/>
          <p:cNvSpPr/>
          <p:nvPr userDrawn="1"/>
        </p:nvSpPr>
        <p:spPr>
          <a:xfrm>
            <a:off x="4206240" y="3271520"/>
            <a:ext cx="1653064" cy="16443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5859304" y="4915841"/>
            <a:ext cx="805656" cy="801395"/>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5859304" y="1"/>
            <a:ext cx="3284696" cy="32715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ubtitle 2"/>
          <p:cNvSpPr>
            <a:spLocks noGrp="1"/>
          </p:cNvSpPr>
          <p:nvPr>
            <p:ph type="subTitle" idx="1"/>
          </p:nvPr>
        </p:nvSpPr>
        <p:spPr>
          <a:xfrm>
            <a:off x="454025" y="3271520"/>
            <a:ext cx="3489023"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3897517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Bold Blue">
    <p:spTree>
      <p:nvGrpSpPr>
        <p:cNvPr id="1" name=""/>
        <p:cNvGrpSpPr/>
        <p:nvPr/>
      </p:nvGrpSpPr>
      <p:grpSpPr>
        <a:xfrm>
          <a:off x="0" y="0"/>
          <a:ext cx="0" cy="0"/>
          <a:chOff x="0" y="0"/>
          <a:chExt cx="0" cy="0"/>
        </a:xfrm>
      </p:grpSpPr>
      <p:sp>
        <p:nvSpPr>
          <p:cNvPr id="20" name="Rectangle 19"/>
          <p:cNvSpPr/>
          <p:nvPr userDrawn="1"/>
        </p:nvSpPr>
        <p:spPr>
          <a:xfrm>
            <a:off x="0" y="1"/>
            <a:ext cx="9144000" cy="59266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460375" y="1501139"/>
            <a:ext cx="5137785" cy="2834640"/>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oup 20"/>
          <p:cNvGrpSpPr/>
          <p:nvPr userDrawn="1"/>
        </p:nvGrpSpPr>
        <p:grpSpPr>
          <a:xfrm>
            <a:off x="8065436" y="1"/>
            <a:ext cx="1078564" cy="922338"/>
            <a:chOff x="7804191" y="0"/>
            <a:chExt cx="1339809" cy="1145743"/>
          </a:xfrm>
        </p:grpSpPr>
        <p:sp>
          <p:nvSpPr>
            <p:cNvPr id="22" name="Rectangle 21"/>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a:spLocks/>
            </p:cNvSpPr>
            <p:nvPr userDrawn="1"/>
          </p:nvSpPr>
          <p:spPr>
            <a:xfrm>
              <a:off x="7996215" y="761695"/>
              <a:ext cx="386090" cy="3840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a:spLocks noChangeAspect="1"/>
            </p:cNvSpPr>
            <p:nvPr userDrawn="1"/>
          </p:nvSpPr>
          <p:spPr>
            <a:xfrm>
              <a:off x="8382305" y="0"/>
              <a:ext cx="761695" cy="76169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grpSp>
      <p:sp>
        <p:nvSpPr>
          <p:cNvPr id="4" name="Date Placeholder 3"/>
          <p:cNvSpPr>
            <a:spLocks noGrp="1"/>
          </p:cNvSpPr>
          <p:nvPr>
            <p:ph type="dt" sz="half" idx="10"/>
          </p:nvPr>
        </p:nvSpPr>
        <p:spPr/>
        <p:txBody>
          <a:bodyPr/>
          <a:lstStyle/>
          <a:p>
            <a:fld id="{1926609F-1AB7-4407-99FE-56D6AF5734A6}" type="datetime1">
              <a:rPr lang="en-US" smtClean="0"/>
              <a:t>10/30/2020</a:t>
            </a:fld>
            <a:endParaRPr lang="en-US"/>
          </a:p>
        </p:txBody>
      </p:sp>
      <p:sp>
        <p:nvSpPr>
          <p:cNvPr id="5" name="Footer Placeholder 4"/>
          <p:cNvSpPr>
            <a:spLocks noGrp="1"/>
          </p:cNvSpPr>
          <p:nvPr>
            <p:ph type="ftr" sz="quarter" idx="11"/>
          </p:nvPr>
        </p:nvSpPr>
        <p:spPr/>
        <p:txBody>
          <a:bodyPr/>
          <a:lstStyle/>
          <a:p>
            <a:r>
              <a:rPr lang="en-US"/>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a:p>
        </p:txBody>
      </p:sp>
      <p:sp>
        <p:nvSpPr>
          <p:cNvPr id="26" name="Title 1"/>
          <p:cNvSpPr>
            <a:spLocks noGrp="1"/>
          </p:cNvSpPr>
          <p:nvPr>
            <p:ph type="title" hasCustomPrompt="1"/>
          </p:nvPr>
        </p:nvSpPr>
        <p:spPr>
          <a:xfrm>
            <a:off x="696104" y="1501139"/>
            <a:ext cx="4689544" cy="1624876"/>
          </a:xfrm>
        </p:spPr>
        <p:txBody>
          <a:bodyPr anchor="b">
            <a:noAutofit/>
          </a:bodyPr>
          <a:lstStyle>
            <a:lvl1pPr algn="l">
              <a:defRPr sz="2400" b="1" cap="none">
                <a:solidFill>
                  <a:schemeClr val="tx2"/>
                </a:solidFill>
              </a:defRPr>
            </a:lvl1pPr>
          </a:lstStyle>
          <a:p>
            <a:r>
              <a:rPr lang="en-US" dirty="0"/>
              <a:t>Section Header Bold Blue</a:t>
            </a:r>
          </a:p>
        </p:txBody>
      </p:sp>
      <p:sp>
        <p:nvSpPr>
          <p:cNvPr id="27" name="Subtitle 2"/>
          <p:cNvSpPr>
            <a:spLocks noGrp="1"/>
          </p:cNvSpPr>
          <p:nvPr>
            <p:ph type="subTitle" idx="1"/>
          </p:nvPr>
        </p:nvSpPr>
        <p:spPr>
          <a:xfrm>
            <a:off x="696104" y="3260336"/>
            <a:ext cx="4689544" cy="1075443"/>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1504351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Bold Green">
    <p:spTree>
      <p:nvGrpSpPr>
        <p:cNvPr id="1" name=""/>
        <p:cNvGrpSpPr/>
        <p:nvPr/>
      </p:nvGrpSpPr>
      <p:grpSpPr>
        <a:xfrm>
          <a:off x="0" y="0"/>
          <a:ext cx="0" cy="0"/>
          <a:chOff x="0" y="0"/>
          <a:chExt cx="0" cy="0"/>
        </a:xfrm>
      </p:grpSpPr>
      <p:sp>
        <p:nvSpPr>
          <p:cNvPr id="25" name="Rectangle 24"/>
          <p:cNvSpPr/>
          <p:nvPr userDrawn="1"/>
        </p:nvSpPr>
        <p:spPr>
          <a:xfrm>
            <a:off x="0" y="1"/>
            <a:ext cx="9144000" cy="592666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6" name="Group 25"/>
          <p:cNvGrpSpPr/>
          <p:nvPr userDrawn="1"/>
        </p:nvGrpSpPr>
        <p:grpSpPr>
          <a:xfrm>
            <a:off x="8065436" y="1"/>
            <a:ext cx="1078564" cy="922338"/>
            <a:chOff x="8065436" y="1"/>
            <a:chExt cx="1078564" cy="922338"/>
          </a:xfrm>
        </p:grpSpPr>
        <p:sp>
          <p:nvSpPr>
            <p:cNvPr id="27" name="Rectangle 26"/>
            <p:cNvSpPr/>
            <p:nvPr userDrawn="1"/>
          </p:nvSpPr>
          <p:spPr>
            <a:xfrm>
              <a:off x="8065436" y="458594"/>
              <a:ext cx="154582" cy="15458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a:spLocks/>
            </p:cNvSpPr>
            <p:nvPr userDrawn="1"/>
          </p:nvSpPr>
          <p:spPr>
            <a:xfrm>
              <a:off x="8220018" y="613175"/>
              <a:ext cx="310808" cy="3091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a:spLocks noChangeAspect="1"/>
            </p:cNvSpPr>
            <p:nvPr userDrawn="1"/>
          </p:nvSpPr>
          <p:spPr>
            <a:xfrm>
              <a:off x="8530825" y="1"/>
              <a:ext cx="613175" cy="6131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grpSp>
      <p:sp>
        <p:nvSpPr>
          <p:cNvPr id="3" name="Rectangle 2"/>
          <p:cNvSpPr/>
          <p:nvPr userDrawn="1"/>
        </p:nvSpPr>
        <p:spPr>
          <a:xfrm>
            <a:off x="460375" y="1501139"/>
            <a:ext cx="5137785" cy="2834640"/>
          </a:xfrm>
          <a:prstGeom prst="rect">
            <a:avLst/>
          </a:prstGeom>
          <a:solidFill>
            <a:schemeClr val="bg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hasCustomPrompt="1"/>
          </p:nvPr>
        </p:nvSpPr>
        <p:spPr>
          <a:xfrm>
            <a:off x="696104" y="1501139"/>
            <a:ext cx="4689544" cy="1624876"/>
          </a:xfrm>
        </p:spPr>
        <p:txBody>
          <a:bodyPr anchor="b">
            <a:noAutofit/>
          </a:bodyPr>
          <a:lstStyle>
            <a:lvl1pPr algn="l">
              <a:defRPr sz="2400" b="1" cap="none" baseline="0">
                <a:solidFill>
                  <a:schemeClr val="tx2"/>
                </a:solidFill>
              </a:defRPr>
            </a:lvl1pPr>
          </a:lstStyle>
          <a:p>
            <a:r>
              <a:rPr lang="en-US" dirty="0"/>
              <a:t>Section Header Bold Green</a:t>
            </a:r>
          </a:p>
        </p:txBody>
      </p:sp>
      <p:sp>
        <p:nvSpPr>
          <p:cNvPr id="4" name="Date Placeholder 3"/>
          <p:cNvSpPr>
            <a:spLocks noGrp="1"/>
          </p:cNvSpPr>
          <p:nvPr>
            <p:ph type="dt" sz="half" idx="10"/>
          </p:nvPr>
        </p:nvSpPr>
        <p:spPr/>
        <p:txBody>
          <a:bodyPr/>
          <a:lstStyle/>
          <a:p>
            <a:fld id="{1C7D9DEB-51C7-4CB1-9BAA-696AB4629422}" type="datetime1">
              <a:rPr lang="en-US" smtClean="0"/>
              <a:t>10/30/2020</a:t>
            </a:fld>
            <a:endParaRPr lang="en-US"/>
          </a:p>
        </p:txBody>
      </p:sp>
      <p:sp>
        <p:nvSpPr>
          <p:cNvPr id="5" name="Footer Placeholder 4"/>
          <p:cNvSpPr>
            <a:spLocks noGrp="1"/>
          </p:cNvSpPr>
          <p:nvPr>
            <p:ph type="ftr" sz="quarter" idx="11"/>
          </p:nvPr>
        </p:nvSpPr>
        <p:spPr/>
        <p:txBody>
          <a:bodyPr/>
          <a:lstStyle/>
          <a:p>
            <a:r>
              <a:rPr lang="en-US"/>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a:p>
        </p:txBody>
      </p:sp>
      <p:sp>
        <p:nvSpPr>
          <p:cNvPr id="13"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18"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15"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17" name="Subtitle 2"/>
          <p:cNvSpPr>
            <a:spLocks noGrp="1"/>
          </p:cNvSpPr>
          <p:nvPr>
            <p:ph type="subTitle" idx="1"/>
          </p:nvPr>
        </p:nvSpPr>
        <p:spPr>
          <a:xfrm>
            <a:off x="696104" y="3260336"/>
            <a:ext cx="4689544" cy="1075443"/>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2045161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640" y="5316538"/>
            <a:ext cx="1491089" cy="1205296"/>
          </a:xfrm>
          <a:prstGeom prst="rect">
            <a:avLst/>
          </a:prstGeom>
        </p:spPr>
      </p:pic>
      <p:sp>
        <p:nvSpPr>
          <p:cNvPr id="2" name="Title 1"/>
          <p:cNvSpPr>
            <a:spLocks noGrp="1"/>
          </p:cNvSpPr>
          <p:nvPr>
            <p:ph type="title" hasCustomPrompt="1"/>
          </p:nvPr>
        </p:nvSpPr>
        <p:spPr>
          <a:xfrm>
            <a:off x="454025" y="386080"/>
            <a:ext cx="5144135" cy="2561273"/>
          </a:xfrm>
        </p:spPr>
        <p:txBody>
          <a:bodyPr anchor="b">
            <a:noAutofit/>
          </a:bodyPr>
          <a:lstStyle>
            <a:lvl1pPr algn="l">
              <a:defRPr sz="2400" b="1" cap="none">
                <a:solidFill>
                  <a:schemeClr val="tx2"/>
                </a:solidFill>
              </a:defRPr>
            </a:lvl1pPr>
          </a:lstStyle>
          <a:p>
            <a:r>
              <a:rPr lang="en-US" dirty="0"/>
              <a:t>Closing Slide</a:t>
            </a:r>
          </a:p>
        </p:txBody>
      </p:sp>
      <p:sp>
        <p:nvSpPr>
          <p:cNvPr id="10" name="Rectangle 9"/>
          <p:cNvSpPr/>
          <p:nvPr/>
        </p:nvSpPr>
        <p:spPr>
          <a:xfrm>
            <a:off x="4206240" y="3271520"/>
            <a:ext cx="1653064" cy="16443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859304" y="4915841"/>
            <a:ext cx="805656" cy="801395"/>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859304" y="1"/>
            <a:ext cx="3284696" cy="32715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ubtitle 2"/>
          <p:cNvSpPr>
            <a:spLocks noGrp="1"/>
          </p:cNvSpPr>
          <p:nvPr>
            <p:ph type="subTitle" idx="1" hasCustomPrompt="1"/>
          </p:nvPr>
        </p:nvSpPr>
        <p:spPr>
          <a:xfrm>
            <a:off x="454025" y="3271520"/>
            <a:ext cx="3489023" cy="1644321"/>
          </a:xfrm>
        </p:spPr>
        <p:txBody>
          <a:bodyPr>
            <a:norm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Closing subtitle style</a:t>
            </a:r>
          </a:p>
        </p:txBody>
      </p:sp>
    </p:spTree>
    <p:extLst>
      <p:ext uri="{BB962C8B-B14F-4D97-AF65-F5344CB8AC3E}">
        <p14:creationId xmlns:p14="http://schemas.microsoft.com/office/powerpoint/2010/main" val="2194405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Image">
    <p:spTree>
      <p:nvGrpSpPr>
        <p:cNvPr id="1" name=""/>
        <p:cNvGrpSpPr/>
        <p:nvPr/>
      </p:nvGrpSpPr>
      <p:grpSpPr>
        <a:xfrm>
          <a:off x="0" y="0"/>
          <a:ext cx="0" cy="0"/>
          <a:chOff x="0" y="0"/>
          <a:chExt cx="0" cy="0"/>
        </a:xfrm>
      </p:grpSpPr>
      <p:sp>
        <p:nvSpPr>
          <p:cNvPr id="9" name="Rectangle 8"/>
          <p:cNvSpPr/>
          <p:nvPr/>
        </p:nvSpPr>
        <p:spPr>
          <a:xfrm>
            <a:off x="6883400" y="3402181"/>
            <a:ext cx="1156644" cy="1156644"/>
          </a:xfrm>
          <a:prstGeom prst="rect">
            <a:avLst/>
          </a:prstGeom>
          <a:solidFill>
            <a:srgbClr val="768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13"/>
          <p:cNvSpPr>
            <a:spLocks noGrp="1"/>
          </p:cNvSpPr>
          <p:nvPr>
            <p:ph type="body" sz="quarter" idx="11" hasCustomPrompt="1"/>
          </p:nvPr>
        </p:nvSpPr>
        <p:spPr>
          <a:xfrm>
            <a:off x="6883400" y="3402182"/>
            <a:ext cx="1156644" cy="1077208"/>
          </a:xfrm>
        </p:spPr>
        <p:txBody>
          <a:bodyPr lIns="91440" tIns="45720" rIns="91440" bIns="45720" anchor="ctr">
            <a:normAutofit/>
          </a:bodyPr>
          <a:lstStyle>
            <a:lvl1pPr marL="0" indent="0" algn="ctr">
              <a:buNone/>
              <a:defRPr sz="1200" b="1">
                <a:solidFill>
                  <a:schemeClr val="bg1"/>
                </a:solidFill>
              </a:defRPr>
            </a:lvl1pPr>
          </a:lstStyle>
          <a:p>
            <a:pPr lvl="0"/>
            <a:r>
              <a:rPr lang="en-US" dirty="0"/>
              <a:t>Date Here</a:t>
            </a:r>
          </a:p>
        </p:txBody>
      </p:sp>
      <p:sp>
        <p:nvSpPr>
          <p:cNvPr id="10" name="Rectangle 9"/>
          <p:cNvSpPr/>
          <p:nvPr/>
        </p:nvSpPr>
        <p:spPr>
          <a:xfrm>
            <a:off x="4572000" y="4558824"/>
            <a:ext cx="2311400" cy="2299176"/>
          </a:xfrm>
          <a:prstGeom prst="rect">
            <a:avLst/>
          </a:prstGeom>
          <a:solidFill>
            <a:srgbClr val="4877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11" name="Rectangle 10"/>
          <p:cNvSpPr/>
          <p:nvPr userDrawn="1"/>
        </p:nvSpPr>
        <p:spPr>
          <a:xfrm>
            <a:off x="0" y="0"/>
            <a:ext cx="4572000" cy="45588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13"/>
          <p:cNvSpPr>
            <a:spLocks noGrp="1"/>
          </p:cNvSpPr>
          <p:nvPr>
            <p:ph type="body" sz="quarter" idx="12" hasCustomPrompt="1"/>
          </p:nvPr>
        </p:nvSpPr>
        <p:spPr>
          <a:xfrm>
            <a:off x="4766578" y="4808256"/>
            <a:ext cx="2093902" cy="964956"/>
          </a:xfrm>
        </p:spPr>
        <p:txBody>
          <a:bodyPr lIns="0" tIns="45720" rIns="91440" bIns="45720" anchor="t">
            <a:normAutofit/>
          </a:bodyPr>
          <a:lstStyle>
            <a:lvl1pPr marL="0" indent="0" algn="l">
              <a:spcBef>
                <a:spcPts val="0"/>
              </a:spcBef>
              <a:spcAft>
                <a:spcPts val="0"/>
              </a:spcAft>
              <a:buNone/>
              <a:defRPr sz="1200" b="0">
                <a:solidFill>
                  <a:schemeClr val="bg1"/>
                </a:solidFill>
              </a:defRPr>
            </a:lvl1pPr>
          </a:lstStyle>
          <a:p>
            <a:pPr lvl="0"/>
            <a:r>
              <a:rPr lang="en-US" dirty="0"/>
              <a:t>Prepared For Area</a:t>
            </a:r>
          </a:p>
        </p:txBody>
      </p:sp>
      <p:sp>
        <p:nvSpPr>
          <p:cNvPr id="16" name="Text Placeholder 13"/>
          <p:cNvSpPr>
            <a:spLocks noGrp="1"/>
          </p:cNvSpPr>
          <p:nvPr>
            <p:ph type="body" sz="quarter" idx="13" hasCustomPrompt="1"/>
          </p:nvPr>
        </p:nvSpPr>
        <p:spPr>
          <a:xfrm>
            <a:off x="4766578" y="5781675"/>
            <a:ext cx="2093902" cy="875037"/>
          </a:xfrm>
        </p:spPr>
        <p:txBody>
          <a:bodyPr lIns="0" tIns="45720" rIns="91440" bIns="45720" anchor="t">
            <a:normAutofit/>
          </a:bodyPr>
          <a:lstStyle>
            <a:lvl1pPr marL="0" indent="0" algn="l">
              <a:spcBef>
                <a:spcPts val="0"/>
              </a:spcBef>
              <a:spcAft>
                <a:spcPts val="0"/>
              </a:spcAft>
              <a:buNone/>
              <a:defRPr sz="1200" b="0" baseline="0">
                <a:solidFill>
                  <a:schemeClr val="bg1"/>
                </a:solidFill>
              </a:defRPr>
            </a:lvl1pPr>
          </a:lstStyle>
          <a:p>
            <a:pPr lvl="0"/>
            <a:r>
              <a:rPr lang="en-US" dirty="0"/>
              <a:t>Presenter Name/Title Area</a:t>
            </a:r>
          </a:p>
        </p:txBody>
      </p:sp>
      <p:sp>
        <p:nvSpPr>
          <p:cNvPr id="19" name="Title 1"/>
          <p:cNvSpPr>
            <a:spLocks noGrp="1"/>
          </p:cNvSpPr>
          <p:nvPr>
            <p:ph type="ctrTitle" hasCustomPrompt="1"/>
          </p:nvPr>
        </p:nvSpPr>
        <p:spPr>
          <a:xfrm>
            <a:off x="4766578" y="268642"/>
            <a:ext cx="4161522" cy="1889289"/>
          </a:xfrm>
        </p:spPr>
        <p:txBody>
          <a:bodyPr anchor="b">
            <a:noAutofit/>
          </a:bodyPr>
          <a:lstStyle>
            <a:lvl1pPr>
              <a:defRPr sz="3000">
                <a:solidFill>
                  <a:schemeClr val="tx2"/>
                </a:solidFill>
              </a:defRPr>
            </a:lvl1pPr>
          </a:lstStyle>
          <a:p>
            <a:r>
              <a:rPr lang="en-US" dirty="0"/>
              <a:t>Title Slide – No Image</a:t>
            </a:r>
          </a:p>
        </p:txBody>
      </p:sp>
      <p:sp>
        <p:nvSpPr>
          <p:cNvPr id="20" name="Subtitle 2"/>
          <p:cNvSpPr>
            <a:spLocks noGrp="1"/>
          </p:cNvSpPr>
          <p:nvPr>
            <p:ph type="subTitle" idx="1"/>
          </p:nvPr>
        </p:nvSpPr>
        <p:spPr>
          <a:xfrm>
            <a:off x="4766578" y="2259034"/>
            <a:ext cx="4161522" cy="1143147"/>
          </a:xfrm>
        </p:spPr>
        <p:txBody>
          <a:bodyPr>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593" y="5216508"/>
            <a:ext cx="1377411" cy="1113407"/>
          </a:xfrm>
          <a:prstGeom prst="rect">
            <a:avLst/>
          </a:prstGeom>
        </p:spPr>
      </p:pic>
    </p:spTree>
    <p:extLst>
      <p:ext uri="{BB962C8B-B14F-4D97-AF65-F5344CB8AC3E}">
        <p14:creationId xmlns:p14="http://schemas.microsoft.com/office/powerpoint/2010/main" val="1415264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eature">
    <p:spTree>
      <p:nvGrpSpPr>
        <p:cNvPr id="1" name=""/>
        <p:cNvGrpSpPr/>
        <p:nvPr/>
      </p:nvGrpSpPr>
      <p:grpSpPr>
        <a:xfrm>
          <a:off x="0" y="0"/>
          <a:ext cx="0" cy="0"/>
          <a:chOff x="0" y="0"/>
          <a:chExt cx="0" cy="0"/>
        </a:xfrm>
      </p:grpSpPr>
      <p:sp>
        <p:nvSpPr>
          <p:cNvPr id="9" name="Picture Placeholder 11"/>
          <p:cNvSpPr>
            <a:spLocks noGrp="1"/>
          </p:cNvSpPr>
          <p:nvPr>
            <p:ph type="pic" sz="quarter" idx="13"/>
          </p:nvPr>
        </p:nvSpPr>
        <p:spPr>
          <a:xfrm>
            <a:off x="0" y="-13177"/>
            <a:ext cx="9144000" cy="5939843"/>
          </a:xfrm>
        </p:spPr>
        <p:txBody>
          <a:bodyPr/>
          <a:lstStyle>
            <a:lvl1pPr>
              <a:defRPr sz="1400" b="0">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p:txBody>
          <a:bodyPr/>
          <a:lstStyle/>
          <a:p>
            <a:fld id="{DFBAE734-D0E5-4468-8D1D-E9305242015F}" type="datetime1">
              <a:rPr lang="en-US" smtClean="0"/>
              <a:t>10/30/2020</a:t>
            </a:fld>
            <a:endParaRPr lang="en-US"/>
          </a:p>
        </p:txBody>
      </p:sp>
      <p:sp>
        <p:nvSpPr>
          <p:cNvPr id="5" name="Footer Placeholder 4"/>
          <p:cNvSpPr>
            <a:spLocks noGrp="1"/>
          </p:cNvSpPr>
          <p:nvPr>
            <p:ph type="ftr" sz="quarter" idx="11"/>
          </p:nvPr>
        </p:nvSpPr>
        <p:spPr/>
        <p:txBody>
          <a:bodyPr/>
          <a:lstStyle/>
          <a:p>
            <a:r>
              <a:rPr lang="en-US"/>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a:p>
        </p:txBody>
      </p:sp>
      <p:sp>
        <p:nvSpPr>
          <p:cNvPr id="3" name="Text Placeholder 2"/>
          <p:cNvSpPr>
            <a:spLocks noGrp="1" noChangeAspect="1"/>
          </p:cNvSpPr>
          <p:nvPr>
            <p:ph type="body" sz="quarter" idx="14" hasCustomPrompt="1"/>
          </p:nvPr>
        </p:nvSpPr>
        <p:spPr>
          <a:xfrm>
            <a:off x="460375" y="1501139"/>
            <a:ext cx="2834640" cy="2834640"/>
          </a:xfrm>
          <a:solidFill>
            <a:schemeClr val="bg1"/>
          </a:solidFill>
          <a:ln>
            <a:noFill/>
          </a:ln>
        </p:spPr>
        <p:txBody>
          <a:bodyPr lIns="182880" tIns="182880" rIns="182880" bIns="274320" anchor="ctr">
            <a:noAutofit/>
          </a:bodyPr>
          <a:lstStyle>
            <a:lvl1pPr marL="0" indent="0">
              <a:buNone/>
              <a:defRPr sz="1500" baseline="0"/>
            </a:lvl1pPr>
            <a:lvl2pPr>
              <a:defRPr sz="1500"/>
            </a:lvl2pPr>
            <a:lvl3pPr>
              <a:defRPr sz="1500"/>
            </a:lvl3pPr>
            <a:lvl4pPr>
              <a:defRPr sz="1500"/>
            </a:lvl4pPr>
            <a:lvl5pPr>
              <a:defRPr sz="1500"/>
            </a:lvl5pPr>
          </a:lstStyle>
          <a:p>
            <a:pPr lvl="0"/>
            <a:r>
              <a:rPr lang="en-US" dirty="0"/>
              <a:t>Feature text or quote text with photo. Choose one box only. Delete the other.</a:t>
            </a:r>
          </a:p>
        </p:txBody>
      </p:sp>
      <p:sp>
        <p:nvSpPr>
          <p:cNvPr id="10" name="Text Placeholder 2"/>
          <p:cNvSpPr>
            <a:spLocks noGrp="1" noChangeAspect="1"/>
          </p:cNvSpPr>
          <p:nvPr>
            <p:ph type="body" sz="quarter" idx="15" hasCustomPrompt="1"/>
          </p:nvPr>
        </p:nvSpPr>
        <p:spPr>
          <a:xfrm>
            <a:off x="5850573" y="1501139"/>
            <a:ext cx="2834640" cy="2834640"/>
          </a:xfrm>
          <a:solidFill>
            <a:schemeClr val="accent2"/>
          </a:solidFill>
          <a:ln>
            <a:noFill/>
          </a:ln>
        </p:spPr>
        <p:txBody>
          <a:bodyPr lIns="182880" tIns="182880" rIns="182880" bIns="274320" anchor="ctr">
            <a:noAutofit/>
          </a:bodyPr>
          <a:lstStyle>
            <a:lvl1pPr marL="0" indent="0">
              <a:buNone/>
              <a:defRPr sz="1500" baseline="0">
                <a:solidFill>
                  <a:schemeClr val="bg1"/>
                </a:solidFill>
              </a:defRPr>
            </a:lvl1pPr>
            <a:lvl2pPr>
              <a:defRPr sz="1500"/>
            </a:lvl2pPr>
            <a:lvl3pPr>
              <a:defRPr sz="1500"/>
            </a:lvl3pPr>
            <a:lvl4pPr>
              <a:defRPr sz="1500"/>
            </a:lvl4pPr>
            <a:lvl5pPr>
              <a:defRPr sz="1500"/>
            </a:lvl5pPr>
          </a:lstStyle>
          <a:p>
            <a:pPr lvl="0"/>
            <a:r>
              <a:rPr lang="en-US" dirty="0"/>
              <a:t>Feature text or quote text with photo. Choose one box only. Delete the other.</a:t>
            </a:r>
          </a:p>
        </p:txBody>
      </p:sp>
      <p:sp>
        <p:nvSpPr>
          <p:cNvPr id="11"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13"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15"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3086064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eature NoPhot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9B93A11-F982-4A13-AEC2-784F90477373}" type="datetime1">
              <a:rPr lang="en-US" smtClean="0"/>
              <a:t>10/30/2020</a:t>
            </a:fld>
            <a:endParaRPr lang="en-US"/>
          </a:p>
        </p:txBody>
      </p:sp>
      <p:sp>
        <p:nvSpPr>
          <p:cNvPr id="5" name="Footer Placeholder 4"/>
          <p:cNvSpPr>
            <a:spLocks noGrp="1"/>
          </p:cNvSpPr>
          <p:nvPr>
            <p:ph type="ftr" sz="quarter" idx="11"/>
          </p:nvPr>
        </p:nvSpPr>
        <p:spPr/>
        <p:txBody>
          <a:bodyPr/>
          <a:lstStyle/>
          <a:p>
            <a:r>
              <a:rPr lang="en-US"/>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a:p>
        </p:txBody>
      </p:sp>
      <p:sp>
        <p:nvSpPr>
          <p:cNvPr id="3" name="Rectangle 2"/>
          <p:cNvSpPr/>
          <p:nvPr userDrawn="1"/>
        </p:nvSpPr>
        <p:spPr>
          <a:xfrm>
            <a:off x="0" y="1"/>
            <a:ext cx="9144000" cy="592666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8065436" y="1"/>
            <a:ext cx="1078564" cy="922338"/>
            <a:chOff x="7804191" y="0"/>
            <a:chExt cx="1339809" cy="1145743"/>
          </a:xfrm>
        </p:grpSpPr>
        <p:sp>
          <p:nvSpPr>
            <p:cNvPr id="15" name="Rectangle 14"/>
            <p:cNvSpPr/>
            <p:nvPr userDrawn="1"/>
          </p:nvSpPr>
          <p:spPr>
            <a:xfrm>
              <a:off x="7804191" y="569671"/>
              <a:ext cx="192024"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a:spLocks/>
            </p:cNvSpPr>
            <p:nvPr userDrawn="1"/>
          </p:nvSpPr>
          <p:spPr>
            <a:xfrm>
              <a:off x="7996215" y="761695"/>
              <a:ext cx="386090" cy="3840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a:spLocks noChangeAspect="1"/>
            </p:cNvSpPr>
            <p:nvPr userDrawn="1"/>
          </p:nvSpPr>
          <p:spPr>
            <a:xfrm>
              <a:off x="8382305" y="0"/>
              <a:ext cx="761695" cy="76169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grpSp>
      <p:sp>
        <p:nvSpPr>
          <p:cNvPr id="12" name="Text Placeholder 2"/>
          <p:cNvSpPr>
            <a:spLocks noGrp="1" noChangeAspect="1"/>
          </p:cNvSpPr>
          <p:nvPr>
            <p:ph type="body" sz="quarter" idx="14" hasCustomPrompt="1"/>
          </p:nvPr>
        </p:nvSpPr>
        <p:spPr>
          <a:xfrm>
            <a:off x="460375" y="1501139"/>
            <a:ext cx="2834640" cy="2834640"/>
          </a:xfrm>
          <a:solidFill>
            <a:schemeClr val="bg1"/>
          </a:solidFill>
          <a:ln>
            <a:noFill/>
          </a:ln>
        </p:spPr>
        <p:txBody>
          <a:bodyPr lIns="182880" tIns="182880" rIns="182880" bIns="274320" anchor="ctr">
            <a:noAutofit/>
          </a:bodyPr>
          <a:lstStyle>
            <a:lvl1pPr marL="0" indent="0">
              <a:buNone/>
              <a:defRPr sz="1500" baseline="0"/>
            </a:lvl1pPr>
            <a:lvl2pPr>
              <a:defRPr sz="1500"/>
            </a:lvl2pPr>
            <a:lvl3pPr>
              <a:defRPr sz="1500"/>
            </a:lvl3pPr>
            <a:lvl4pPr>
              <a:defRPr sz="1500"/>
            </a:lvl4pPr>
            <a:lvl5pPr>
              <a:defRPr sz="1500"/>
            </a:lvl5pPr>
          </a:lstStyle>
          <a:p>
            <a:pPr lvl="0"/>
            <a:r>
              <a:rPr lang="en-US" dirty="0"/>
              <a:t>Feature text or quote text slide 1 – no image.</a:t>
            </a:r>
          </a:p>
        </p:txBody>
      </p:sp>
      <p:sp>
        <p:nvSpPr>
          <p:cNvPr id="13"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24"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20"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2119226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eature NoPhoto 2">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A55A01B-4C49-4108-BEA4-0EF5E442AB6A}" type="datetime1">
              <a:rPr lang="en-US" smtClean="0"/>
              <a:t>10/30/2020</a:t>
            </a:fld>
            <a:endParaRPr lang="en-US"/>
          </a:p>
        </p:txBody>
      </p:sp>
      <p:sp>
        <p:nvSpPr>
          <p:cNvPr id="5" name="Footer Placeholder 4"/>
          <p:cNvSpPr>
            <a:spLocks noGrp="1"/>
          </p:cNvSpPr>
          <p:nvPr>
            <p:ph type="ftr" sz="quarter" idx="11"/>
          </p:nvPr>
        </p:nvSpPr>
        <p:spPr/>
        <p:txBody>
          <a:bodyPr/>
          <a:lstStyle/>
          <a:p>
            <a:r>
              <a:rPr lang="en-US"/>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a:p>
        </p:txBody>
      </p:sp>
      <p:sp>
        <p:nvSpPr>
          <p:cNvPr id="3" name="Rectangle 2"/>
          <p:cNvSpPr/>
          <p:nvPr userDrawn="1"/>
        </p:nvSpPr>
        <p:spPr>
          <a:xfrm>
            <a:off x="0" y="1"/>
            <a:ext cx="9144000" cy="592666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8065436" y="1"/>
            <a:ext cx="1078564" cy="922338"/>
            <a:chOff x="8065436" y="1"/>
            <a:chExt cx="1078564" cy="922338"/>
          </a:xfrm>
        </p:grpSpPr>
        <p:sp>
          <p:nvSpPr>
            <p:cNvPr id="15" name="Rectangle 14"/>
            <p:cNvSpPr/>
            <p:nvPr userDrawn="1"/>
          </p:nvSpPr>
          <p:spPr>
            <a:xfrm>
              <a:off x="8065436" y="458594"/>
              <a:ext cx="154582" cy="15458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a:spLocks/>
            </p:cNvSpPr>
            <p:nvPr userDrawn="1"/>
          </p:nvSpPr>
          <p:spPr>
            <a:xfrm>
              <a:off x="8220018" y="613175"/>
              <a:ext cx="310808" cy="3091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a:spLocks noChangeAspect="1"/>
            </p:cNvSpPr>
            <p:nvPr userDrawn="1"/>
          </p:nvSpPr>
          <p:spPr>
            <a:xfrm>
              <a:off x="8530825" y="1"/>
              <a:ext cx="613175" cy="6131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grpSp>
      <p:sp>
        <p:nvSpPr>
          <p:cNvPr id="12" name="Text Placeholder 2"/>
          <p:cNvSpPr>
            <a:spLocks noGrp="1" noChangeAspect="1"/>
          </p:cNvSpPr>
          <p:nvPr>
            <p:ph type="body" sz="quarter" idx="14"/>
          </p:nvPr>
        </p:nvSpPr>
        <p:spPr>
          <a:xfrm>
            <a:off x="460375" y="1501139"/>
            <a:ext cx="2834640" cy="2834640"/>
          </a:xfrm>
          <a:solidFill>
            <a:schemeClr val="bg1"/>
          </a:solidFill>
          <a:ln>
            <a:noFill/>
          </a:ln>
        </p:spPr>
        <p:txBody>
          <a:bodyPr lIns="182880" tIns="182880" rIns="182880" bIns="274320" anchor="ct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p:txBody>
      </p:sp>
      <p:sp>
        <p:nvSpPr>
          <p:cNvPr id="13"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23" name="Text Placeholder 2"/>
          <p:cNvSpPr>
            <a:spLocks noGrp="1" noChangeAspect="1"/>
          </p:cNvSpPr>
          <p:nvPr>
            <p:ph type="body" sz="quarter" idx="14" hasCustomPrompt="1"/>
          </p:nvPr>
        </p:nvSpPr>
        <p:spPr>
          <a:xfrm>
            <a:off x="460375" y="1501139"/>
            <a:ext cx="2834640" cy="2834640"/>
          </a:xfrm>
          <a:solidFill>
            <a:schemeClr val="bg1"/>
          </a:solidFill>
          <a:ln>
            <a:noFill/>
          </a:ln>
        </p:spPr>
        <p:txBody>
          <a:bodyPr lIns="182880" tIns="182880" rIns="182880" bIns="274320" anchor="ctr">
            <a:noAutofit/>
          </a:bodyPr>
          <a:lstStyle>
            <a:lvl1pPr marL="0" indent="0">
              <a:buNone/>
              <a:defRPr sz="1500"/>
            </a:lvl1pPr>
            <a:lvl2pPr>
              <a:defRPr sz="1500"/>
            </a:lvl2pPr>
            <a:lvl3pPr>
              <a:defRPr sz="1500"/>
            </a:lvl3pPr>
            <a:lvl4pPr>
              <a:defRPr sz="1500"/>
            </a:lvl4pPr>
            <a:lvl5pPr>
              <a:defRPr sz="1500"/>
            </a:lvl5pPr>
          </a:lstStyle>
          <a:p>
            <a:pPr lvl="0"/>
            <a:r>
              <a:rPr lang="en-US" dirty="0"/>
              <a:t>Feature text or quote text slide 2 – no image.</a:t>
            </a:r>
          </a:p>
        </p:txBody>
      </p:sp>
      <p:sp>
        <p:nvSpPr>
          <p:cNvPr id="24"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20"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2599679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75809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07" y="45813"/>
            <a:ext cx="8336445" cy="781504"/>
          </a:xfrm>
        </p:spPr>
        <p:txBody>
          <a:bodyPr/>
          <a:lstStyle>
            <a:lvl1pPr>
              <a:defRPr>
                <a:latin typeface="Tw Cen MT" panose="020B0602020104020603" pitchFamily="34" charset="0"/>
              </a:defRPr>
            </a:lvl1pPr>
          </a:lstStyle>
          <a:p>
            <a:r>
              <a:rPr lang="en-US"/>
              <a:t>Click to edit Master title style</a:t>
            </a:r>
          </a:p>
        </p:txBody>
      </p:sp>
      <p:sp>
        <p:nvSpPr>
          <p:cNvPr id="7" name="Footer Placeholder 4"/>
          <p:cNvSpPr>
            <a:spLocks noGrp="1"/>
          </p:cNvSpPr>
          <p:nvPr>
            <p:ph type="ftr" sz="quarter" idx="11"/>
          </p:nvPr>
        </p:nvSpPr>
        <p:spPr>
          <a:xfrm>
            <a:off x="178905" y="6472098"/>
            <a:ext cx="4281159" cy="365125"/>
          </a:xfrm>
          <a:prstGeom prst="rect">
            <a:avLst/>
          </a:prstGeom>
        </p:spPr>
        <p:txBody>
          <a:bodyPr anchor="b"/>
          <a:lstStyle>
            <a:lvl1pPr algn="l">
              <a:defRPr sz="900" b="0" i="1">
                <a:solidFill>
                  <a:schemeClr val="bg1">
                    <a:lumMod val="50000"/>
                  </a:schemeClr>
                </a:solidFill>
                <a:latin typeface="Arial Narrow" panose="020B0606020202030204" pitchFamily="34" charset="0"/>
              </a:defRPr>
            </a:lvl1pPr>
          </a:lstStyle>
          <a:p>
            <a:r>
              <a:rPr lang="en-US"/>
              <a:t>Presentation Title </a:t>
            </a:r>
            <a:endParaRPr lang="en-US" dirty="0"/>
          </a:p>
        </p:txBody>
      </p:sp>
      <p:sp>
        <p:nvSpPr>
          <p:cNvPr id="8" name="Slide Number Placeholder 5"/>
          <p:cNvSpPr>
            <a:spLocks noGrp="1"/>
          </p:cNvSpPr>
          <p:nvPr>
            <p:ph type="sldNum" sz="quarter" idx="12"/>
          </p:nvPr>
        </p:nvSpPr>
        <p:spPr>
          <a:xfrm>
            <a:off x="8706678" y="6472098"/>
            <a:ext cx="323022" cy="365125"/>
          </a:xfrm>
          <a:prstGeom prst="rect">
            <a:avLst/>
          </a:prstGeom>
        </p:spPr>
        <p:txBody>
          <a:bodyPr anchor="b"/>
          <a:lstStyle>
            <a:lvl1pPr algn="r">
              <a:defRPr sz="900">
                <a:solidFill>
                  <a:schemeClr val="bg1">
                    <a:lumMod val="50000"/>
                  </a:schemeClr>
                </a:solidFill>
                <a:latin typeface="Arial Narrow" panose="020B0606020202030204" pitchFamily="34" charset="0"/>
              </a:defRPr>
            </a:lvl1pPr>
          </a:lstStyle>
          <a:p>
            <a:fld id="{E293E5BE-657C-4A7E-A710-8F5D72316E6F}" type="slidenum">
              <a:rPr lang="en-US" smtClean="0"/>
              <a:pPr/>
              <a:t>‹#›</a:t>
            </a:fld>
            <a:endParaRPr lang="en-US" dirty="0"/>
          </a:p>
        </p:txBody>
      </p:sp>
    </p:spTree>
    <p:extLst>
      <p:ext uri="{BB962C8B-B14F-4D97-AF65-F5344CB8AC3E}">
        <p14:creationId xmlns:p14="http://schemas.microsoft.com/office/powerpoint/2010/main" val="4031576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9DBF24-BF96-4539-8244-76335E42EAE7}" type="datetime1">
              <a:rPr lang="en-US" smtClean="0"/>
              <a:t>10/30/2020</a:t>
            </a:fld>
            <a:endParaRPr lang="en-US" dirty="0"/>
          </a:p>
        </p:txBody>
      </p:sp>
      <p:sp>
        <p:nvSpPr>
          <p:cNvPr id="5" name="Footer Placeholder 4"/>
          <p:cNvSpPr>
            <a:spLocks noGrp="1"/>
          </p:cNvSpPr>
          <p:nvPr>
            <p:ph type="ftr" sz="quarter" idx="11"/>
          </p:nvPr>
        </p:nvSpPr>
        <p:spPr/>
        <p:txBody>
          <a:bodyPr/>
          <a:lstStyle/>
          <a:p>
            <a:r>
              <a:rPr lang="en-US"/>
              <a:t>Presentation Title </a:t>
            </a:r>
            <a:endParaRPr lang="en-US" dirty="0"/>
          </a:p>
        </p:txBody>
      </p:sp>
      <p:sp>
        <p:nvSpPr>
          <p:cNvPr id="6" name="Slide Number Placeholder 5"/>
          <p:cNvSpPr>
            <a:spLocks noGrp="1"/>
          </p:cNvSpPr>
          <p:nvPr>
            <p:ph type="sldNum" sz="quarter" idx="12"/>
          </p:nvPr>
        </p:nvSpPr>
        <p:spPr/>
        <p:txBody>
          <a:bodyPr/>
          <a:lstStyle/>
          <a:p>
            <a:fld id="{CD8C5709-B03D-416B-9687-B7775B850DE9}" type="slidenum">
              <a:rPr lang="en-US" smtClean="0"/>
              <a:t>‹#›</a:t>
            </a:fld>
            <a:endParaRPr lang="en-US" dirty="0"/>
          </a:p>
        </p:txBody>
      </p:sp>
      <p:sp>
        <p:nvSpPr>
          <p:cNvPr id="7" name="Rectangle 6">
            <a:extLst>
              <a:ext uri="{FF2B5EF4-FFF2-40B4-BE49-F238E27FC236}">
                <a16:creationId xmlns:a16="http://schemas.microsoft.com/office/drawing/2014/main" id="{1D63F54F-16C9-2649-94D9-96D238C6F657}"/>
              </a:ext>
            </a:extLst>
          </p:cNvPr>
          <p:cNvSpPr/>
          <p:nvPr userDrawn="1"/>
        </p:nvSpPr>
        <p:spPr>
          <a:xfrm>
            <a:off x="0" y="0"/>
            <a:ext cx="9144000" cy="1378634"/>
          </a:xfrm>
          <a:prstGeom prst="rect">
            <a:avLst/>
          </a:prstGeom>
          <a:solidFill>
            <a:srgbClr val="2E1C64"/>
          </a:solidFill>
          <a:ln w="9525" cap="flat" cmpd="sng" algn="ctr">
            <a:noFill/>
            <a:prstDash val="solid"/>
          </a:ln>
          <a:effectLst>
            <a:outerShdw blurRad="276225" dist="114300" dir="3780000" sx="102000" sy="102000" rotWithShape="0">
              <a:srgbClr val="000000">
                <a:alpha val="68000"/>
              </a:srgbClr>
            </a:outerShdw>
          </a:effectLst>
        </p:spPr>
        <p:txBody>
          <a:bodyPr rtlCol="0" anchor="ctr"/>
          <a:lstStyle/>
          <a:p>
            <a:pPr algn="ctr" defTabSz="914378">
              <a:defRPr/>
            </a:pPr>
            <a:endParaRPr lang="en-US" sz="1800" kern="0" dirty="0">
              <a:solidFill>
                <a:sysClr val="window" lastClr="FFFFFF"/>
              </a:solidFill>
              <a:latin typeface="Calibri"/>
            </a:endParaRPr>
          </a:p>
        </p:txBody>
      </p:sp>
    </p:spTree>
    <p:extLst>
      <p:ext uri="{BB962C8B-B14F-4D97-AF65-F5344CB8AC3E}">
        <p14:creationId xmlns:p14="http://schemas.microsoft.com/office/powerpoint/2010/main" val="41759766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pic>
        <p:nvPicPr>
          <p:cNvPr id="3" name="Picture 4" descr="spacer-background.jpg">
            <a:extLst>
              <a:ext uri="{FF2B5EF4-FFF2-40B4-BE49-F238E27FC236}">
                <a16:creationId xmlns:a16="http://schemas.microsoft.com/office/drawing/2014/main" id="{2B6401B0-C6DD-4C17-AEEB-CAF98E7785A0}"/>
              </a:ext>
            </a:extLst>
          </p:cNvPr>
          <p:cNvPicPr>
            <a:picLocks noChangeAspect="1"/>
          </p:cNvPicPr>
          <p:nvPr/>
        </p:nvPicPr>
        <p:blipFill>
          <a:blip r:embed="rId2">
            <a:extLst>
              <a:ext uri="{28A0092B-C50C-407E-A947-70E740481C1C}">
                <a14:useLocalDpi xmlns:a14="http://schemas.microsoft.com/office/drawing/2010/main" val="0"/>
              </a:ext>
            </a:extLst>
          </a:blip>
          <a:srcRect t="-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778697"/>
            <a:ext cx="8229600" cy="1465545"/>
          </a:xfrm>
        </p:spPr>
        <p:txBody>
          <a:bodyPr/>
          <a:lstStyle>
            <a:lvl1pPr>
              <a:defRPr b="1" cap="all" baseline="0">
                <a:solidFill>
                  <a:schemeClr val="bg1"/>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34EC8C8F-FEE2-475E-B87F-0BD686991F7D}"/>
              </a:ext>
            </a:extLst>
          </p:cNvPr>
          <p:cNvSpPr>
            <a:spLocks noGrp="1"/>
          </p:cNvSpPr>
          <p:nvPr>
            <p:ph type="sldNum" sz="quarter" idx="10"/>
          </p:nvPr>
        </p:nvSpPr>
        <p:spPr/>
        <p:txBody>
          <a:bodyPr/>
          <a:lstStyle>
            <a:lvl1pPr>
              <a:defRPr/>
            </a:lvl1pPr>
          </a:lstStyle>
          <a:p>
            <a:pPr>
              <a:defRPr/>
            </a:pPr>
            <a:fld id="{679AE7C6-F6DF-4EE3-B9B0-F52D60512961}" type="slidenum">
              <a:rPr lang="en-US" altLang="en-US"/>
              <a:pPr>
                <a:defRPr/>
              </a:pPr>
              <a:t>‹#›</a:t>
            </a:fld>
            <a:endParaRPr lang="en-US" altLang="en-US"/>
          </a:p>
        </p:txBody>
      </p:sp>
    </p:spTree>
    <p:extLst>
      <p:ext uri="{BB962C8B-B14F-4D97-AF65-F5344CB8AC3E}">
        <p14:creationId xmlns:p14="http://schemas.microsoft.com/office/powerpoint/2010/main" val="1554011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 and Content Slide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768591"/>
                </a:solidFill>
              </a:defRPr>
            </a:lvl1pPr>
          </a:lstStyle>
          <a:p>
            <a:fld id="{88005D57-8FE2-45BF-8BDC-3B3D285DCCDB}" type="datetime1">
              <a:rPr lang="en-US" smtClean="0"/>
              <a:t>10/30/2020</a:t>
            </a:fld>
            <a:endParaRPr lang="en-US" dirty="0"/>
          </a:p>
        </p:txBody>
      </p:sp>
      <p:sp>
        <p:nvSpPr>
          <p:cNvPr id="5" name="Footer Placeholder 4"/>
          <p:cNvSpPr>
            <a:spLocks noGrp="1"/>
          </p:cNvSpPr>
          <p:nvPr>
            <p:ph type="ftr" sz="quarter" idx="11"/>
          </p:nvPr>
        </p:nvSpPr>
        <p:spPr>
          <a:xfrm>
            <a:off x="1120140" y="6215144"/>
            <a:ext cx="3780912" cy="365125"/>
          </a:xfrm>
        </p:spPr>
        <p:txBody>
          <a:bodyPr/>
          <a:lstStyle>
            <a:lvl1pPr>
              <a:defRPr>
                <a:solidFill>
                  <a:srgbClr val="768591"/>
                </a:solidFill>
              </a:defRPr>
            </a:lvl1pPr>
          </a:lstStyle>
          <a:p>
            <a:r>
              <a:rPr lang="en-US" dirty="0"/>
              <a:t>Presentation Title </a:t>
            </a:r>
          </a:p>
        </p:txBody>
      </p:sp>
      <p:sp>
        <p:nvSpPr>
          <p:cNvPr id="6" name="Slide Number Placeholder 5"/>
          <p:cNvSpPr>
            <a:spLocks noGrp="1"/>
          </p:cNvSpPr>
          <p:nvPr>
            <p:ph type="sldNum" sz="quarter" idx="12"/>
          </p:nvPr>
        </p:nvSpPr>
        <p:spPr/>
        <p:txBody>
          <a:bodyPr/>
          <a:lstStyle>
            <a:lvl1pPr>
              <a:defRPr>
                <a:solidFill>
                  <a:srgbClr val="768591"/>
                </a:solidFill>
              </a:defRPr>
            </a:lvl1pPr>
          </a:lstStyle>
          <a:p>
            <a:fld id="{1DB5379B-6F0A-3548-AC69-0D2DB46577D4}" type="slidenum">
              <a:rPr lang="en-US" smtClean="0"/>
              <a:pPr/>
              <a:t>‹#›</a:t>
            </a:fld>
            <a:endParaRPr lang="en-US" dirty="0"/>
          </a:p>
        </p:txBody>
      </p:sp>
      <p:sp>
        <p:nvSpPr>
          <p:cNvPr id="14" name="Text Placeholder 12"/>
          <p:cNvSpPr>
            <a:spLocks noGrp="1"/>
          </p:cNvSpPr>
          <p:nvPr>
            <p:ph type="body" sz="quarter" idx="13" hasCustomPrompt="1"/>
          </p:nvPr>
        </p:nvSpPr>
        <p:spPr>
          <a:xfrm>
            <a:off x="457200" y="1"/>
            <a:ext cx="7772400" cy="363408"/>
          </a:xfrm>
        </p:spPr>
        <p:txBody>
          <a:bodyPr anchor="b">
            <a:noAutofit/>
          </a:bodyPr>
          <a:lstStyle>
            <a:lvl1pPr marL="0" indent="0">
              <a:buNone/>
              <a:defRPr sz="1200" b="0" cap="all">
                <a:solidFill>
                  <a:srgbClr val="768591"/>
                </a:solidFill>
              </a:defRPr>
            </a:lvl1pPr>
          </a:lstStyle>
          <a:p>
            <a:pPr lvl="0"/>
            <a:r>
              <a:rPr lang="en-US" dirty="0"/>
              <a:t>FRAMING TEXT AREA</a:t>
            </a:r>
          </a:p>
        </p:txBody>
      </p:sp>
      <p:sp>
        <p:nvSpPr>
          <p:cNvPr id="12" name="Text Placeholder 11"/>
          <p:cNvSpPr>
            <a:spLocks noGrp="1"/>
          </p:cNvSpPr>
          <p:nvPr>
            <p:ph type="body" sz="quarter" idx="14"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a:t>Click to add Source or Footnote</a:t>
            </a:r>
          </a:p>
        </p:txBody>
      </p:sp>
      <p:grpSp>
        <p:nvGrpSpPr>
          <p:cNvPr id="17" name="Group 16"/>
          <p:cNvGrpSpPr>
            <a:grpSpLocks noChangeAspect="1"/>
          </p:cNvGrpSpPr>
          <p:nvPr/>
        </p:nvGrpSpPr>
        <p:grpSpPr>
          <a:xfrm>
            <a:off x="8608259" y="-1276"/>
            <a:ext cx="534642" cy="457200"/>
            <a:chOff x="7804189" y="0"/>
            <a:chExt cx="1339811" cy="1145743"/>
          </a:xfrm>
        </p:grpSpPr>
        <p:sp>
          <p:nvSpPr>
            <p:cNvPr id="18" name="Rectangle 17"/>
            <p:cNvSpPr/>
            <p:nvPr userDrawn="1"/>
          </p:nvSpPr>
          <p:spPr>
            <a:xfrm>
              <a:off x="7804189" y="569671"/>
              <a:ext cx="192024" cy="1920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a:spLocks/>
            </p:cNvSpPr>
            <p:nvPr userDrawn="1"/>
          </p:nvSpPr>
          <p:spPr>
            <a:xfrm>
              <a:off x="7996211" y="761696"/>
              <a:ext cx="386089" cy="38404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a:spLocks noChangeAspect="1"/>
            </p:cNvSpPr>
            <p:nvPr userDrawn="1"/>
          </p:nvSpPr>
          <p:spPr>
            <a:xfrm>
              <a:off x="8382305" y="0"/>
              <a:ext cx="761695" cy="76169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gr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3367539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 Only Slide</a:t>
            </a:r>
          </a:p>
        </p:txBody>
      </p:sp>
      <p:sp>
        <p:nvSpPr>
          <p:cNvPr id="3" name="Date Placeholder 2"/>
          <p:cNvSpPr>
            <a:spLocks noGrp="1"/>
          </p:cNvSpPr>
          <p:nvPr>
            <p:ph type="dt" sz="half" idx="10"/>
          </p:nvPr>
        </p:nvSpPr>
        <p:spPr/>
        <p:txBody>
          <a:bodyPr/>
          <a:lstStyle/>
          <a:p>
            <a:fld id="{21067601-1E69-4BD7-931D-61128C07E748}" type="datetime1">
              <a:rPr lang="en-US" smtClean="0"/>
              <a:t>10/30/2020</a:t>
            </a:fld>
            <a:endParaRPr lang="en-US"/>
          </a:p>
        </p:txBody>
      </p:sp>
      <p:sp>
        <p:nvSpPr>
          <p:cNvPr id="4" name="Footer Placeholder 3"/>
          <p:cNvSpPr>
            <a:spLocks noGrp="1"/>
          </p:cNvSpPr>
          <p:nvPr>
            <p:ph type="ftr" sz="quarter" idx="11"/>
          </p:nvPr>
        </p:nvSpPr>
        <p:spPr/>
        <p:txBody>
          <a:bodyPr/>
          <a:lstStyle/>
          <a:p>
            <a:r>
              <a:rPr lang="en-US"/>
              <a:t>Presentation Title </a:t>
            </a:r>
          </a:p>
        </p:txBody>
      </p:sp>
      <p:sp>
        <p:nvSpPr>
          <p:cNvPr id="5" name="Slide Number Placeholder 4"/>
          <p:cNvSpPr>
            <a:spLocks noGrp="1"/>
          </p:cNvSpPr>
          <p:nvPr>
            <p:ph type="sldNum" sz="quarter" idx="12"/>
          </p:nvPr>
        </p:nvSpPr>
        <p:spPr/>
        <p:txBody>
          <a:bodyPr/>
          <a:lstStyle/>
          <a:p>
            <a:fld id="{1DB5379B-6F0A-3548-AC69-0D2DB46577D4}" type="slidenum">
              <a:rPr lang="en-US" smtClean="0"/>
              <a:t>‹#›</a:t>
            </a:fld>
            <a:endParaRPr lang="en-US"/>
          </a:p>
        </p:txBody>
      </p:sp>
      <p:sp>
        <p:nvSpPr>
          <p:cNvPr id="12" name="Text Placeholder 12"/>
          <p:cNvSpPr>
            <a:spLocks noGrp="1"/>
          </p:cNvSpPr>
          <p:nvPr>
            <p:ph type="body" sz="quarter" idx="13" hasCustomPrompt="1"/>
          </p:nvPr>
        </p:nvSpPr>
        <p:spPr>
          <a:xfrm>
            <a:off x="457200" y="0"/>
            <a:ext cx="7772400" cy="363409"/>
          </a:xfrm>
        </p:spPr>
        <p:txBody>
          <a:bodyPr anchor="b">
            <a:normAutofit/>
          </a:bodyPr>
          <a:lstStyle>
            <a:lvl1pPr marL="0" indent="0">
              <a:buNone/>
              <a:defRPr sz="1200" b="0" cap="all" baseline="0">
                <a:solidFill>
                  <a:srgbClr val="768591"/>
                </a:solidFill>
              </a:defRPr>
            </a:lvl1pPr>
          </a:lstStyle>
          <a:p>
            <a:pPr lvl="0"/>
            <a:r>
              <a:rPr lang="en-US" dirty="0"/>
              <a:t>FRAMING Text area</a:t>
            </a:r>
          </a:p>
        </p:txBody>
      </p:sp>
      <p:grpSp>
        <p:nvGrpSpPr>
          <p:cNvPr id="20" name="Group 19"/>
          <p:cNvGrpSpPr>
            <a:grpSpLocks noChangeAspect="1"/>
          </p:cNvGrpSpPr>
          <p:nvPr userDrawn="1"/>
        </p:nvGrpSpPr>
        <p:grpSpPr>
          <a:xfrm>
            <a:off x="8608259" y="-1276"/>
            <a:ext cx="534641" cy="457200"/>
            <a:chOff x="7804191" y="0"/>
            <a:chExt cx="1339809" cy="1145743"/>
          </a:xfrm>
        </p:grpSpPr>
        <p:sp>
          <p:nvSpPr>
            <p:cNvPr id="21" name="Rectangle 20"/>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grpSp>
      <p:sp>
        <p:nvSpPr>
          <p:cNvPr id="24" name="Text Placeholder 11"/>
          <p:cNvSpPr>
            <a:spLocks noGrp="1"/>
          </p:cNvSpPr>
          <p:nvPr>
            <p:ph type="body" sz="quarter" idx="14"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a:t>Click to add Source or Footnote</a:t>
            </a:r>
          </a:p>
        </p:txBody>
      </p:sp>
      <p:sp>
        <p:nvSpPr>
          <p:cNvPr id="14"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25"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27"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2746919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Agenda Slide</a:t>
            </a:r>
          </a:p>
        </p:txBody>
      </p:sp>
      <p:sp>
        <p:nvSpPr>
          <p:cNvPr id="4" name="Date Placeholder 3"/>
          <p:cNvSpPr>
            <a:spLocks noGrp="1"/>
          </p:cNvSpPr>
          <p:nvPr>
            <p:ph type="dt" sz="half" idx="10"/>
          </p:nvPr>
        </p:nvSpPr>
        <p:spPr/>
        <p:txBody>
          <a:bodyPr/>
          <a:lstStyle/>
          <a:p>
            <a:fld id="{67018555-188D-43A3-925F-A73B2941012C}" type="datetime1">
              <a:rPr lang="en-US" smtClean="0"/>
              <a:t>10/30/2020</a:t>
            </a:fld>
            <a:endParaRPr lang="en-US"/>
          </a:p>
        </p:txBody>
      </p:sp>
      <p:sp>
        <p:nvSpPr>
          <p:cNvPr id="5" name="Footer Placeholder 4"/>
          <p:cNvSpPr>
            <a:spLocks noGrp="1"/>
          </p:cNvSpPr>
          <p:nvPr>
            <p:ph type="ftr" sz="quarter" idx="11"/>
          </p:nvPr>
        </p:nvSpPr>
        <p:spPr/>
        <p:txBody>
          <a:bodyPr/>
          <a:lstStyle/>
          <a:p>
            <a:r>
              <a:rPr lang="en-US"/>
              <a:t>Presentation Title </a:t>
            </a:r>
            <a:endParaRPr lang="en-US" dirty="0"/>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a:p>
        </p:txBody>
      </p:sp>
      <p:sp>
        <p:nvSpPr>
          <p:cNvPr id="14" name="Text Placeholder 12"/>
          <p:cNvSpPr>
            <a:spLocks noGrp="1"/>
          </p:cNvSpPr>
          <p:nvPr>
            <p:ph type="body" sz="quarter" idx="13" hasCustomPrompt="1"/>
          </p:nvPr>
        </p:nvSpPr>
        <p:spPr>
          <a:xfrm>
            <a:off x="457200" y="1"/>
            <a:ext cx="7772400" cy="363408"/>
          </a:xfrm>
        </p:spPr>
        <p:txBody>
          <a:bodyPr anchor="b">
            <a:normAutofit/>
          </a:bodyPr>
          <a:lstStyle>
            <a:lvl1pPr marL="0" indent="0">
              <a:buNone/>
              <a:defRPr sz="1200" b="0" cap="all">
                <a:solidFill>
                  <a:srgbClr val="768591"/>
                </a:solidFill>
              </a:defRPr>
            </a:lvl1pPr>
          </a:lstStyle>
          <a:p>
            <a:pPr lvl="0"/>
            <a:r>
              <a:rPr lang="en-US" dirty="0"/>
              <a:t>FRAMING TEXT AREA</a:t>
            </a:r>
          </a:p>
        </p:txBody>
      </p:sp>
      <p:sp>
        <p:nvSpPr>
          <p:cNvPr id="12" name="Text Placeholder 11"/>
          <p:cNvSpPr>
            <a:spLocks noGrp="1"/>
          </p:cNvSpPr>
          <p:nvPr>
            <p:ph type="body" sz="quarter" idx="14"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a:t>Click to add Source or Footnote</a:t>
            </a:r>
          </a:p>
        </p:txBody>
      </p:sp>
      <p:grpSp>
        <p:nvGrpSpPr>
          <p:cNvPr id="15" name="Group 14"/>
          <p:cNvGrpSpPr>
            <a:grpSpLocks noChangeAspect="1"/>
          </p:cNvGrpSpPr>
          <p:nvPr/>
        </p:nvGrpSpPr>
        <p:grpSpPr>
          <a:xfrm>
            <a:off x="8608259" y="-1276"/>
            <a:ext cx="534641" cy="457200"/>
            <a:chOff x="7804191" y="0"/>
            <a:chExt cx="1339809" cy="1145743"/>
          </a:xfrm>
        </p:grpSpPr>
        <p:sp>
          <p:nvSpPr>
            <p:cNvPr id="17" name="Rectangle 16"/>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gr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
        <p:nvSpPr>
          <p:cNvPr id="22" name="Content Placeholder 2"/>
          <p:cNvSpPr>
            <a:spLocks noGrp="1"/>
          </p:cNvSpPr>
          <p:nvPr>
            <p:ph idx="1"/>
          </p:nvPr>
        </p:nvSpPr>
        <p:spPr>
          <a:xfrm>
            <a:off x="457199" y="1371600"/>
            <a:ext cx="8229600" cy="4761231"/>
          </a:xfrm>
        </p:spPr>
        <p:txBody>
          <a:bodyPr/>
          <a:lstStyle>
            <a:lvl1pPr marL="0" indent="0">
              <a:buNone/>
              <a:defRPr sz="1800" b="0">
                <a:solidFill>
                  <a:schemeClr val="tx1"/>
                </a:solidFill>
              </a:defRPr>
            </a:lvl1pPr>
            <a:lvl2pPr marL="342900" indent="-173038">
              <a:defRPr sz="1600"/>
            </a:lvl2pPr>
            <a:lvl3pPr marL="519113" indent="-112713">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56111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Title and Two Content Slide</a:t>
            </a:r>
          </a:p>
        </p:txBody>
      </p:sp>
      <p:sp>
        <p:nvSpPr>
          <p:cNvPr id="3" name="Content Placeholder 2"/>
          <p:cNvSpPr>
            <a:spLocks noGrp="1"/>
          </p:cNvSpPr>
          <p:nvPr>
            <p:ph idx="1"/>
          </p:nvPr>
        </p:nvSpPr>
        <p:spPr>
          <a:xfrm>
            <a:off x="457200" y="1357313"/>
            <a:ext cx="4011613" cy="45576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1315E8-2D46-4E88-85E2-C5EF6619FAE7}" type="datetime1">
              <a:rPr lang="en-US" smtClean="0"/>
              <a:t>10/30/2020</a:t>
            </a:fld>
            <a:endParaRPr lang="en-US"/>
          </a:p>
        </p:txBody>
      </p:sp>
      <p:sp>
        <p:nvSpPr>
          <p:cNvPr id="5" name="Footer Placeholder 4"/>
          <p:cNvSpPr>
            <a:spLocks noGrp="1"/>
          </p:cNvSpPr>
          <p:nvPr>
            <p:ph type="ftr" sz="quarter" idx="11"/>
          </p:nvPr>
        </p:nvSpPr>
        <p:spPr/>
        <p:txBody>
          <a:bodyPr/>
          <a:lstStyle/>
          <a:p>
            <a:r>
              <a:rPr lang="en-US"/>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a:p>
        </p:txBody>
      </p:sp>
      <p:sp>
        <p:nvSpPr>
          <p:cNvPr id="13" name="Content Placeholder 2"/>
          <p:cNvSpPr>
            <a:spLocks noGrp="1"/>
          </p:cNvSpPr>
          <p:nvPr>
            <p:ph idx="14"/>
          </p:nvPr>
        </p:nvSpPr>
        <p:spPr>
          <a:xfrm>
            <a:off x="4668838" y="1357313"/>
            <a:ext cx="4011613" cy="45576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2"/>
          <p:cNvSpPr>
            <a:spLocks noGrp="1"/>
          </p:cNvSpPr>
          <p:nvPr>
            <p:ph type="body" sz="quarter" idx="13" hasCustomPrompt="1"/>
          </p:nvPr>
        </p:nvSpPr>
        <p:spPr>
          <a:xfrm>
            <a:off x="457200" y="1"/>
            <a:ext cx="6868160" cy="363408"/>
          </a:xfrm>
        </p:spPr>
        <p:txBody>
          <a:bodyPr anchor="b">
            <a:normAutofit/>
          </a:bodyPr>
          <a:lstStyle>
            <a:lvl1pPr marL="0" indent="0">
              <a:buNone/>
              <a:defRPr sz="1200" b="0" cap="all">
                <a:solidFill>
                  <a:srgbClr val="768591"/>
                </a:solidFill>
              </a:defRPr>
            </a:lvl1pPr>
          </a:lstStyle>
          <a:p>
            <a:pPr lvl="0"/>
            <a:r>
              <a:rPr lang="en-US" dirty="0"/>
              <a:t>FRAMING TEXT AREA</a:t>
            </a:r>
          </a:p>
        </p:txBody>
      </p:sp>
      <p:sp>
        <p:nvSpPr>
          <p:cNvPr id="28" name="Text Placeholder 11"/>
          <p:cNvSpPr>
            <a:spLocks noGrp="1"/>
          </p:cNvSpPr>
          <p:nvPr>
            <p:ph type="body" sz="quarter" idx="15"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a:t>Click to add Source or Footnote</a:t>
            </a:r>
          </a:p>
        </p:txBody>
      </p:sp>
      <p:sp>
        <p:nvSpPr>
          <p:cNvPr id="16"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grpSp>
        <p:nvGrpSpPr>
          <p:cNvPr id="18" name="Group 17"/>
          <p:cNvGrpSpPr>
            <a:grpSpLocks noChangeAspect="1"/>
          </p:cNvGrpSpPr>
          <p:nvPr userDrawn="1"/>
        </p:nvGrpSpPr>
        <p:grpSpPr>
          <a:xfrm>
            <a:off x="8608259" y="-1276"/>
            <a:ext cx="534641" cy="457200"/>
            <a:chOff x="7804191" y="0"/>
            <a:chExt cx="1339809" cy="1145743"/>
          </a:xfrm>
        </p:grpSpPr>
        <p:sp>
          <p:nvSpPr>
            <p:cNvPr id="19" name="Rectangle 18"/>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grpSp>
      <p:sp>
        <p:nvSpPr>
          <p:cNvPr id="23"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30"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4053607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umbered List">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454025" y="1400175"/>
            <a:ext cx="8231188" cy="4498975"/>
          </a:xfrm>
        </p:spPr>
        <p:txBody>
          <a:bodyPr/>
          <a:lstStyle>
            <a:lvl1pPr marL="339725" indent="-333375">
              <a:spcBef>
                <a:spcPts val="900"/>
              </a:spcBef>
              <a:spcAft>
                <a:spcPts val="0"/>
              </a:spcAft>
              <a:buClrTx/>
              <a:buFont typeface="+mj-lt"/>
              <a:buAutoNum type="arabicPeriod"/>
              <a:defRPr sz="1800" b="1">
                <a:solidFill>
                  <a:schemeClr val="tx1"/>
                </a:solidFill>
              </a:defRPr>
            </a:lvl1pPr>
            <a:lvl2pPr marL="511175" indent="-165100">
              <a:spcBef>
                <a:spcPts val="0"/>
              </a:spcBef>
              <a:spcAft>
                <a:spcPts val="0"/>
              </a:spcAft>
              <a:defRPr sz="1600"/>
            </a:lvl2pPr>
            <a:lvl3pPr marL="684213" indent="-111125" defTabSz="915988">
              <a:defRPr/>
            </a:lvl3pPr>
            <a:lvl4pPr marL="857250" indent="-112713">
              <a:defRPr/>
            </a:lvl4pPr>
            <a:lvl5pPr marL="1028700" indent="-1174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Title and Numbered List Slide</a:t>
            </a:r>
          </a:p>
        </p:txBody>
      </p:sp>
      <p:sp>
        <p:nvSpPr>
          <p:cNvPr id="4" name="Date Placeholder 3"/>
          <p:cNvSpPr>
            <a:spLocks noGrp="1"/>
          </p:cNvSpPr>
          <p:nvPr>
            <p:ph type="dt" sz="half" idx="10"/>
          </p:nvPr>
        </p:nvSpPr>
        <p:spPr/>
        <p:txBody>
          <a:bodyPr/>
          <a:lstStyle/>
          <a:p>
            <a:fld id="{5DB3311B-A60B-486B-94B4-4A9853CB0A88}" type="datetime1">
              <a:rPr lang="en-US" smtClean="0"/>
              <a:t>10/30/2020</a:t>
            </a:fld>
            <a:endParaRPr lang="en-US"/>
          </a:p>
        </p:txBody>
      </p:sp>
      <p:sp>
        <p:nvSpPr>
          <p:cNvPr id="5" name="Footer Placeholder 4"/>
          <p:cNvSpPr>
            <a:spLocks noGrp="1"/>
          </p:cNvSpPr>
          <p:nvPr>
            <p:ph type="ftr" sz="quarter" idx="11"/>
          </p:nvPr>
        </p:nvSpPr>
        <p:spPr/>
        <p:txBody>
          <a:bodyPr/>
          <a:lstStyle/>
          <a:p>
            <a:r>
              <a:rPr lang="en-US"/>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a:p>
        </p:txBody>
      </p:sp>
      <p:sp>
        <p:nvSpPr>
          <p:cNvPr id="16" name="Text Placeholder 12"/>
          <p:cNvSpPr>
            <a:spLocks noGrp="1"/>
          </p:cNvSpPr>
          <p:nvPr>
            <p:ph type="body" sz="quarter" idx="13" hasCustomPrompt="1"/>
          </p:nvPr>
        </p:nvSpPr>
        <p:spPr>
          <a:xfrm>
            <a:off x="457200" y="1"/>
            <a:ext cx="6868160" cy="363408"/>
          </a:xfrm>
        </p:spPr>
        <p:txBody>
          <a:bodyPr anchor="b">
            <a:normAutofit/>
          </a:bodyPr>
          <a:lstStyle>
            <a:lvl1pPr marL="0" indent="0">
              <a:buNone/>
              <a:defRPr sz="1200" b="0" cap="all">
                <a:solidFill>
                  <a:srgbClr val="768591"/>
                </a:solidFill>
              </a:defRPr>
            </a:lvl1pPr>
          </a:lstStyle>
          <a:p>
            <a:pPr lvl="0"/>
            <a:r>
              <a:rPr lang="en-US" dirty="0"/>
              <a:t>FRAMING TEXT AREA</a:t>
            </a:r>
          </a:p>
        </p:txBody>
      </p:sp>
      <p:sp>
        <p:nvSpPr>
          <p:cNvPr id="27" name="Text Placeholder 11"/>
          <p:cNvSpPr>
            <a:spLocks noGrp="1"/>
          </p:cNvSpPr>
          <p:nvPr>
            <p:ph type="body" sz="quarter" idx="14"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a:t>Click to add Source or Footnote</a:t>
            </a:r>
          </a:p>
        </p:txBody>
      </p:sp>
      <p:sp>
        <p:nvSpPr>
          <p:cNvPr id="15"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22"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29"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grpSp>
        <p:nvGrpSpPr>
          <p:cNvPr id="23" name="Group 22"/>
          <p:cNvGrpSpPr>
            <a:grpSpLocks noChangeAspect="1"/>
          </p:cNvGrpSpPr>
          <p:nvPr userDrawn="1"/>
        </p:nvGrpSpPr>
        <p:grpSpPr>
          <a:xfrm>
            <a:off x="8608259" y="-1276"/>
            <a:ext cx="534641" cy="457200"/>
            <a:chOff x="7804191" y="0"/>
            <a:chExt cx="1339809" cy="1145743"/>
          </a:xfrm>
        </p:grpSpPr>
        <p:sp>
          <p:nvSpPr>
            <p:cNvPr id="24" name="Rectangle 23"/>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gr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1022827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op and Bottom Content">
    <p:spTree>
      <p:nvGrpSpPr>
        <p:cNvPr id="1" name=""/>
        <p:cNvGrpSpPr/>
        <p:nvPr/>
      </p:nvGrpSpPr>
      <p:grpSpPr>
        <a:xfrm>
          <a:off x="0" y="0"/>
          <a:ext cx="0" cy="0"/>
          <a:chOff x="0" y="0"/>
          <a:chExt cx="0" cy="0"/>
        </a:xfrm>
      </p:grpSpPr>
      <p:sp>
        <p:nvSpPr>
          <p:cNvPr id="16" name="Content Placeholder 2"/>
          <p:cNvSpPr>
            <a:spLocks noGrp="1"/>
          </p:cNvSpPr>
          <p:nvPr>
            <p:ph idx="15"/>
          </p:nvPr>
        </p:nvSpPr>
        <p:spPr>
          <a:xfrm>
            <a:off x="457199" y="3663093"/>
            <a:ext cx="8229600" cy="2176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baseline="0"/>
            </a:lvl1pPr>
          </a:lstStyle>
          <a:p>
            <a:r>
              <a:rPr lang="en-US" dirty="0"/>
              <a:t>Title with Top and Bottom Content Slide</a:t>
            </a:r>
          </a:p>
        </p:txBody>
      </p:sp>
      <p:sp>
        <p:nvSpPr>
          <p:cNvPr id="3" name="Content Placeholder 2"/>
          <p:cNvSpPr>
            <a:spLocks noGrp="1"/>
          </p:cNvSpPr>
          <p:nvPr>
            <p:ph idx="1"/>
          </p:nvPr>
        </p:nvSpPr>
        <p:spPr>
          <a:xfrm>
            <a:off x="457199" y="1374783"/>
            <a:ext cx="8229600" cy="2176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3597ED-B0EE-42AA-8E55-FD272A4E47CD}" type="datetime1">
              <a:rPr lang="en-US" smtClean="0"/>
              <a:t>10/30/2020</a:t>
            </a:fld>
            <a:endParaRPr lang="en-US"/>
          </a:p>
        </p:txBody>
      </p:sp>
      <p:sp>
        <p:nvSpPr>
          <p:cNvPr id="5" name="Footer Placeholder 4"/>
          <p:cNvSpPr>
            <a:spLocks noGrp="1"/>
          </p:cNvSpPr>
          <p:nvPr>
            <p:ph type="ftr" sz="quarter" idx="11"/>
          </p:nvPr>
        </p:nvSpPr>
        <p:spPr/>
        <p:txBody>
          <a:bodyPr/>
          <a:lstStyle/>
          <a:p>
            <a:r>
              <a:rPr lang="en-US"/>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a:p>
        </p:txBody>
      </p:sp>
      <p:sp>
        <p:nvSpPr>
          <p:cNvPr id="14" name="Text Placeholder 12"/>
          <p:cNvSpPr>
            <a:spLocks noGrp="1"/>
          </p:cNvSpPr>
          <p:nvPr>
            <p:ph type="body" sz="quarter" idx="13" hasCustomPrompt="1"/>
          </p:nvPr>
        </p:nvSpPr>
        <p:spPr>
          <a:xfrm>
            <a:off x="457200" y="1"/>
            <a:ext cx="6868160" cy="363408"/>
          </a:xfrm>
        </p:spPr>
        <p:txBody>
          <a:bodyPr anchor="b">
            <a:normAutofit/>
          </a:bodyPr>
          <a:lstStyle>
            <a:lvl1pPr marL="0" indent="0">
              <a:buNone/>
              <a:defRPr sz="1200" b="0" cap="all">
                <a:solidFill>
                  <a:srgbClr val="768591"/>
                </a:solidFill>
              </a:defRPr>
            </a:lvl1pPr>
          </a:lstStyle>
          <a:p>
            <a:pPr lvl="0"/>
            <a:r>
              <a:rPr lang="en-US" dirty="0"/>
              <a:t>FRAMING TEXT AREA</a:t>
            </a:r>
          </a:p>
        </p:txBody>
      </p:sp>
      <p:sp>
        <p:nvSpPr>
          <p:cNvPr id="22" name="Text Placeholder 11"/>
          <p:cNvSpPr>
            <a:spLocks noGrp="1"/>
          </p:cNvSpPr>
          <p:nvPr>
            <p:ph type="body" sz="quarter" idx="14"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a:t>Click to add Source or Footnote</a:t>
            </a:r>
          </a:p>
        </p:txBody>
      </p:sp>
      <p:sp>
        <p:nvSpPr>
          <p:cNvPr id="23"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18"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30"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grpSp>
        <p:nvGrpSpPr>
          <p:cNvPr id="20" name="Group 19"/>
          <p:cNvGrpSpPr>
            <a:grpSpLocks noChangeAspect="1"/>
          </p:cNvGrpSpPr>
          <p:nvPr userDrawn="1"/>
        </p:nvGrpSpPr>
        <p:grpSpPr>
          <a:xfrm>
            <a:off x="8608259" y="-1276"/>
            <a:ext cx="534641" cy="457200"/>
            <a:chOff x="7804191" y="0"/>
            <a:chExt cx="1339809" cy="1145743"/>
          </a:xfrm>
        </p:grpSpPr>
        <p:sp>
          <p:nvSpPr>
            <p:cNvPr id="21" name="Rectangle 20"/>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gr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1809095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etitive Assessment">
    <p:spTree>
      <p:nvGrpSpPr>
        <p:cNvPr id="1" name=""/>
        <p:cNvGrpSpPr/>
        <p:nvPr/>
      </p:nvGrpSpPr>
      <p:grpSpPr>
        <a:xfrm>
          <a:off x="0" y="0"/>
          <a:ext cx="0" cy="0"/>
          <a:chOff x="0" y="0"/>
          <a:chExt cx="0" cy="0"/>
        </a:xfrm>
      </p:grpSpPr>
      <p:grpSp>
        <p:nvGrpSpPr>
          <p:cNvPr id="23" name="Group 22"/>
          <p:cNvGrpSpPr>
            <a:grpSpLocks noChangeAspect="1"/>
          </p:cNvGrpSpPr>
          <p:nvPr userDrawn="1"/>
        </p:nvGrpSpPr>
        <p:grpSpPr>
          <a:xfrm>
            <a:off x="8608259" y="-1276"/>
            <a:ext cx="534641" cy="457200"/>
            <a:chOff x="7804191" y="0"/>
            <a:chExt cx="1339809" cy="1145743"/>
          </a:xfrm>
        </p:grpSpPr>
        <p:sp>
          <p:nvSpPr>
            <p:cNvPr id="24" name="Rectangle 23"/>
            <p:cNvSpPr/>
            <p:nvPr userDrawn="1"/>
          </p:nvSpPr>
          <p:spPr>
            <a:xfrm>
              <a:off x="7804191" y="569671"/>
              <a:ext cx="192024" cy="1920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a:spLocks/>
            </p:cNvSpPr>
            <p:nvPr userDrawn="1"/>
          </p:nvSpPr>
          <p:spPr>
            <a:xfrm>
              <a:off x="7996215" y="761695"/>
              <a:ext cx="386090" cy="38404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a:spLocks noChangeAspect="1"/>
            </p:cNvSpPr>
            <p:nvPr userDrawn="1"/>
          </p:nvSpPr>
          <p:spPr>
            <a:xfrm>
              <a:off x="8382305" y="0"/>
              <a:ext cx="761695" cy="76169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grpSp>
      <p:sp>
        <p:nvSpPr>
          <p:cNvPr id="16" name="Content Placeholder 2"/>
          <p:cNvSpPr>
            <a:spLocks noGrp="1"/>
          </p:cNvSpPr>
          <p:nvPr>
            <p:ph idx="15"/>
          </p:nvPr>
        </p:nvSpPr>
        <p:spPr>
          <a:xfrm>
            <a:off x="1866900" y="3622453"/>
            <a:ext cx="4008438" cy="2176272"/>
          </a:xfrm>
          <a:ln>
            <a:solidFill>
              <a:schemeClr val="bg1">
                <a:lumMod val="50000"/>
              </a:schemeClr>
            </a:solidFill>
          </a:ln>
        </p:spPr>
        <p:txBody>
          <a:bodyPr lIns="91440" tIns="91440" rIns="91440" bIns="91440">
            <a:noAutofit/>
          </a:bodyPr>
          <a:lstStyle>
            <a:lvl1pPr>
              <a:defRPr sz="1400" b="0">
                <a:solidFill>
                  <a:srgbClr val="000000"/>
                </a:solidFill>
              </a:defRPr>
            </a:lvl1pPr>
            <a:lvl2pPr>
              <a:defRPr sz="12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noAutofit/>
          </a:bodyPr>
          <a:lstStyle>
            <a:lvl1pPr>
              <a:defRPr baseline="0"/>
            </a:lvl1pPr>
          </a:lstStyle>
          <a:p>
            <a:r>
              <a:rPr lang="en-US" dirty="0"/>
              <a:t>Competitive Assessment Slide</a:t>
            </a:r>
          </a:p>
        </p:txBody>
      </p:sp>
      <p:sp>
        <p:nvSpPr>
          <p:cNvPr id="3" name="Content Placeholder 2"/>
          <p:cNvSpPr>
            <a:spLocks noGrp="1"/>
          </p:cNvSpPr>
          <p:nvPr>
            <p:ph idx="1"/>
          </p:nvPr>
        </p:nvSpPr>
        <p:spPr>
          <a:xfrm>
            <a:off x="1866900" y="1362079"/>
            <a:ext cx="4008438" cy="2176272"/>
          </a:xfrm>
          <a:ln>
            <a:solidFill>
              <a:schemeClr val="bg1">
                <a:lumMod val="50000"/>
              </a:schemeClr>
            </a:solidFill>
          </a:ln>
        </p:spPr>
        <p:txBody>
          <a:bodyPr lIns="91440" tIns="91440" rIns="91440" bIns="91440">
            <a:noAutofit/>
          </a:bodyPr>
          <a:lstStyle>
            <a:lvl1pPr>
              <a:defRPr sz="1400" b="0">
                <a:solidFill>
                  <a:schemeClr val="tx1"/>
                </a:solidFill>
              </a:defRPr>
            </a:lvl1pPr>
            <a:lvl2pPr>
              <a:defRPr sz="12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C09170-011B-43A2-9354-B09336790BB9}" type="datetime1">
              <a:rPr lang="en-US" smtClean="0"/>
              <a:t>10/30/2020</a:t>
            </a:fld>
            <a:endParaRPr lang="en-US"/>
          </a:p>
        </p:txBody>
      </p:sp>
      <p:sp>
        <p:nvSpPr>
          <p:cNvPr id="5" name="Footer Placeholder 4"/>
          <p:cNvSpPr>
            <a:spLocks noGrp="1"/>
          </p:cNvSpPr>
          <p:nvPr>
            <p:ph type="ftr" sz="quarter" idx="11"/>
          </p:nvPr>
        </p:nvSpPr>
        <p:spPr/>
        <p:txBody>
          <a:bodyPr/>
          <a:lstStyle/>
          <a:p>
            <a:r>
              <a:rPr lang="en-US"/>
              <a:t>Presentation Title </a:t>
            </a:r>
          </a:p>
        </p:txBody>
      </p:sp>
      <p:sp>
        <p:nvSpPr>
          <p:cNvPr id="6" name="Slide Number Placeholder 5"/>
          <p:cNvSpPr>
            <a:spLocks noGrp="1"/>
          </p:cNvSpPr>
          <p:nvPr>
            <p:ph type="sldNum" sz="quarter" idx="12"/>
          </p:nvPr>
        </p:nvSpPr>
        <p:spPr/>
        <p:txBody>
          <a:bodyPr/>
          <a:lstStyle/>
          <a:p>
            <a:fld id="{1DB5379B-6F0A-3548-AC69-0D2DB46577D4}" type="slidenum">
              <a:rPr lang="en-US" smtClean="0"/>
              <a:t>‹#›</a:t>
            </a:fld>
            <a:endParaRPr lang="en-US"/>
          </a:p>
        </p:txBody>
      </p:sp>
      <p:sp>
        <p:nvSpPr>
          <p:cNvPr id="14" name="Text Placeholder 12"/>
          <p:cNvSpPr>
            <a:spLocks noGrp="1"/>
          </p:cNvSpPr>
          <p:nvPr>
            <p:ph type="body" sz="quarter" idx="13" hasCustomPrompt="1"/>
          </p:nvPr>
        </p:nvSpPr>
        <p:spPr>
          <a:xfrm>
            <a:off x="457200" y="1"/>
            <a:ext cx="6868160" cy="363408"/>
          </a:xfrm>
        </p:spPr>
        <p:txBody>
          <a:bodyPr anchor="b">
            <a:normAutofit/>
          </a:bodyPr>
          <a:lstStyle>
            <a:lvl1pPr marL="0" indent="0">
              <a:buNone/>
              <a:defRPr sz="1200" b="0" cap="all">
                <a:solidFill>
                  <a:srgbClr val="768591"/>
                </a:solidFill>
              </a:defRPr>
            </a:lvl1pPr>
          </a:lstStyle>
          <a:p>
            <a:pPr lvl="0"/>
            <a:r>
              <a:rPr lang="en-US" dirty="0"/>
              <a:t>FRAMING TEXT AREA</a:t>
            </a:r>
          </a:p>
        </p:txBody>
      </p:sp>
      <p:sp>
        <p:nvSpPr>
          <p:cNvPr id="17" name="Content Placeholder 2"/>
          <p:cNvSpPr>
            <a:spLocks noGrp="1"/>
          </p:cNvSpPr>
          <p:nvPr>
            <p:ph idx="16"/>
          </p:nvPr>
        </p:nvSpPr>
        <p:spPr>
          <a:xfrm>
            <a:off x="6069013" y="1376367"/>
            <a:ext cx="2461813" cy="4356187"/>
          </a:xfrm>
          <a:solidFill>
            <a:schemeClr val="bg2"/>
          </a:solidFill>
        </p:spPr>
        <p:txBody>
          <a:bodyPr lIns="91440" tIns="91440" rIns="91440" bIns="91440">
            <a:noAutofit/>
          </a:bodyPr>
          <a:lstStyle>
            <a:lvl1pPr>
              <a:defRPr sz="1400" b="0"/>
            </a:lvl1pPr>
            <a:lvl2pPr>
              <a:defRPr sz="12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Picture Placeholder 17"/>
          <p:cNvSpPr>
            <a:spLocks noGrp="1"/>
          </p:cNvSpPr>
          <p:nvPr>
            <p:ph type="pic" sz="quarter" idx="17"/>
          </p:nvPr>
        </p:nvSpPr>
        <p:spPr>
          <a:xfrm>
            <a:off x="454024" y="1376367"/>
            <a:ext cx="1209675" cy="1246731"/>
          </a:xfrm>
        </p:spPr>
        <p:txBody>
          <a:bodyPr>
            <a:normAutofit/>
          </a:bodyPr>
          <a:lstStyle>
            <a:lvl1pPr>
              <a:defRPr sz="900" b="0">
                <a:solidFill>
                  <a:schemeClr val="tx1"/>
                </a:solidFill>
              </a:defRPr>
            </a:lvl1pPr>
          </a:lstStyle>
          <a:p>
            <a:r>
              <a:rPr lang="en-US"/>
              <a:t>Click icon to add picture</a:t>
            </a:r>
            <a:endParaRPr lang="en-US" dirty="0"/>
          </a:p>
        </p:txBody>
      </p:sp>
      <p:sp>
        <p:nvSpPr>
          <p:cNvPr id="19" name="Picture Placeholder 17"/>
          <p:cNvSpPr>
            <a:spLocks noGrp="1"/>
          </p:cNvSpPr>
          <p:nvPr>
            <p:ph type="pic" sz="quarter" idx="18"/>
          </p:nvPr>
        </p:nvSpPr>
        <p:spPr>
          <a:xfrm>
            <a:off x="454024" y="3636741"/>
            <a:ext cx="1209675" cy="1246731"/>
          </a:xfrm>
        </p:spPr>
        <p:txBody>
          <a:bodyPr>
            <a:normAutofit/>
          </a:bodyPr>
          <a:lstStyle>
            <a:lvl1pPr>
              <a:defRPr sz="900" b="0">
                <a:solidFill>
                  <a:schemeClr val="tx1"/>
                </a:solidFill>
              </a:defRPr>
            </a:lvl1pPr>
          </a:lstStyle>
          <a:p>
            <a:r>
              <a:rPr lang="en-US"/>
              <a:t>Click icon to add picture</a:t>
            </a:r>
            <a:endParaRPr lang="en-US" dirty="0"/>
          </a:p>
        </p:txBody>
      </p:sp>
      <p:sp>
        <p:nvSpPr>
          <p:cNvPr id="25" name="Text Placeholder 11"/>
          <p:cNvSpPr>
            <a:spLocks noGrp="1"/>
          </p:cNvSpPr>
          <p:nvPr>
            <p:ph type="body" sz="quarter" idx="14" hasCustomPrompt="1"/>
          </p:nvPr>
        </p:nvSpPr>
        <p:spPr>
          <a:xfrm>
            <a:off x="457200" y="5914934"/>
            <a:ext cx="8229599" cy="208054"/>
          </a:xfrm>
        </p:spPr>
        <p:txBody>
          <a:bodyPr anchor="b" anchorCtr="0">
            <a:normAutofit/>
          </a:bodyPr>
          <a:lstStyle>
            <a:lvl1pPr marL="0" indent="0">
              <a:lnSpc>
                <a:spcPct val="100000"/>
              </a:lnSpc>
              <a:spcBef>
                <a:spcPts val="0"/>
              </a:spcBef>
              <a:spcAft>
                <a:spcPts val="300"/>
              </a:spcAft>
              <a:buNone/>
              <a:defRPr sz="800" b="0">
                <a:solidFill>
                  <a:srgbClr val="768591"/>
                </a:solidFill>
              </a:defRPr>
            </a:lvl1pPr>
            <a:lvl2pPr marL="0" indent="0">
              <a:lnSpc>
                <a:spcPct val="100000"/>
              </a:lnSpc>
              <a:spcBef>
                <a:spcPts val="0"/>
              </a:spcBef>
              <a:spcAft>
                <a:spcPts val="300"/>
              </a:spcAft>
              <a:buNone/>
              <a:defRPr sz="800" b="0">
                <a:solidFill>
                  <a:srgbClr val="768591"/>
                </a:solidFill>
              </a:defRPr>
            </a:lvl2pPr>
            <a:lvl3pPr marL="338137" indent="0">
              <a:lnSpc>
                <a:spcPct val="100000"/>
              </a:lnSpc>
              <a:spcBef>
                <a:spcPts val="0"/>
              </a:spcBef>
              <a:spcAft>
                <a:spcPts val="300"/>
              </a:spcAft>
              <a:buNone/>
              <a:defRPr sz="800" b="0">
                <a:solidFill>
                  <a:srgbClr val="768591"/>
                </a:solidFill>
              </a:defRPr>
            </a:lvl3pPr>
            <a:lvl4pPr marL="514350" indent="0">
              <a:lnSpc>
                <a:spcPct val="100000"/>
              </a:lnSpc>
              <a:spcBef>
                <a:spcPts val="0"/>
              </a:spcBef>
              <a:spcAft>
                <a:spcPts val="300"/>
              </a:spcAft>
              <a:buNone/>
              <a:defRPr sz="800" b="0">
                <a:solidFill>
                  <a:srgbClr val="768591"/>
                </a:solidFill>
              </a:defRPr>
            </a:lvl4pPr>
            <a:lvl5pPr marL="630238" indent="0">
              <a:lnSpc>
                <a:spcPct val="100000"/>
              </a:lnSpc>
              <a:spcBef>
                <a:spcPts val="0"/>
              </a:spcBef>
              <a:spcAft>
                <a:spcPts val="300"/>
              </a:spcAft>
              <a:buNone/>
              <a:defRPr sz="800" b="0">
                <a:solidFill>
                  <a:srgbClr val="768591"/>
                </a:solidFill>
              </a:defRPr>
            </a:lvl5pPr>
          </a:lstStyle>
          <a:p>
            <a:pPr lvl="0"/>
            <a:r>
              <a:rPr lang="en-US" dirty="0"/>
              <a:t>Click to add Source or Footnote</a:t>
            </a:r>
          </a:p>
        </p:txBody>
      </p:sp>
      <p:sp>
        <p:nvSpPr>
          <p:cNvPr id="26"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21" name="Date Placeholder 3"/>
          <p:cNvSpPr txBox="1">
            <a:spLocks/>
          </p:cNvSpPr>
          <p:nvPr/>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sp>
        <p:nvSpPr>
          <p:cNvPr id="33" name="Date Placeholder 3"/>
          <p:cNvSpPr txBox="1">
            <a:spLocks/>
          </p:cNvSpPr>
          <p:nvPr userDrawn="1"/>
        </p:nvSpPr>
        <p:spPr>
          <a:xfrm>
            <a:off x="1120140" y="6516291"/>
            <a:ext cx="3260628" cy="182563"/>
          </a:xfrm>
          <a:prstGeom prst="rect">
            <a:avLst/>
          </a:prstGeom>
          <a:ln>
            <a:noFill/>
          </a:ln>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768591"/>
                </a:solidFill>
              </a:rPr>
              <a:t>ICF proprietary and confidential. Do not copy, distribute, or disclose.</a:t>
            </a:r>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238" y="6255899"/>
            <a:ext cx="521262" cy="421353"/>
          </a:xfrm>
          <a:prstGeom prst="rect">
            <a:avLst/>
          </a:prstGeom>
        </p:spPr>
      </p:pic>
    </p:spTree>
    <p:extLst>
      <p:ext uri="{BB962C8B-B14F-4D97-AF65-F5344CB8AC3E}">
        <p14:creationId xmlns:p14="http://schemas.microsoft.com/office/powerpoint/2010/main" val="2515601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8" y="424178"/>
            <a:ext cx="8229601" cy="713741"/>
          </a:xfrm>
          <a:prstGeom prst="rect">
            <a:avLst/>
          </a:prstGeom>
          <a:ln>
            <a:noFill/>
          </a:ln>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199" y="1371600"/>
            <a:ext cx="8229600" cy="4761231"/>
          </a:xfrm>
          <a:prstGeom prst="rect">
            <a:avLst/>
          </a:prstGeom>
          <a:ln>
            <a:noFill/>
          </a:ln>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76159" y="6337892"/>
            <a:ext cx="954127" cy="365124"/>
          </a:xfrm>
          <a:prstGeom prst="rect">
            <a:avLst/>
          </a:prstGeom>
          <a:ln>
            <a:noFill/>
          </a:ln>
        </p:spPr>
        <p:txBody>
          <a:bodyPr vert="horz" lIns="0" tIns="0" rIns="0" bIns="0" rtlCol="0" anchor="b" anchorCtr="0"/>
          <a:lstStyle>
            <a:lvl1pPr algn="r">
              <a:defRPr sz="1000">
                <a:solidFill>
                  <a:srgbClr val="768591"/>
                </a:solidFill>
              </a:defRPr>
            </a:lvl1pPr>
          </a:lstStyle>
          <a:p>
            <a:fld id="{B6844352-95E6-45B3-894D-DC9E0617A2CE}" type="datetime1">
              <a:rPr lang="en-US" smtClean="0"/>
              <a:t>10/30/2020</a:t>
            </a:fld>
            <a:endParaRPr lang="en-US" dirty="0"/>
          </a:p>
        </p:txBody>
      </p:sp>
      <p:sp>
        <p:nvSpPr>
          <p:cNvPr id="5" name="Footer Placeholder 4"/>
          <p:cNvSpPr>
            <a:spLocks noGrp="1"/>
          </p:cNvSpPr>
          <p:nvPr>
            <p:ph type="ftr" sz="quarter" idx="3"/>
          </p:nvPr>
        </p:nvSpPr>
        <p:spPr>
          <a:xfrm>
            <a:off x="1120140" y="6155329"/>
            <a:ext cx="3780912" cy="365125"/>
          </a:xfrm>
          <a:prstGeom prst="rect">
            <a:avLst/>
          </a:prstGeom>
          <a:ln>
            <a:noFill/>
          </a:ln>
        </p:spPr>
        <p:txBody>
          <a:bodyPr vert="horz" lIns="0" tIns="0" rIns="0" bIns="0" rtlCol="0" anchor="b" anchorCtr="0"/>
          <a:lstStyle>
            <a:lvl1pPr algn="l">
              <a:defRPr sz="1000">
                <a:solidFill>
                  <a:srgbClr val="768591"/>
                </a:solidFill>
              </a:defRPr>
            </a:lvl1pPr>
          </a:lstStyle>
          <a:p>
            <a:r>
              <a:rPr lang="en-US" dirty="0"/>
              <a:t>Presentation Title </a:t>
            </a:r>
          </a:p>
        </p:txBody>
      </p:sp>
      <p:sp>
        <p:nvSpPr>
          <p:cNvPr id="6" name="Slide Number Placeholder 5"/>
          <p:cNvSpPr>
            <a:spLocks noGrp="1"/>
          </p:cNvSpPr>
          <p:nvPr>
            <p:ph type="sldNum" sz="quarter" idx="4"/>
          </p:nvPr>
        </p:nvSpPr>
        <p:spPr>
          <a:xfrm>
            <a:off x="8330287" y="6337892"/>
            <a:ext cx="356512" cy="365125"/>
          </a:xfrm>
          <a:prstGeom prst="rect">
            <a:avLst/>
          </a:prstGeom>
          <a:ln>
            <a:noFill/>
          </a:ln>
        </p:spPr>
        <p:txBody>
          <a:bodyPr vert="horz" lIns="0" tIns="0" rIns="0" bIns="0" rtlCol="0" anchor="b" anchorCtr="0"/>
          <a:lstStyle>
            <a:lvl1pPr algn="r">
              <a:defRPr sz="1000">
                <a:solidFill>
                  <a:srgbClr val="768591"/>
                </a:solidFill>
              </a:defRPr>
            </a:lvl1pPr>
          </a:lstStyle>
          <a:p>
            <a:fld id="{1DB5379B-6F0A-3548-AC69-0D2DB46577D4}" type="slidenum">
              <a:rPr lang="en-US" smtClean="0"/>
              <a:pPr/>
              <a:t>‹#›</a:t>
            </a:fld>
            <a:endParaRPr lang="en-US" dirty="0"/>
          </a:p>
        </p:txBody>
      </p:sp>
    </p:spTree>
    <p:extLst>
      <p:ext uri="{BB962C8B-B14F-4D97-AF65-F5344CB8AC3E}">
        <p14:creationId xmlns:p14="http://schemas.microsoft.com/office/powerpoint/2010/main" val="35995216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8" r:id="rId11"/>
    <p:sldLayoutId id="2147483707" r:id="rId12"/>
    <p:sldLayoutId id="2147483709" r:id="rId13"/>
    <p:sldLayoutId id="2147483710" r:id="rId14"/>
    <p:sldLayoutId id="2147483711" r:id="rId15"/>
    <p:sldLayoutId id="2147483712" r:id="rId16"/>
    <p:sldLayoutId id="2147483718" r:id="rId17"/>
    <p:sldLayoutId id="2147483719" r:id="rId18"/>
    <p:sldLayoutId id="2147483713" r:id="rId19"/>
    <p:sldLayoutId id="2147483714" r:id="rId20"/>
    <p:sldLayoutId id="2147483715" r:id="rId21"/>
    <p:sldLayoutId id="2147483716" r:id="rId22"/>
    <p:sldLayoutId id="2147483717" r:id="rId23"/>
    <p:sldLayoutId id="2147483723" r:id="rId24"/>
    <p:sldLayoutId id="2147483725" r:id="rId25"/>
    <p:sldLayoutId id="2147483726" r:id="rId26"/>
  </p:sldLayoutIdLst>
  <p:hf hdr="0" ftr="0"/>
  <p:txStyles>
    <p:titleStyle>
      <a:lvl1pPr algn="l" defTabSz="4572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169863" indent="-169863" algn="l" defTabSz="457200" rtl="0" eaLnBrk="1" latinLnBrk="0" hangingPunct="1">
        <a:lnSpc>
          <a:spcPct val="110000"/>
        </a:lnSpc>
        <a:spcBef>
          <a:spcPts val="300"/>
        </a:spcBef>
        <a:spcAft>
          <a:spcPts val="300"/>
        </a:spcAft>
        <a:buClr>
          <a:schemeClr val="tx2"/>
        </a:buClr>
        <a:buFont typeface="Wingdings" charset="2"/>
        <a:buChar char="§"/>
        <a:defRPr sz="1800" b="1" kern="1200">
          <a:solidFill>
            <a:schemeClr val="tx1"/>
          </a:solidFill>
          <a:latin typeface="+mn-lt"/>
          <a:ea typeface="+mn-ea"/>
          <a:cs typeface="+mn-cs"/>
        </a:defRPr>
      </a:lvl1pPr>
      <a:lvl2pPr marL="342900" indent="-174625" algn="l" defTabSz="457200" rtl="0" eaLnBrk="1" latinLnBrk="0" hangingPunct="1">
        <a:lnSpc>
          <a:spcPct val="110000"/>
        </a:lnSpc>
        <a:spcBef>
          <a:spcPts val="100"/>
        </a:spcBef>
        <a:spcAft>
          <a:spcPts val="100"/>
        </a:spcAft>
        <a:buClr>
          <a:schemeClr val="tx2"/>
        </a:buClr>
        <a:buFont typeface="Wingdings" charset="2"/>
        <a:buChar char="§"/>
        <a:tabLst/>
        <a:defRPr sz="1600" kern="1200">
          <a:solidFill>
            <a:schemeClr val="tx1"/>
          </a:solidFill>
          <a:latin typeface="+mn-lt"/>
          <a:ea typeface="+mn-ea"/>
          <a:cs typeface="+mn-cs"/>
        </a:defRPr>
      </a:lvl2pPr>
      <a:lvl3pPr marL="512763" indent="-112713" algn="l" defTabSz="458788" rtl="0" eaLnBrk="1" latinLnBrk="0" hangingPunct="1">
        <a:lnSpc>
          <a:spcPct val="110000"/>
        </a:lnSpc>
        <a:spcBef>
          <a:spcPts val="100"/>
        </a:spcBef>
        <a:spcAft>
          <a:spcPts val="100"/>
        </a:spcAft>
        <a:buClr>
          <a:schemeClr val="accent2"/>
        </a:buClr>
        <a:buFont typeface="Lucida Grande"/>
        <a:buChar char="–"/>
        <a:defRPr sz="1400" kern="1200">
          <a:solidFill>
            <a:schemeClr val="tx1"/>
          </a:solidFill>
          <a:latin typeface="+mn-lt"/>
          <a:ea typeface="+mn-ea"/>
          <a:cs typeface="+mn-cs"/>
        </a:defRPr>
      </a:lvl3pPr>
      <a:lvl4pPr marL="687388" indent="-111125" algn="l" defTabSz="457200" rtl="0" eaLnBrk="1" latinLnBrk="0" hangingPunct="1">
        <a:lnSpc>
          <a:spcPct val="110000"/>
        </a:lnSpc>
        <a:spcBef>
          <a:spcPts val="100"/>
        </a:spcBef>
        <a:spcAft>
          <a:spcPts val="100"/>
        </a:spcAft>
        <a:buFont typeface="Arial"/>
        <a:buChar char="•"/>
        <a:tabLst/>
        <a:defRPr sz="1200" kern="1200">
          <a:solidFill>
            <a:schemeClr val="tx1"/>
          </a:solidFill>
          <a:latin typeface="+mn-lt"/>
          <a:ea typeface="+mn-ea"/>
          <a:cs typeface="+mn-cs"/>
        </a:defRPr>
      </a:lvl4pPr>
      <a:lvl5pPr marL="855663" indent="-114300" algn="l" defTabSz="457200" rtl="0" eaLnBrk="1" latinLnBrk="0" hangingPunct="1">
        <a:lnSpc>
          <a:spcPct val="110000"/>
        </a:lnSpc>
        <a:spcBef>
          <a:spcPts val="100"/>
        </a:spcBef>
        <a:spcAft>
          <a:spcPts val="100"/>
        </a:spcAft>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hud.gov/sites/documents/17-01CPDN.PDF"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www.onecpd.info/resource/3113/importance-of-documenting-match-under-the-coc-program/"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hyperlink" Target="https://www.hud.gov/program_offices/administration/hudclips/handbooks/cpd/6509.2"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3" Type="http://schemas.openxmlformats.org/officeDocument/2006/relationships/hyperlink" Target="https://www.hudexchange.info/resource/5208/notice-establishing-additional-requirements-for-a-continuum-of-care-centralized-or-coordinated-assessment-system/" TargetMode="External"/><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hyperlink" Target="https://www.lihomeless.org/coordinated-entry-prioritization" TargetMode="External"/><Relationship Id="rId2" Type="http://schemas.openxmlformats.org/officeDocument/2006/relationships/notesSlide" Target="../notesSlides/notesSlide65.xml"/><Relationship Id="rId1" Type="http://schemas.openxmlformats.org/officeDocument/2006/relationships/slideLayout" Target="../slideLayouts/slideLayout3.xml"/><Relationship Id="rId5" Type="http://schemas.openxmlformats.org/officeDocument/2006/relationships/hyperlink" Target="mailto:jlabia@addressthehomeless.org" TargetMode="External"/><Relationship Id="rId4" Type="http://schemas.openxmlformats.org/officeDocument/2006/relationships/hyperlink" Target="mailto:mgiuffrida@addressthehomeless.org"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8" Type="http://schemas.openxmlformats.org/officeDocument/2006/relationships/hyperlink" Target="https://www.hudexchange.info/resource/5624/sage-esg-caper-guidebook-for-esgfunded-programs/" TargetMode="External"/><Relationship Id="rId13" Type="http://schemas.openxmlformats.org/officeDocument/2006/relationships/hyperlink" Target="https://www.hudexchange.info/resource/5208/notice-establishing-additional-requirements-for-a-continuum-of-care-centralized-or-coordinated-assessment-system/" TargetMode="External"/><Relationship Id="rId18" Type="http://schemas.openxmlformats.org/officeDocument/2006/relationships/hyperlink" Target="https://www.hudexchange.info/resource/6135/notice-cpd-20-08-waivers-and-alternative-requirements-for-the-esg-program-under-the-cares-act/" TargetMode="External"/><Relationship Id="rId3" Type="http://schemas.openxmlformats.org/officeDocument/2006/relationships/hyperlink" Target="https://www.hudexchange.info/resource/1927/hearth-esg-program-and-consolidated-plan-conforming-amendments/" TargetMode="External"/><Relationship Id="rId7" Type="http://schemas.openxmlformats.org/officeDocument/2006/relationships/hyperlink" Target="https://www.hudexchange.info/resource/4447/esg-program-hmis-manual/" TargetMode="External"/><Relationship Id="rId12" Type="http://schemas.openxmlformats.org/officeDocument/2006/relationships/hyperlink" Target="https://www.hudexchange.info/resource/1974/criteria-and-recordkeeping-requirements-for-definition-of-homeless/" TargetMode="External"/><Relationship Id="rId17" Type="http://schemas.openxmlformats.org/officeDocument/2006/relationships/hyperlink" Target="https://www.hudexchange.info/trainings/courses/esg-cv-notice-review-for-metro-cities-urban-counties-and-territories/" TargetMode="External"/><Relationship Id="rId2" Type="http://schemas.openxmlformats.org/officeDocument/2006/relationships/notesSlide" Target="../notesSlides/notesSlide73.xml"/><Relationship Id="rId16" Type="http://schemas.openxmlformats.org/officeDocument/2006/relationships/hyperlink" Target="https://www.hud.gov/sites/documents/DOC_35649.PDF" TargetMode="External"/><Relationship Id="rId20" Type="http://schemas.openxmlformats.org/officeDocument/2006/relationships/hyperlink" Target="https://www.hudexchange.info/homelessness-assistance/diseases/" TargetMode="External"/><Relationship Id="rId1" Type="http://schemas.openxmlformats.org/officeDocument/2006/relationships/slideLayout" Target="../slideLayouts/slideLayout3.xml"/><Relationship Id="rId6" Type="http://schemas.openxmlformats.org/officeDocument/2006/relationships/hyperlink" Target="https://www.hudexchange.info/resource/3766/esg-minimum-habitability-standards-for-emergency-shelters-and-permanent-housing/" TargetMode="External"/><Relationship Id="rId11" Type="http://schemas.openxmlformats.org/officeDocument/2006/relationships/hyperlink" Target="https://www.hudexchange.info/resources/documents/SNAPS-Shots_Assigning_Essential_Services_Appropriate_Program_Component.pdf" TargetMode="External"/><Relationship Id="rId5" Type="http://schemas.openxmlformats.org/officeDocument/2006/relationships/hyperlink" Target="https://www.hudexchange.info/faqs/1086/what-sources-of-funds-can-be-used-as-cash-match-for-esg/" TargetMode="External"/><Relationship Id="rId15" Type="http://schemas.openxmlformats.org/officeDocument/2006/relationships/hyperlink" Target="https://www.hudexchange.info/resources/documents/CPDIncomeEligibilityCalculator_User_Manual.pdf" TargetMode="External"/><Relationship Id="rId10" Type="http://schemas.openxmlformats.org/officeDocument/2006/relationships/hyperlink" Target="https://www.hudexchange.info/resource/1975/criteria-for-definition-of-at-risk-of-homelessness/" TargetMode="External"/><Relationship Id="rId19" Type="http://schemas.openxmlformats.org/officeDocument/2006/relationships/hyperlink" Target="https://files.hudexchange.info/resources/documents/COVID-19-Homeless-System-Response-Grants-Management-ESG-CV-Notice-Summary.pdf" TargetMode="External"/><Relationship Id="rId4" Type="http://schemas.openxmlformats.org/officeDocument/2006/relationships/hyperlink" Target="https://www.hudexchange.info/resource/2890/applicable-requirements-for-rental-assistance-and-housing-relocation-services/" TargetMode="External"/><Relationship Id="rId9" Type="http://schemas.openxmlformats.org/officeDocument/2006/relationships/hyperlink" Target="https://www.hudexchange.info/resource/1928/hearth-defining-homeless-final-rule/" TargetMode="External"/><Relationship Id="rId14" Type="http://schemas.openxmlformats.org/officeDocument/2006/relationships/hyperlink" Target="https://www.hudexchange.info/resources/documents/SNAPS-Shots-Recipient-Subrecipient-Case-Management.pdf"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www.hudexchange.info/resources/documents/SNAPS-Shots-ESG-Eligible-Activities-Homelessness-Rapid-Re-Housing.pdf" TargetMode="External"/><Relationship Id="rId2" Type="http://schemas.openxmlformats.org/officeDocument/2006/relationships/notesSlide" Target="../notesSlides/notesSlide74.xml"/><Relationship Id="rId1" Type="http://schemas.openxmlformats.org/officeDocument/2006/relationships/slideLayout" Target="../slideLayouts/slideLayout3.xml"/><Relationship Id="rId6" Type="http://schemas.openxmlformats.org/officeDocument/2006/relationships/hyperlink" Target="https://www.hudexchange.info/resources/documents/SNAPS-Shots-ESG-Rental-Assistance-and-Lease-Agreements.pdf" TargetMode="External"/><Relationship Id="rId5" Type="http://schemas.openxmlformats.org/officeDocument/2006/relationships/hyperlink" Target="https://www.hudexchange.info/resource/3070/esg-rent-reasonableness-and-fmr/" TargetMode="External"/><Relationship Id="rId4" Type="http://schemas.openxmlformats.org/officeDocument/2006/relationships/hyperlink" Target="https://www.hudexchange.info/resources/documents/SNAPS-Shots-ESG-Eligible-Participants-Homelessness-Rapid-Re-Housing.pdf"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mailto:Chris.pitcher@icf.com" TargetMode="External"/><Relationship Id="rId2" Type="http://schemas.openxmlformats.org/officeDocument/2006/relationships/notesSlide" Target="../notesSlides/notesSlide75.xml"/><Relationship Id="rId1" Type="http://schemas.openxmlformats.org/officeDocument/2006/relationships/slideLayout" Target="../slideLayouts/slideLayout19.xml"/><Relationship Id="rId5" Type="http://schemas.openxmlformats.org/officeDocument/2006/relationships/image" Target="../media/image7.jpg"/><Relationship Id="rId4" Type="http://schemas.openxmlformats.org/officeDocument/2006/relationships/hyperlink" Target="mailto:Christine.nguyen@icf.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br>
              <a:rPr lang="en-US" dirty="0"/>
            </a:br>
            <a:r>
              <a:rPr lang="en-US" dirty="0"/>
              <a:t>Long Island </a:t>
            </a:r>
            <a:br>
              <a:rPr lang="en-US" dirty="0"/>
            </a:br>
            <a:r>
              <a:rPr lang="en-US" dirty="0"/>
              <a:t>RRH Grants Administration Webinar</a:t>
            </a:r>
          </a:p>
        </p:txBody>
      </p:sp>
      <p:sp>
        <p:nvSpPr>
          <p:cNvPr id="21" name="Subtitle 20"/>
          <p:cNvSpPr>
            <a:spLocks noGrp="1"/>
          </p:cNvSpPr>
          <p:nvPr>
            <p:ph type="subTitle" idx="1"/>
          </p:nvPr>
        </p:nvSpPr>
        <p:spPr/>
        <p:txBody>
          <a:bodyPr/>
          <a:lstStyle/>
          <a:p>
            <a:r>
              <a:rPr lang="en-US" dirty="0"/>
              <a:t>Grants Administration and Financial Management Training</a:t>
            </a:r>
          </a:p>
        </p:txBody>
      </p:sp>
      <p:sp>
        <p:nvSpPr>
          <p:cNvPr id="23" name="Text Placeholder 22"/>
          <p:cNvSpPr>
            <a:spLocks noGrp="1"/>
          </p:cNvSpPr>
          <p:nvPr>
            <p:ph type="body" sz="quarter" idx="11"/>
          </p:nvPr>
        </p:nvSpPr>
        <p:spPr/>
        <p:txBody>
          <a:bodyPr/>
          <a:lstStyle/>
          <a:p>
            <a:r>
              <a:rPr lang="en-US" dirty="0"/>
              <a:t>October 27, 2020</a:t>
            </a:r>
          </a:p>
        </p:txBody>
      </p:sp>
      <p:sp>
        <p:nvSpPr>
          <p:cNvPr id="25" name="Text Placeholder 24"/>
          <p:cNvSpPr>
            <a:spLocks noGrp="1"/>
          </p:cNvSpPr>
          <p:nvPr>
            <p:ph type="body" sz="quarter" idx="13"/>
          </p:nvPr>
        </p:nvSpPr>
        <p:spPr>
          <a:xfrm>
            <a:off x="4753437" y="4807595"/>
            <a:ext cx="2093902" cy="875037"/>
          </a:xfrm>
        </p:spPr>
        <p:txBody>
          <a:bodyPr/>
          <a:lstStyle/>
          <a:p>
            <a:r>
              <a:rPr lang="en-US" dirty="0"/>
              <a:t>Chris Pitcher, ICF</a:t>
            </a:r>
          </a:p>
          <a:p>
            <a:r>
              <a:rPr lang="en-US" dirty="0"/>
              <a:t>Christine Nguyen, ICF</a:t>
            </a:r>
          </a:p>
          <a:p>
            <a:r>
              <a:rPr lang="en-US" dirty="0"/>
              <a:t>HUD TA</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2707" y="5245114"/>
            <a:ext cx="978470" cy="1107499"/>
          </a:xfrm>
          <a:prstGeom prst="rect">
            <a:avLst/>
          </a:prstGeom>
        </p:spPr>
      </p:pic>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768977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72" name="Title 1">
            <a:extLst>
              <a:ext uri="{FF2B5EF4-FFF2-40B4-BE49-F238E27FC236}">
                <a16:creationId xmlns:a16="http://schemas.microsoft.com/office/drawing/2014/main" id="{67A7566A-AB94-4E70-8F49-96A072DD9F06}"/>
              </a:ext>
            </a:extLst>
          </p:cNvPr>
          <p:cNvSpPr>
            <a:spLocks noGrp="1"/>
          </p:cNvSpPr>
          <p:nvPr>
            <p:ph type="title"/>
          </p:nvPr>
        </p:nvSpPr>
        <p:spPr/>
        <p:txBody>
          <a:bodyPr/>
          <a:lstStyle/>
          <a:p>
            <a:pPr eaLnBrk="1" hangingPunct="1"/>
            <a:r>
              <a:rPr lang="en-US" altLang="en-US" dirty="0"/>
              <a:t>Landlord Incentives</a:t>
            </a:r>
          </a:p>
        </p:txBody>
      </p:sp>
      <p:sp>
        <p:nvSpPr>
          <p:cNvPr id="232473" name="Slide Number Placeholder 3">
            <a:extLst>
              <a:ext uri="{FF2B5EF4-FFF2-40B4-BE49-F238E27FC236}">
                <a16:creationId xmlns:a16="http://schemas.microsoft.com/office/drawing/2014/main" id="{4D77756B-4CDF-4CC7-AE02-D561440F6D3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320910-3741-4990-A284-DF409375C37B}" type="slidenum">
              <a:rPr lang="en-US" altLang="en-US" sz="1400" smtClean="0">
                <a:ea typeface="ＭＳ Ｐゴシック" panose="020B0600070205080204" pitchFamily="34" charset="-128"/>
              </a:rPr>
              <a:pPr/>
              <a:t>10</a:t>
            </a:fld>
            <a:endParaRPr lang="en-US" altLang="en-US" sz="1400" dirty="0">
              <a:ea typeface="ＭＳ Ｐゴシック" panose="020B0600070205080204" pitchFamily="34" charset="-128"/>
            </a:endParaRPr>
          </a:p>
        </p:txBody>
      </p:sp>
      <p:sp>
        <p:nvSpPr>
          <p:cNvPr id="4" name="Content Placeholder 3">
            <a:extLst>
              <a:ext uri="{FF2B5EF4-FFF2-40B4-BE49-F238E27FC236}">
                <a16:creationId xmlns:a16="http://schemas.microsoft.com/office/drawing/2014/main" id="{EFAB91B5-9B4B-4F56-9A17-D971247453A5}"/>
              </a:ext>
            </a:extLst>
          </p:cNvPr>
          <p:cNvSpPr>
            <a:spLocks noGrp="1"/>
          </p:cNvSpPr>
          <p:nvPr>
            <p:ph idx="1"/>
          </p:nvPr>
        </p:nvSpPr>
        <p:spPr>
          <a:xfrm>
            <a:off x="457198" y="1026042"/>
            <a:ext cx="8229600" cy="5407780"/>
          </a:xfrm>
        </p:spPr>
        <p:txBody>
          <a:bodyPr/>
          <a:lstStyle/>
          <a:p>
            <a:pPr marL="342900" lvl="0" indent="-342900">
              <a:spcBef>
                <a:spcPts val="0"/>
              </a:spcBef>
              <a:spcAft>
                <a:spcPts val="0"/>
              </a:spcAft>
              <a:buClr>
                <a:srgbClr val="595959"/>
              </a:buClr>
              <a:buSzPts val="2200"/>
              <a:buFont typeface="Arial"/>
              <a:buChar char="•"/>
            </a:pPr>
            <a:r>
              <a:rPr lang="en-US" sz="2000" b="0" dirty="0"/>
              <a:t>Funds may be used to pay for landlord incentives that are reasonable and necessary to obtain housing for individuals and family's risk of or experiencing homelessness</a:t>
            </a:r>
            <a:br>
              <a:rPr lang="en-US" sz="2000" b="0" dirty="0"/>
            </a:br>
            <a:endParaRPr lang="en-US" sz="2000" b="0" dirty="0"/>
          </a:p>
          <a:p>
            <a:pPr marL="342900" lvl="0" indent="-342900">
              <a:spcBef>
                <a:spcPts val="440"/>
              </a:spcBef>
              <a:spcAft>
                <a:spcPts val="0"/>
              </a:spcAft>
              <a:buClr>
                <a:srgbClr val="595959"/>
              </a:buClr>
              <a:buSzPts val="2200"/>
              <a:buFont typeface="Arial"/>
              <a:buChar char="•"/>
            </a:pPr>
            <a:r>
              <a:rPr lang="en-US" sz="2000" b="0" dirty="0"/>
              <a:t>A recipient may not use ESG-CV funds to pay the landlord incentives an amount that exceeds three times the rent charged for the unit</a:t>
            </a:r>
            <a:br>
              <a:rPr lang="en-US" sz="2000" b="0" dirty="0"/>
            </a:br>
            <a:endParaRPr lang="en-US" sz="2000" b="0" dirty="0"/>
          </a:p>
          <a:p>
            <a:pPr marL="342900" lvl="0" indent="-342900">
              <a:spcBef>
                <a:spcPts val="440"/>
              </a:spcBef>
              <a:spcAft>
                <a:spcPts val="0"/>
              </a:spcAft>
              <a:buClr>
                <a:srgbClr val="595959"/>
              </a:buClr>
              <a:buSzPts val="2200"/>
              <a:buFont typeface="Arial"/>
              <a:buChar char="•"/>
            </a:pPr>
            <a:r>
              <a:rPr lang="en-US" sz="2000" b="0" dirty="0"/>
              <a:t>Eligible landlord incentive costs include: </a:t>
            </a:r>
          </a:p>
          <a:p>
            <a:pPr marL="742950" lvl="1" indent="-285750">
              <a:spcBef>
                <a:spcPts val="400"/>
              </a:spcBef>
              <a:spcAft>
                <a:spcPts val="0"/>
              </a:spcAft>
              <a:buClr>
                <a:srgbClr val="254061"/>
              </a:buClr>
              <a:buSzPts val="2000"/>
              <a:buFont typeface="Arial"/>
              <a:buChar char="•"/>
            </a:pPr>
            <a:r>
              <a:rPr lang="en-US" sz="2000" dirty="0"/>
              <a:t>Signing bonuses equal to up to 2 months of rent</a:t>
            </a:r>
          </a:p>
          <a:p>
            <a:pPr marL="742950" lvl="1" indent="-285750">
              <a:spcBef>
                <a:spcPts val="400"/>
              </a:spcBef>
              <a:spcAft>
                <a:spcPts val="0"/>
              </a:spcAft>
              <a:buClr>
                <a:srgbClr val="254061"/>
              </a:buClr>
              <a:buSzPts val="2000"/>
              <a:buFont typeface="Arial"/>
              <a:buChar char="•"/>
            </a:pPr>
            <a:r>
              <a:rPr lang="en-US" sz="2000" dirty="0"/>
              <a:t>Security deposits equal to up to 3 months of rent</a:t>
            </a:r>
          </a:p>
          <a:p>
            <a:pPr marL="742950" lvl="1" indent="-285750">
              <a:spcBef>
                <a:spcPts val="400"/>
              </a:spcBef>
              <a:spcAft>
                <a:spcPts val="0"/>
              </a:spcAft>
              <a:buClr>
                <a:srgbClr val="254061"/>
              </a:buClr>
              <a:buSzPts val="2000"/>
              <a:buFont typeface="Arial"/>
              <a:buChar char="•"/>
            </a:pPr>
            <a:r>
              <a:rPr lang="en-US" sz="2000" dirty="0"/>
              <a:t>Paying the cost to repair damages incurred by the program participant not covered by the security deposit or that are incurred while the program participant is still residing in the unit  </a:t>
            </a:r>
          </a:p>
          <a:p>
            <a:pPr marL="742950" lvl="1" indent="-285750">
              <a:spcBef>
                <a:spcPts val="400"/>
              </a:spcBef>
              <a:spcAft>
                <a:spcPts val="0"/>
              </a:spcAft>
              <a:buClr>
                <a:srgbClr val="254061"/>
              </a:buClr>
              <a:buSzPts val="2000"/>
              <a:buFont typeface="Arial"/>
              <a:buChar char="•"/>
            </a:pPr>
            <a:r>
              <a:rPr lang="en-US" sz="2000" dirty="0"/>
              <a:t>Paying the costs of extra cleaning or maintenance of a program participant’s unit or appliances</a:t>
            </a:r>
          </a:p>
          <a:p>
            <a:endParaRPr lang="en-US" dirty="0"/>
          </a:p>
        </p:txBody>
      </p:sp>
      <p:sp>
        <p:nvSpPr>
          <p:cNvPr id="2" name="Date Placeholder 1">
            <a:extLst>
              <a:ext uri="{FF2B5EF4-FFF2-40B4-BE49-F238E27FC236}">
                <a16:creationId xmlns:a16="http://schemas.microsoft.com/office/drawing/2014/main" id="{89C4F8ED-1067-4676-B344-004BC38BA277}"/>
              </a:ext>
            </a:extLst>
          </p:cNvPr>
          <p:cNvSpPr>
            <a:spLocks noGrp="1"/>
          </p:cNvSpPr>
          <p:nvPr>
            <p:ph type="dt" sz="half" idx="10"/>
          </p:nvPr>
        </p:nvSpPr>
        <p:spPr/>
        <p:txBody>
          <a:bodyPr/>
          <a:lstStyle/>
          <a:p>
            <a:fld id="{56633FDE-981C-4021-855D-A74AB7CD1C9A}" type="datetime1">
              <a:rPr lang="en-US" smtClean="0"/>
              <a:t>10/30/2020</a:t>
            </a:fld>
            <a:endParaRPr lang="en-US" dirty="0"/>
          </a:p>
        </p:txBody>
      </p:sp>
    </p:spTree>
    <p:extLst>
      <p:ext uri="{BB962C8B-B14F-4D97-AF65-F5344CB8AC3E}">
        <p14:creationId xmlns:p14="http://schemas.microsoft.com/office/powerpoint/2010/main" val="4062001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72" name="Title 1">
            <a:extLst>
              <a:ext uri="{FF2B5EF4-FFF2-40B4-BE49-F238E27FC236}">
                <a16:creationId xmlns:a16="http://schemas.microsoft.com/office/drawing/2014/main" id="{67A7566A-AB94-4E70-8F49-96A072DD9F06}"/>
              </a:ext>
            </a:extLst>
          </p:cNvPr>
          <p:cNvSpPr>
            <a:spLocks noGrp="1"/>
          </p:cNvSpPr>
          <p:nvPr>
            <p:ph type="title"/>
          </p:nvPr>
        </p:nvSpPr>
        <p:spPr/>
        <p:txBody>
          <a:bodyPr/>
          <a:lstStyle/>
          <a:p>
            <a:pPr eaLnBrk="1" hangingPunct="1"/>
            <a:r>
              <a:rPr lang="en-US" altLang="en-US" dirty="0"/>
              <a:t>Volunteer Incentives</a:t>
            </a:r>
          </a:p>
        </p:txBody>
      </p:sp>
      <p:sp>
        <p:nvSpPr>
          <p:cNvPr id="232473" name="Slide Number Placeholder 3">
            <a:extLst>
              <a:ext uri="{FF2B5EF4-FFF2-40B4-BE49-F238E27FC236}">
                <a16:creationId xmlns:a16="http://schemas.microsoft.com/office/drawing/2014/main" id="{4D77756B-4CDF-4CC7-AE02-D561440F6D3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320910-3741-4990-A284-DF409375C37B}" type="slidenum">
              <a:rPr lang="en-US" altLang="en-US" sz="1400" smtClean="0">
                <a:ea typeface="ＭＳ Ｐゴシック" panose="020B0600070205080204" pitchFamily="34" charset="-128"/>
              </a:rPr>
              <a:pPr/>
              <a:t>11</a:t>
            </a:fld>
            <a:endParaRPr lang="en-US" altLang="en-US" sz="1400" dirty="0">
              <a:ea typeface="ＭＳ Ｐゴシック" panose="020B0600070205080204" pitchFamily="34" charset="-128"/>
            </a:endParaRPr>
          </a:p>
        </p:txBody>
      </p:sp>
      <p:sp>
        <p:nvSpPr>
          <p:cNvPr id="4" name="Content Placeholder 3">
            <a:extLst>
              <a:ext uri="{FF2B5EF4-FFF2-40B4-BE49-F238E27FC236}">
                <a16:creationId xmlns:a16="http://schemas.microsoft.com/office/drawing/2014/main" id="{EFAB91B5-9B4B-4F56-9A17-D971247453A5}"/>
              </a:ext>
            </a:extLst>
          </p:cNvPr>
          <p:cNvSpPr>
            <a:spLocks noGrp="1"/>
          </p:cNvSpPr>
          <p:nvPr>
            <p:ph idx="1"/>
          </p:nvPr>
        </p:nvSpPr>
        <p:spPr>
          <a:xfrm>
            <a:off x="457198" y="1026042"/>
            <a:ext cx="8229600" cy="5407780"/>
          </a:xfrm>
        </p:spPr>
        <p:txBody>
          <a:bodyPr/>
          <a:lstStyle/>
          <a:p>
            <a:pPr marL="342900" lvl="0" indent="-342900">
              <a:spcBef>
                <a:spcPts val="0"/>
              </a:spcBef>
              <a:spcAft>
                <a:spcPts val="0"/>
              </a:spcAft>
              <a:buClr>
                <a:srgbClr val="595959"/>
              </a:buClr>
              <a:buSzPts val="2400"/>
              <a:buFont typeface="Arial"/>
              <a:buChar char="•"/>
            </a:pPr>
            <a:r>
              <a:rPr lang="en-US" sz="2000" b="0" dirty="0"/>
              <a:t>Funds may be used to pay to provide reasonable incentives to volunteers who have been and are currently helping to provide necessary street outreach, emergency shelter, essential services, and housing relocation and stabilization services during the coronavirus outbreak</a:t>
            </a:r>
            <a:br>
              <a:rPr lang="en-US" sz="2000" b="0" dirty="0"/>
            </a:br>
            <a:endParaRPr lang="en-US" sz="2000" b="0" dirty="0"/>
          </a:p>
          <a:p>
            <a:pPr marL="342900" lvl="0" indent="-342900">
              <a:spcBef>
                <a:spcPts val="480"/>
              </a:spcBef>
              <a:spcAft>
                <a:spcPts val="0"/>
              </a:spcAft>
              <a:buClr>
                <a:srgbClr val="595959"/>
              </a:buClr>
              <a:buSzPts val="2400"/>
              <a:buFont typeface="Arial"/>
              <a:buChar char="•"/>
            </a:pPr>
            <a:r>
              <a:rPr lang="en-US" sz="2000" b="0" dirty="0"/>
              <a:t>Allowing these reasonable costs will increase the number of people available to provide the needed services and connections to housing to individuals and families experiencing homelessness to prevent the spread of coronavirus </a:t>
            </a:r>
          </a:p>
          <a:p>
            <a:endParaRPr lang="en-US" dirty="0"/>
          </a:p>
        </p:txBody>
      </p:sp>
      <p:sp>
        <p:nvSpPr>
          <p:cNvPr id="2" name="Date Placeholder 1">
            <a:extLst>
              <a:ext uri="{FF2B5EF4-FFF2-40B4-BE49-F238E27FC236}">
                <a16:creationId xmlns:a16="http://schemas.microsoft.com/office/drawing/2014/main" id="{7A3A9D8B-D4CC-4DC3-9611-74EB16ED8DCD}"/>
              </a:ext>
            </a:extLst>
          </p:cNvPr>
          <p:cNvSpPr>
            <a:spLocks noGrp="1"/>
          </p:cNvSpPr>
          <p:nvPr>
            <p:ph type="dt" sz="half" idx="10"/>
          </p:nvPr>
        </p:nvSpPr>
        <p:spPr/>
        <p:txBody>
          <a:bodyPr/>
          <a:lstStyle/>
          <a:p>
            <a:fld id="{77A5AC79-0DCD-4859-974D-31ABC80C1872}" type="datetime1">
              <a:rPr lang="en-US" smtClean="0"/>
              <a:t>10/30/2020</a:t>
            </a:fld>
            <a:endParaRPr lang="en-US" dirty="0"/>
          </a:p>
        </p:txBody>
      </p:sp>
    </p:spTree>
    <p:extLst>
      <p:ext uri="{BB962C8B-B14F-4D97-AF65-F5344CB8AC3E}">
        <p14:creationId xmlns:p14="http://schemas.microsoft.com/office/powerpoint/2010/main" val="3942607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72" name="Title 1">
            <a:extLst>
              <a:ext uri="{FF2B5EF4-FFF2-40B4-BE49-F238E27FC236}">
                <a16:creationId xmlns:a16="http://schemas.microsoft.com/office/drawing/2014/main" id="{67A7566A-AB94-4E70-8F49-96A072DD9F06}"/>
              </a:ext>
            </a:extLst>
          </p:cNvPr>
          <p:cNvSpPr>
            <a:spLocks noGrp="1"/>
          </p:cNvSpPr>
          <p:nvPr>
            <p:ph type="title"/>
          </p:nvPr>
        </p:nvSpPr>
        <p:spPr/>
        <p:txBody>
          <a:bodyPr/>
          <a:lstStyle/>
          <a:p>
            <a:pPr eaLnBrk="1" hangingPunct="1"/>
            <a:r>
              <a:rPr lang="en-US" altLang="en-US" dirty="0"/>
              <a:t>Alternative Requirements</a:t>
            </a:r>
          </a:p>
        </p:txBody>
      </p:sp>
      <p:sp>
        <p:nvSpPr>
          <p:cNvPr id="232473" name="Slide Number Placeholder 3">
            <a:extLst>
              <a:ext uri="{FF2B5EF4-FFF2-40B4-BE49-F238E27FC236}">
                <a16:creationId xmlns:a16="http://schemas.microsoft.com/office/drawing/2014/main" id="{4D77756B-4CDF-4CC7-AE02-D561440F6D3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320910-3741-4990-A284-DF409375C37B}" type="slidenum">
              <a:rPr lang="en-US" altLang="en-US" sz="1400" smtClean="0">
                <a:ea typeface="ＭＳ Ｐゴシック" panose="020B0600070205080204" pitchFamily="34" charset="-128"/>
              </a:rPr>
              <a:pPr/>
              <a:t>12</a:t>
            </a:fld>
            <a:endParaRPr lang="en-US" altLang="en-US" sz="1400" dirty="0">
              <a:ea typeface="ＭＳ Ｐゴシック" panose="020B0600070205080204" pitchFamily="34" charset="-128"/>
            </a:endParaRPr>
          </a:p>
        </p:txBody>
      </p:sp>
      <p:sp>
        <p:nvSpPr>
          <p:cNvPr id="4" name="Content Placeholder 3">
            <a:extLst>
              <a:ext uri="{FF2B5EF4-FFF2-40B4-BE49-F238E27FC236}">
                <a16:creationId xmlns:a16="http://schemas.microsoft.com/office/drawing/2014/main" id="{EFAB91B5-9B4B-4F56-9A17-D971247453A5}"/>
              </a:ext>
            </a:extLst>
          </p:cNvPr>
          <p:cNvSpPr>
            <a:spLocks noGrp="1"/>
          </p:cNvSpPr>
          <p:nvPr>
            <p:ph idx="1"/>
          </p:nvPr>
        </p:nvSpPr>
        <p:spPr>
          <a:xfrm>
            <a:off x="457199" y="972877"/>
            <a:ext cx="8229600" cy="5730139"/>
          </a:xfrm>
        </p:spPr>
        <p:txBody>
          <a:bodyPr/>
          <a:lstStyle/>
          <a:p>
            <a:pPr marL="342900" indent="-342900">
              <a:spcBef>
                <a:spcPts val="0"/>
              </a:spcBef>
              <a:spcAft>
                <a:spcPts val="0"/>
              </a:spcAft>
              <a:buClr>
                <a:srgbClr val="595959"/>
              </a:buClr>
              <a:buSzPts val="2400"/>
              <a:buFont typeface="Arial"/>
              <a:buChar char="•"/>
            </a:pPr>
            <a:r>
              <a:rPr lang="en-US" sz="2000" b="0" u="sng" dirty="0"/>
              <a:t>Match</a:t>
            </a:r>
            <a:r>
              <a:rPr lang="en-US" sz="2000" b="0" dirty="0"/>
              <a:t>: ESG-CV funds are not subject to the match requirements that otherwise apply to the ESG Program</a:t>
            </a:r>
            <a:br>
              <a:rPr lang="en-US" sz="2000" b="0" dirty="0"/>
            </a:br>
            <a:endParaRPr lang="en-US" sz="2000" b="0" dirty="0">
              <a:latin typeface="Calibri"/>
              <a:ea typeface="Calibri"/>
              <a:cs typeface="Calibri"/>
              <a:sym typeface="Calibri"/>
            </a:endParaRPr>
          </a:p>
          <a:p>
            <a:pPr marL="342900" indent="-342900">
              <a:spcBef>
                <a:spcPts val="0"/>
              </a:spcBef>
              <a:spcAft>
                <a:spcPts val="0"/>
              </a:spcAft>
              <a:buClr>
                <a:srgbClr val="595959"/>
              </a:buClr>
              <a:buSzPts val="2400"/>
              <a:buFont typeface="Arial"/>
              <a:buChar char="•"/>
            </a:pPr>
            <a:r>
              <a:rPr lang="en-US" sz="2000" b="0" u="sng" dirty="0"/>
              <a:t>Low Barrier Assistance</a:t>
            </a:r>
            <a:r>
              <a:rPr lang="en-US" sz="2000" b="0" dirty="0"/>
              <a:t>: Individuals and families experiencing homelessness must not be required to receive treatment or perform any other prerequisite activities as a condition for receiving shelter, rental assistance or other services provided with ESG-CV funds (includes case management)</a:t>
            </a:r>
            <a:br>
              <a:rPr lang="en-US" sz="2000" b="0" dirty="0"/>
            </a:br>
            <a:endParaRPr lang="en-US" sz="2400" b="0" dirty="0"/>
          </a:p>
          <a:p>
            <a:pPr marL="342900" indent="-342900">
              <a:spcBef>
                <a:spcPts val="0"/>
              </a:spcBef>
              <a:spcAft>
                <a:spcPts val="0"/>
              </a:spcAft>
              <a:buClr>
                <a:srgbClr val="595959"/>
              </a:buClr>
              <a:buSzPts val="2400"/>
              <a:buFont typeface="Arial"/>
              <a:buChar char="•"/>
            </a:pPr>
            <a:r>
              <a:rPr lang="en-US" sz="2000" b="0" u="sng" dirty="0"/>
              <a:t>RRH Medium Term Rental Assistance</a:t>
            </a:r>
            <a:r>
              <a:rPr lang="en-US" sz="2000" b="0" dirty="0"/>
              <a:t>: </a:t>
            </a:r>
            <a:r>
              <a:rPr lang="en-US" sz="2000" b="0" dirty="0">
                <a:solidFill>
                  <a:srgbClr val="000000"/>
                </a:solidFill>
              </a:rPr>
              <a:t>Medium-term rental assistance is re-defined as “for more than 3 months but not more than 12 months” instead of for not more than 24 months. Funds may only be used to pay the cost of rental assistance for up to 12 months for program participants receiving rapid re-housing assistance</a:t>
            </a:r>
            <a:endParaRPr lang="en-US" sz="2000" b="0" dirty="0"/>
          </a:p>
        </p:txBody>
      </p:sp>
      <p:sp>
        <p:nvSpPr>
          <p:cNvPr id="2" name="Date Placeholder 1">
            <a:extLst>
              <a:ext uri="{FF2B5EF4-FFF2-40B4-BE49-F238E27FC236}">
                <a16:creationId xmlns:a16="http://schemas.microsoft.com/office/drawing/2014/main" id="{49EBB9EA-6545-4AC2-8C34-40F1756A99B3}"/>
              </a:ext>
            </a:extLst>
          </p:cNvPr>
          <p:cNvSpPr>
            <a:spLocks noGrp="1"/>
          </p:cNvSpPr>
          <p:nvPr>
            <p:ph type="dt" sz="half" idx="10"/>
          </p:nvPr>
        </p:nvSpPr>
        <p:spPr/>
        <p:txBody>
          <a:bodyPr/>
          <a:lstStyle/>
          <a:p>
            <a:fld id="{F0FAF4C1-49F0-4F26-900D-7550689B7457}" type="datetime1">
              <a:rPr lang="en-US" smtClean="0"/>
              <a:t>10/30/2020</a:t>
            </a:fld>
            <a:endParaRPr lang="en-US" dirty="0"/>
          </a:p>
        </p:txBody>
      </p:sp>
    </p:spTree>
    <p:extLst>
      <p:ext uri="{BB962C8B-B14F-4D97-AF65-F5344CB8AC3E}">
        <p14:creationId xmlns:p14="http://schemas.microsoft.com/office/powerpoint/2010/main" val="988176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72" name="Title 1">
            <a:extLst>
              <a:ext uri="{FF2B5EF4-FFF2-40B4-BE49-F238E27FC236}">
                <a16:creationId xmlns:a16="http://schemas.microsoft.com/office/drawing/2014/main" id="{67A7566A-AB94-4E70-8F49-96A072DD9F06}"/>
              </a:ext>
            </a:extLst>
          </p:cNvPr>
          <p:cNvSpPr>
            <a:spLocks noGrp="1"/>
          </p:cNvSpPr>
          <p:nvPr>
            <p:ph type="title"/>
          </p:nvPr>
        </p:nvSpPr>
        <p:spPr/>
        <p:txBody>
          <a:bodyPr/>
          <a:lstStyle/>
          <a:p>
            <a:pPr eaLnBrk="1" hangingPunct="1"/>
            <a:r>
              <a:rPr lang="en-US" altLang="en-US" dirty="0"/>
              <a:t>Alternative Requirements</a:t>
            </a:r>
          </a:p>
        </p:txBody>
      </p:sp>
      <p:sp>
        <p:nvSpPr>
          <p:cNvPr id="232473" name="Slide Number Placeholder 3">
            <a:extLst>
              <a:ext uri="{FF2B5EF4-FFF2-40B4-BE49-F238E27FC236}">
                <a16:creationId xmlns:a16="http://schemas.microsoft.com/office/drawing/2014/main" id="{4D77756B-4CDF-4CC7-AE02-D561440F6D3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320910-3741-4990-A284-DF409375C37B}" type="slidenum">
              <a:rPr lang="en-US" altLang="en-US" sz="1400" smtClean="0">
                <a:ea typeface="ＭＳ Ｐゴシック" panose="020B0600070205080204" pitchFamily="34" charset="-128"/>
              </a:rPr>
              <a:pPr/>
              <a:t>13</a:t>
            </a:fld>
            <a:endParaRPr lang="en-US" altLang="en-US" sz="1400" dirty="0">
              <a:ea typeface="ＭＳ Ｐゴシック" panose="020B0600070205080204" pitchFamily="34" charset="-128"/>
            </a:endParaRPr>
          </a:p>
        </p:txBody>
      </p:sp>
      <p:sp>
        <p:nvSpPr>
          <p:cNvPr id="4" name="Content Placeholder 3">
            <a:extLst>
              <a:ext uri="{FF2B5EF4-FFF2-40B4-BE49-F238E27FC236}">
                <a16:creationId xmlns:a16="http://schemas.microsoft.com/office/drawing/2014/main" id="{EFAB91B5-9B4B-4F56-9A17-D971247453A5}"/>
              </a:ext>
            </a:extLst>
          </p:cNvPr>
          <p:cNvSpPr>
            <a:spLocks noGrp="1"/>
          </p:cNvSpPr>
          <p:nvPr>
            <p:ph idx="1"/>
          </p:nvPr>
        </p:nvSpPr>
        <p:spPr>
          <a:xfrm>
            <a:off x="457199" y="972877"/>
            <a:ext cx="8229600" cy="5730139"/>
          </a:xfrm>
        </p:spPr>
        <p:txBody>
          <a:bodyPr/>
          <a:lstStyle/>
          <a:p>
            <a:pPr marL="342900" indent="-342900">
              <a:spcBef>
                <a:spcPts val="0"/>
              </a:spcBef>
              <a:spcAft>
                <a:spcPts val="0"/>
              </a:spcAft>
              <a:buClr>
                <a:srgbClr val="595959"/>
              </a:buClr>
              <a:buSzPts val="2400"/>
              <a:buFont typeface="Arial"/>
              <a:buChar char="•"/>
            </a:pPr>
            <a:r>
              <a:rPr lang="en-US" sz="2000" b="0" u="sng" dirty="0"/>
              <a:t>RRH FMR Waived</a:t>
            </a:r>
            <a:r>
              <a:rPr lang="en-US" sz="2000" b="0" dirty="0"/>
              <a:t>: Rental assistance may be used in a unit that exceeds FMR established by HUD as long as the rent complies with HUD’s standard of rent reasonableness</a:t>
            </a:r>
          </a:p>
          <a:p>
            <a:pPr marL="0" indent="0">
              <a:spcBef>
                <a:spcPts val="0"/>
              </a:spcBef>
              <a:spcAft>
                <a:spcPts val="0"/>
              </a:spcAft>
              <a:buClr>
                <a:srgbClr val="595959"/>
              </a:buClr>
              <a:buSzPts val="2400"/>
              <a:buNone/>
            </a:pPr>
            <a:endParaRPr lang="en-US" sz="2000" b="0" dirty="0">
              <a:latin typeface="Calibri"/>
              <a:ea typeface="Calibri"/>
              <a:cs typeface="Calibri"/>
              <a:sym typeface="Calibri"/>
            </a:endParaRPr>
          </a:p>
          <a:p>
            <a:pPr marL="342900" indent="-342900">
              <a:spcBef>
                <a:spcPts val="0"/>
              </a:spcBef>
              <a:spcAft>
                <a:spcPts val="0"/>
              </a:spcAft>
              <a:buClr>
                <a:srgbClr val="595959"/>
              </a:buClr>
              <a:buSzPts val="2400"/>
              <a:buFont typeface="Arial"/>
              <a:buChar char="•"/>
            </a:pPr>
            <a:r>
              <a:rPr lang="en-US" sz="2000" b="0" u="sng" dirty="0"/>
              <a:t>RRH 24-Month Cap Temporary Waived</a:t>
            </a:r>
            <a:r>
              <a:rPr lang="en-US" sz="2000" b="0" dirty="0"/>
              <a:t>: Program participants who receive the maximum amount of assistance (24 months) between January 21, 2020 and March 1, 2021 may receive an additional 6 months of assistance of rental assistance and services</a:t>
            </a:r>
            <a:endParaRPr lang="en-US" sz="2000" b="0" dirty="0">
              <a:ea typeface="Calibri"/>
              <a:cs typeface="Calibri"/>
              <a:sym typeface="Calibri"/>
            </a:endParaRPr>
          </a:p>
          <a:p>
            <a:pPr marL="0" indent="0">
              <a:spcBef>
                <a:spcPts val="0"/>
              </a:spcBef>
              <a:spcAft>
                <a:spcPts val="0"/>
              </a:spcAft>
              <a:buClr>
                <a:srgbClr val="595959"/>
              </a:buClr>
              <a:buSzPts val="2400"/>
              <a:buNone/>
            </a:pPr>
            <a:endParaRPr lang="en-US" sz="2400" b="0" dirty="0"/>
          </a:p>
          <a:p>
            <a:pPr marL="342900" indent="-342900">
              <a:spcBef>
                <a:spcPts val="0"/>
              </a:spcBef>
              <a:spcAft>
                <a:spcPts val="0"/>
              </a:spcAft>
              <a:buClr>
                <a:srgbClr val="595959"/>
              </a:buClr>
              <a:buSzPts val="2400"/>
              <a:buFont typeface="Arial"/>
              <a:buChar char="•"/>
            </a:pPr>
            <a:r>
              <a:rPr lang="en-US" sz="2000" b="0" u="sng" dirty="0"/>
              <a:t>RRH Case Management Requirement Waived</a:t>
            </a:r>
            <a:r>
              <a:rPr lang="en-US" sz="2000" b="0" dirty="0"/>
              <a:t>: Program participants are not required to meet with a case manager not less than once per month in order to receive assistance and Subrecipients must still make services available to help program participants achieve independent living and avoid further housing instability or homelessness</a:t>
            </a:r>
          </a:p>
          <a:p>
            <a:pPr marL="342900" indent="-342900">
              <a:spcBef>
                <a:spcPts val="0"/>
              </a:spcBef>
              <a:spcAft>
                <a:spcPts val="0"/>
              </a:spcAft>
              <a:buClr>
                <a:srgbClr val="595959"/>
              </a:buClr>
              <a:buSzPts val="2400"/>
              <a:buFont typeface="Arial"/>
              <a:buChar char="•"/>
            </a:pPr>
            <a:endParaRPr lang="en-US" sz="2000" b="0" dirty="0"/>
          </a:p>
        </p:txBody>
      </p:sp>
      <p:sp>
        <p:nvSpPr>
          <p:cNvPr id="2" name="Date Placeholder 1">
            <a:extLst>
              <a:ext uri="{FF2B5EF4-FFF2-40B4-BE49-F238E27FC236}">
                <a16:creationId xmlns:a16="http://schemas.microsoft.com/office/drawing/2014/main" id="{2971B9B7-9622-4CC1-97B9-5502E0A58B97}"/>
              </a:ext>
            </a:extLst>
          </p:cNvPr>
          <p:cNvSpPr>
            <a:spLocks noGrp="1"/>
          </p:cNvSpPr>
          <p:nvPr>
            <p:ph type="dt" sz="half" idx="10"/>
          </p:nvPr>
        </p:nvSpPr>
        <p:spPr/>
        <p:txBody>
          <a:bodyPr/>
          <a:lstStyle/>
          <a:p>
            <a:fld id="{77C6FEFE-8A40-48BD-A6A4-468E74F478BA}" type="datetime1">
              <a:rPr lang="en-US" smtClean="0"/>
              <a:t>10/30/2020</a:t>
            </a:fld>
            <a:endParaRPr lang="en-US" dirty="0"/>
          </a:p>
        </p:txBody>
      </p:sp>
    </p:spTree>
    <p:extLst>
      <p:ext uri="{BB962C8B-B14F-4D97-AF65-F5344CB8AC3E}">
        <p14:creationId xmlns:p14="http://schemas.microsoft.com/office/powerpoint/2010/main" val="1214021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AC08E9E-E050-49BF-BCE1-7150A78C3872}"/>
              </a:ext>
            </a:extLst>
          </p:cNvPr>
          <p:cNvSpPr>
            <a:spLocks noGrp="1"/>
          </p:cNvSpPr>
          <p:nvPr>
            <p:ph type="title"/>
          </p:nvPr>
        </p:nvSpPr>
        <p:spPr>
          <a:xfrm>
            <a:off x="454025" y="1907628"/>
            <a:ext cx="5144135" cy="1039725"/>
          </a:xfrm>
        </p:spPr>
        <p:txBody>
          <a:bodyPr anchor="t">
            <a:normAutofit/>
          </a:bodyPr>
          <a:lstStyle/>
          <a:p>
            <a:r>
              <a:rPr lang="en-US" sz="3200" b="1" dirty="0">
                <a:effectLst/>
              </a:rPr>
              <a:t>Part II. Overview of RRH and Grants Administration</a:t>
            </a:r>
            <a:endParaRPr lang="en-US" sz="3200" dirty="0"/>
          </a:p>
        </p:txBody>
      </p:sp>
      <p:sp>
        <p:nvSpPr>
          <p:cNvPr id="4" name="Date Placeholder 3">
            <a:extLst>
              <a:ext uri="{FF2B5EF4-FFF2-40B4-BE49-F238E27FC236}">
                <a16:creationId xmlns:a16="http://schemas.microsoft.com/office/drawing/2014/main" id="{62FC34A4-3D70-4221-A601-E8CFD7D0721A}"/>
              </a:ext>
            </a:extLst>
          </p:cNvPr>
          <p:cNvSpPr>
            <a:spLocks noGrp="1"/>
          </p:cNvSpPr>
          <p:nvPr>
            <p:ph type="dt" sz="half" idx="10"/>
          </p:nvPr>
        </p:nvSpPr>
        <p:spPr/>
        <p:txBody>
          <a:bodyPr anchor="b">
            <a:normAutofit/>
          </a:bodyPr>
          <a:lstStyle/>
          <a:p>
            <a:pPr>
              <a:spcAft>
                <a:spcPts val="600"/>
              </a:spcAft>
            </a:pPr>
            <a:fld id="{93BCF98D-0D1D-40F6-8EC6-C36B615F1EDD}" type="datetime1">
              <a:rPr lang="en-US" smtClean="0"/>
              <a:t>10/30/2020</a:t>
            </a:fld>
            <a:endParaRPr lang="en-US"/>
          </a:p>
        </p:txBody>
      </p:sp>
      <p:sp>
        <p:nvSpPr>
          <p:cNvPr id="6" name="Slide Number Placeholder 5">
            <a:extLst>
              <a:ext uri="{FF2B5EF4-FFF2-40B4-BE49-F238E27FC236}">
                <a16:creationId xmlns:a16="http://schemas.microsoft.com/office/drawing/2014/main" id="{C0C68CCD-5F2F-46D9-BF20-8250C3E14BE8}"/>
              </a:ext>
            </a:extLst>
          </p:cNvPr>
          <p:cNvSpPr>
            <a:spLocks noGrp="1"/>
          </p:cNvSpPr>
          <p:nvPr>
            <p:ph type="sldNum" sz="quarter" idx="12"/>
          </p:nvPr>
        </p:nvSpPr>
        <p:spPr/>
        <p:txBody>
          <a:bodyPr anchor="b">
            <a:normAutofit/>
          </a:bodyPr>
          <a:lstStyle/>
          <a:p>
            <a:pPr>
              <a:spcAft>
                <a:spcPts val="600"/>
              </a:spcAft>
            </a:pPr>
            <a:fld id="{1DB5379B-6F0A-3548-AC69-0D2DB46577D4}" type="slidenum">
              <a:rPr lang="en-US" smtClean="0"/>
              <a:pPr>
                <a:spcAft>
                  <a:spcPts val="600"/>
                </a:spcAft>
              </a:pPr>
              <a:t>14</a:t>
            </a:fld>
            <a:endParaRPr lang="en-US"/>
          </a:p>
        </p:txBody>
      </p:sp>
      <p:sp>
        <p:nvSpPr>
          <p:cNvPr id="12" name="Subtitle 11">
            <a:extLst>
              <a:ext uri="{FF2B5EF4-FFF2-40B4-BE49-F238E27FC236}">
                <a16:creationId xmlns:a16="http://schemas.microsoft.com/office/drawing/2014/main" id="{DB086B66-E970-4AAB-B3C7-FD0EF11EB40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13761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2F5404-3676-45AF-96DC-D71E5A7320C7}"/>
              </a:ext>
            </a:extLst>
          </p:cNvPr>
          <p:cNvSpPr>
            <a:spLocks noGrp="1"/>
          </p:cNvSpPr>
          <p:nvPr>
            <p:ph type="dt" sz="half" idx="10"/>
          </p:nvPr>
        </p:nvSpPr>
        <p:spPr/>
        <p:txBody>
          <a:bodyPr/>
          <a:lstStyle/>
          <a:p>
            <a:fld id="{483FB5F5-3492-42FE-8FD5-CDD05D05209C}" type="datetime1">
              <a:rPr lang="en-US" smtClean="0"/>
              <a:t>10/30/2020</a:t>
            </a:fld>
            <a:endParaRPr lang="en-US"/>
          </a:p>
        </p:txBody>
      </p:sp>
      <p:sp>
        <p:nvSpPr>
          <p:cNvPr id="4" name="Slide Number Placeholder 3">
            <a:extLst>
              <a:ext uri="{FF2B5EF4-FFF2-40B4-BE49-F238E27FC236}">
                <a16:creationId xmlns:a16="http://schemas.microsoft.com/office/drawing/2014/main" id="{1EDBAD2D-C86C-430E-A606-5C9C02EBCB9F}"/>
              </a:ext>
            </a:extLst>
          </p:cNvPr>
          <p:cNvSpPr>
            <a:spLocks noGrp="1"/>
          </p:cNvSpPr>
          <p:nvPr>
            <p:ph type="sldNum" sz="quarter" idx="12"/>
          </p:nvPr>
        </p:nvSpPr>
        <p:spPr/>
        <p:txBody>
          <a:bodyPr/>
          <a:lstStyle/>
          <a:p>
            <a:fld id="{1DB5379B-6F0A-3548-AC69-0D2DB46577D4}" type="slidenum">
              <a:rPr lang="en-US" smtClean="0"/>
              <a:t>15</a:t>
            </a:fld>
            <a:endParaRPr lang="en-US"/>
          </a:p>
        </p:txBody>
      </p:sp>
      <p:sp>
        <p:nvSpPr>
          <p:cNvPr id="5" name="Title 4">
            <a:extLst>
              <a:ext uri="{FF2B5EF4-FFF2-40B4-BE49-F238E27FC236}">
                <a16:creationId xmlns:a16="http://schemas.microsoft.com/office/drawing/2014/main" id="{48975DB7-4E03-402A-86E4-87379872FD52}"/>
              </a:ext>
            </a:extLst>
          </p:cNvPr>
          <p:cNvSpPr>
            <a:spLocks noGrp="1"/>
          </p:cNvSpPr>
          <p:nvPr>
            <p:ph type="title"/>
          </p:nvPr>
        </p:nvSpPr>
        <p:spPr/>
        <p:txBody>
          <a:bodyPr/>
          <a:lstStyle/>
          <a:p>
            <a:r>
              <a:rPr lang="en-US" dirty="0"/>
              <a:t>RRH Program Component &amp; Eligible Costs</a:t>
            </a:r>
          </a:p>
        </p:txBody>
      </p:sp>
    </p:spTree>
    <p:extLst>
      <p:ext uri="{BB962C8B-B14F-4D97-AF65-F5344CB8AC3E}">
        <p14:creationId xmlns:p14="http://schemas.microsoft.com/office/powerpoint/2010/main" val="3735574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dirty="0"/>
              <a:t>Five Program Components &amp; Administration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76904648"/>
              </p:ext>
            </p:extLst>
          </p:nvPr>
        </p:nvGraphicFramePr>
        <p:xfrm>
          <a:off x="457201" y="1157350"/>
          <a:ext cx="8229598" cy="4767325"/>
        </p:xfrm>
        <a:graphic>
          <a:graphicData uri="http://schemas.openxmlformats.org/drawingml/2006/table">
            <a:tbl>
              <a:tblPr firstRow="1">
                <a:effectLst>
                  <a:outerShdw blurRad="50800" dist="50800" dir="5400000" algn="ctr" rotWithShape="0">
                    <a:srgbClr val="233777"/>
                  </a:outerShdw>
                </a:effectLst>
                <a:tableStyleId>{5C22544A-7EE6-4342-B048-85BDC9FD1C3A}</a:tableStyleId>
              </a:tblPr>
              <a:tblGrid>
                <a:gridCol w="3768694">
                  <a:extLst>
                    <a:ext uri="{9D8B030D-6E8A-4147-A177-3AD203B41FA5}">
                      <a16:colId xmlns:a16="http://schemas.microsoft.com/office/drawing/2014/main" val="20000"/>
                    </a:ext>
                  </a:extLst>
                </a:gridCol>
                <a:gridCol w="2153540">
                  <a:extLst>
                    <a:ext uri="{9D8B030D-6E8A-4147-A177-3AD203B41FA5}">
                      <a16:colId xmlns:a16="http://schemas.microsoft.com/office/drawing/2014/main" val="20001"/>
                    </a:ext>
                  </a:extLst>
                </a:gridCol>
                <a:gridCol w="2307364">
                  <a:extLst>
                    <a:ext uri="{9D8B030D-6E8A-4147-A177-3AD203B41FA5}">
                      <a16:colId xmlns:a16="http://schemas.microsoft.com/office/drawing/2014/main" val="20002"/>
                    </a:ext>
                  </a:extLst>
                </a:gridCol>
              </a:tblGrid>
              <a:tr h="383720">
                <a:tc rowSpan="2">
                  <a:txBody>
                    <a:bodyPr/>
                    <a:lstStyle/>
                    <a:p>
                      <a:pPr algn="ctr"/>
                      <a:r>
                        <a:rPr lang="en-US" sz="2000" b="1" dirty="0">
                          <a:solidFill>
                            <a:schemeClr val="tx1"/>
                          </a:solidFill>
                        </a:rPr>
                        <a:t>Component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2000" b="1" dirty="0">
                          <a:solidFill>
                            <a:schemeClr val="tx1"/>
                          </a:solidFill>
                        </a:rPr>
                        <a:t>Serving…</a:t>
                      </a:r>
                      <a:r>
                        <a:rPr lang="en-US" sz="2000"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0000"/>
                  </a:ext>
                </a:extLst>
              </a:tr>
              <a:tr h="974058">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solidFill>
                            <a:schemeClr val="tx1"/>
                          </a:solidFill>
                        </a:rPr>
                        <a:t>Those who are Homeless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a:solidFill>
                            <a:schemeClr val="tx1"/>
                          </a:solidFill>
                        </a:rPr>
                        <a:t>Those who are at risk of Homelessness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83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t>1. Street Outreach</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mn-lt"/>
                          <a:ea typeface="+mn-ea"/>
                          <a:cs typeface="+mn-cs"/>
                          <a:sym typeface="Wingdings"/>
                        </a:rPr>
                        <a:t></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3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t>2. Emergency Shelter</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mn-lt"/>
                          <a:ea typeface="+mn-ea"/>
                          <a:cs typeface="+mn-cs"/>
                          <a:sym typeface="Wingdings"/>
                        </a:rPr>
                        <a:t></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83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t>3. Homelessness Prevention</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mn-lt"/>
                          <a:ea typeface="+mn-ea"/>
                          <a:cs typeface="+mn-cs"/>
                          <a:sym typeface="Wingdings"/>
                        </a:rPr>
                        <a:t></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83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4. Rapid Re-housing</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mn-lt"/>
                          <a:ea typeface="+mn-ea"/>
                          <a:cs typeface="+mn-cs"/>
                          <a:sym typeface="Wingdings"/>
                        </a:rPr>
                        <a:t></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936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Collecting Data</a:t>
                      </a:r>
                      <a:r>
                        <a:rPr lang="en-US" sz="2000" b="1" baseline="0" dirty="0">
                          <a:solidFill>
                            <a:schemeClr val="tx1"/>
                          </a:solidFill>
                        </a:rPr>
                        <a:t> On…</a:t>
                      </a:r>
                      <a:endParaRPr lang="en-US"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6"/>
                  </a:ext>
                </a:extLst>
              </a:tr>
              <a:tr h="6788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5. Homeless Management Information System</a:t>
                      </a:r>
                      <a:r>
                        <a:rPr lang="en-US" sz="2000" dirty="0">
                          <a:solidFill>
                            <a:schemeClr val="tx1"/>
                          </a:solidFill>
                        </a:rPr>
                        <a:t> (</a:t>
                      </a:r>
                      <a:r>
                        <a:rPr lang="en-US" sz="2000" b="1" dirty="0">
                          <a:solidFill>
                            <a:schemeClr val="tx1"/>
                          </a:solidFill>
                        </a:rPr>
                        <a:t>HMIS</a:t>
                      </a:r>
                      <a:r>
                        <a:rPr lang="en-US" sz="20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mn-lt"/>
                          <a:ea typeface="+mn-ea"/>
                          <a:cs typeface="+mn-cs"/>
                          <a:sym typeface="Wingdings"/>
                        </a:rPr>
                        <a:t></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latin typeface="+mn-lt"/>
                          <a:ea typeface="+mn-ea"/>
                          <a:cs typeface="+mn-cs"/>
                          <a:sym typeface="Wingdings"/>
                        </a:rPr>
                        <a:t></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683005">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t>Administration</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8"/>
                  </a:ext>
                </a:extLst>
              </a:tr>
            </a:tbl>
          </a:graphicData>
        </a:graphic>
      </p:graphicFrame>
      <p:sp>
        <p:nvSpPr>
          <p:cNvPr id="40996" name="Slide Number Placeholder 3"/>
          <p:cNvSpPr>
            <a:spLocks noGrp="1"/>
          </p:cNvSpPr>
          <p:nvPr>
            <p:ph type="sldNum" sz="quarter" idx="12"/>
          </p:nvPr>
        </p:nvSpPr>
        <p:spPr/>
        <p:txBody>
          <a:bodyPr/>
          <a:lstStyle/>
          <a:p>
            <a:pPr>
              <a:defRPr/>
            </a:pPr>
            <a:fld id="{EC9F50E5-581F-4270-B88A-3B8780A23C54}" type="slidenum">
              <a:rPr lang="en-US">
                <a:cs typeface="ＭＳ Ｐゴシック"/>
              </a:rPr>
              <a:pPr>
                <a:defRPr/>
              </a:pPr>
              <a:t>16</a:t>
            </a:fld>
            <a:endParaRPr lang="en-US">
              <a:cs typeface="ＭＳ Ｐゴシック"/>
            </a:endParaRPr>
          </a:p>
        </p:txBody>
      </p:sp>
      <p:sp>
        <p:nvSpPr>
          <p:cNvPr id="2" name="Date Placeholder 1">
            <a:extLst>
              <a:ext uri="{FF2B5EF4-FFF2-40B4-BE49-F238E27FC236}">
                <a16:creationId xmlns:a16="http://schemas.microsoft.com/office/drawing/2014/main" id="{11F51968-2880-474C-B853-DA2152F7D657}"/>
              </a:ext>
            </a:extLst>
          </p:cNvPr>
          <p:cNvSpPr>
            <a:spLocks noGrp="1"/>
          </p:cNvSpPr>
          <p:nvPr>
            <p:ph type="dt" sz="half" idx="10"/>
          </p:nvPr>
        </p:nvSpPr>
        <p:spPr/>
        <p:txBody>
          <a:bodyPr/>
          <a:lstStyle/>
          <a:p>
            <a:fld id="{8008C61E-D69C-42D0-898C-11C74D139EB9}" type="datetime1">
              <a:rPr lang="en-US" smtClean="0"/>
              <a:t>10/30/2020</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3200" dirty="0"/>
              <a:t>Rapid Re-Housing Assistance</a:t>
            </a:r>
            <a:br>
              <a:rPr lang="en-US" sz="3200" dirty="0"/>
            </a:br>
            <a:br>
              <a:rPr lang="en-US" sz="3200" dirty="0"/>
            </a:br>
            <a:endParaRPr lang="en-US" sz="3000" dirty="0"/>
          </a:p>
        </p:txBody>
      </p:sp>
      <p:sp>
        <p:nvSpPr>
          <p:cNvPr id="184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664A877E-C00A-4E8A-8365-36A158BC9CA4}" type="slidenum">
              <a:rPr lang="en-US" sz="1400" smtClean="0"/>
              <a:pPr/>
              <a:t>17</a:t>
            </a:fld>
            <a:endParaRPr lang="en-US" sz="1400"/>
          </a:p>
        </p:txBody>
      </p:sp>
      <p:sp>
        <p:nvSpPr>
          <p:cNvPr id="18437" name="Rectangle 8"/>
          <p:cNvSpPr>
            <a:spLocks noChangeArrowheads="1"/>
          </p:cNvSpPr>
          <p:nvPr/>
        </p:nvSpPr>
        <p:spPr bwMode="auto">
          <a:xfrm>
            <a:off x="304798" y="1145051"/>
            <a:ext cx="853440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8925" lvl="1" indent="-288925">
              <a:spcBef>
                <a:spcPts val="600"/>
              </a:spcBef>
              <a:spcAft>
                <a:spcPts val="600"/>
              </a:spcAft>
              <a:buFont typeface="Arial" pitchFamily="34" charset="0"/>
              <a:buChar char="•"/>
            </a:pPr>
            <a:r>
              <a:rPr lang="en-US" sz="2000" b="1" dirty="0"/>
              <a:t>Eligible Program Participants for Rapid Re-housing: </a:t>
            </a:r>
          </a:p>
          <a:p>
            <a:pPr marL="746125" lvl="2" indent="-288925">
              <a:spcBef>
                <a:spcPts val="600"/>
              </a:spcBef>
              <a:spcAft>
                <a:spcPts val="600"/>
              </a:spcAft>
              <a:buFont typeface="Arial" pitchFamily="34" charset="0"/>
              <a:buChar char="•"/>
            </a:pPr>
            <a:r>
              <a:rPr lang="en-US" sz="2000" dirty="0"/>
              <a:t>Homeless Definition: Category 1 or 4 (if also meeting criteria for Category 1). Individuals and families must have an income at or below 30% AMI at annual re-evaluation</a:t>
            </a:r>
            <a:br>
              <a:rPr lang="en-US" sz="2000" dirty="0"/>
            </a:br>
            <a:endParaRPr lang="en-US" sz="2000" dirty="0"/>
          </a:p>
          <a:p>
            <a:pPr marL="288925" lvl="1" indent="-288925">
              <a:spcBef>
                <a:spcPts val="600"/>
              </a:spcBef>
              <a:spcAft>
                <a:spcPts val="600"/>
              </a:spcAft>
              <a:buFont typeface="Arial" pitchFamily="34" charset="0"/>
              <a:buChar char="•"/>
            </a:pPr>
            <a:r>
              <a:rPr lang="en-US" sz="2000" b="1" dirty="0"/>
              <a:t>Overview of Eligible Activities: </a:t>
            </a:r>
          </a:p>
          <a:p>
            <a:pPr marL="746125" lvl="2" indent="-288925">
              <a:spcBef>
                <a:spcPts val="600"/>
              </a:spcBef>
              <a:spcAft>
                <a:spcPts val="600"/>
              </a:spcAft>
              <a:buFont typeface="Arial" pitchFamily="34" charset="0"/>
              <a:buChar char="•"/>
            </a:pPr>
            <a:r>
              <a:rPr lang="en-US" sz="2000" dirty="0"/>
              <a:t>Short- and medium-term rental assistance and housing relocation and stabilization services and staff salaries related to carrying out rapid re-housing activities are also eligible</a:t>
            </a:r>
          </a:p>
          <a:p>
            <a:pPr marL="288925" lvl="1" indent="-288925">
              <a:spcBef>
                <a:spcPts val="600"/>
              </a:spcBef>
              <a:spcAft>
                <a:spcPts val="600"/>
              </a:spcAft>
              <a:buFont typeface="Arial" pitchFamily="34" charset="0"/>
              <a:buChar char="•"/>
            </a:pPr>
            <a:r>
              <a:rPr lang="en-US" sz="2000" dirty="0">
                <a:solidFill>
                  <a:srgbClr val="FF0000"/>
                </a:solidFill>
              </a:rPr>
              <a:t>Town of Brookhaven &amp; Nassau County ESG-CV funding currently capped at 12 months of RRH rental assistance</a:t>
            </a:r>
          </a:p>
          <a:p>
            <a:pPr marL="288925" lvl="1" indent="-288925">
              <a:spcBef>
                <a:spcPts val="600"/>
              </a:spcBef>
              <a:spcAft>
                <a:spcPts val="600"/>
              </a:spcAft>
              <a:buFont typeface="Arial" pitchFamily="34" charset="0"/>
              <a:buChar char="•"/>
            </a:pPr>
            <a:r>
              <a:rPr lang="en-US" sz="2000" dirty="0">
                <a:solidFill>
                  <a:srgbClr val="FF0000"/>
                </a:solidFill>
              </a:rPr>
              <a:t>Suffolk County DSS ESG-CV funding currently capped at 24 months of RRH rental assistance</a:t>
            </a:r>
          </a:p>
        </p:txBody>
      </p:sp>
      <p:sp>
        <p:nvSpPr>
          <p:cNvPr id="2" name="Date Placeholder 1">
            <a:extLst>
              <a:ext uri="{FF2B5EF4-FFF2-40B4-BE49-F238E27FC236}">
                <a16:creationId xmlns:a16="http://schemas.microsoft.com/office/drawing/2014/main" id="{A806FE09-0F30-48D2-B281-8EB38C432133}"/>
              </a:ext>
            </a:extLst>
          </p:cNvPr>
          <p:cNvSpPr>
            <a:spLocks noGrp="1"/>
          </p:cNvSpPr>
          <p:nvPr>
            <p:ph type="dt" sz="half" idx="10"/>
          </p:nvPr>
        </p:nvSpPr>
        <p:spPr/>
        <p:txBody>
          <a:bodyPr/>
          <a:lstStyle/>
          <a:p>
            <a:fld id="{8891E920-5311-45C4-9500-53137762E1F0}" type="datetime1">
              <a:rPr lang="en-US" smtClean="0"/>
              <a:t>10/30/2020</a:t>
            </a:fld>
            <a:endParaRPr lang="en-US" dirty="0"/>
          </a:p>
        </p:txBody>
      </p:sp>
    </p:spTree>
    <p:extLst>
      <p:ext uri="{BB962C8B-B14F-4D97-AF65-F5344CB8AC3E}">
        <p14:creationId xmlns:p14="http://schemas.microsoft.com/office/powerpoint/2010/main" val="835172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pPr algn="ctr">
              <a:lnSpc>
                <a:spcPct val="80000"/>
              </a:lnSpc>
            </a:pPr>
            <a:r>
              <a:rPr lang="en-US" sz="3000" dirty="0"/>
              <a:t>Rapid Re-Housing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46810061"/>
              </p:ext>
            </p:extLst>
          </p:nvPr>
        </p:nvGraphicFramePr>
        <p:xfrm>
          <a:off x="457200" y="2118360"/>
          <a:ext cx="8229600" cy="262128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just"/>
                      <a:r>
                        <a:rPr lang="en-US" sz="2000" u="sng" dirty="0"/>
                        <a:t>Financial Assistance</a:t>
                      </a:r>
                      <a:endParaRPr lang="en-US" sz="2000" u="sng" dirty="0">
                        <a:solidFill>
                          <a:schemeClr val="tx1"/>
                        </a:solidFill>
                      </a:endParaRPr>
                    </a:p>
                  </a:txBody>
                  <a:tcPr/>
                </a:tc>
                <a:tc>
                  <a:txBody>
                    <a:bodyPr/>
                    <a:lstStyle/>
                    <a:p>
                      <a:pPr algn="l"/>
                      <a:r>
                        <a:rPr lang="en-US" sz="2000" u="sng" dirty="0"/>
                        <a:t>Services</a:t>
                      </a:r>
                      <a:endParaRPr lang="en-US" sz="2000" u="sng" dirty="0">
                        <a:solidFill>
                          <a:schemeClr val="tx1"/>
                        </a:solidFill>
                      </a:endParaRPr>
                    </a:p>
                  </a:txBody>
                  <a:tcPr/>
                </a:tc>
                <a:extLst>
                  <a:ext uri="{0D108BD9-81ED-4DB2-BD59-A6C34878D82A}">
                    <a16:rowId xmlns:a16="http://schemas.microsoft.com/office/drawing/2014/main" val="10000"/>
                  </a:ext>
                </a:extLst>
              </a:tr>
              <a:tr h="370840">
                <a:tc>
                  <a:txBody>
                    <a:bodyPr/>
                    <a:lstStyle/>
                    <a:p>
                      <a:pPr marL="457200" marR="0" lvl="0" indent="-457200" algn="just" defTabSz="914400" rtl="0" eaLnBrk="1" latinLnBrk="0" hangingPunct="1">
                        <a:lnSpc>
                          <a:spcPct val="100000"/>
                        </a:lnSpc>
                        <a:spcBef>
                          <a:spcPts val="0"/>
                        </a:spcBef>
                        <a:spcAft>
                          <a:spcPts val="0"/>
                        </a:spcAft>
                        <a:buFont typeface="Wingdings" pitchFamily="2" charset="2"/>
                        <a:buChar char="§"/>
                      </a:pPr>
                      <a:r>
                        <a:rPr lang="en-US" sz="2000" kern="1200" dirty="0"/>
                        <a:t>Moving costs		</a:t>
                      </a:r>
                    </a:p>
                    <a:p>
                      <a:pPr marL="457200" marR="0" lvl="0" indent="-457200" algn="just" defTabSz="914400" rtl="0" eaLnBrk="1" latinLnBrk="0" hangingPunct="1">
                        <a:lnSpc>
                          <a:spcPct val="100000"/>
                        </a:lnSpc>
                        <a:spcBef>
                          <a:spcPts val="0"/>
                        </a:spcBef>
                        <a:spcAft>
                          <a:spcPts val="0"/>
                        </a:spcAft>
                        <a:buFont typeface="Wingdings" pitchFamily="2" charset="2"/>
                        <a:buChar char="§"/>
                      </a:pPr>
                      <a:r>
                        <a:rPr lang="en-US" sz="2000" kern="1200" dirty="0"/>
                        <a:t>Rental application fees</a:t>
                      </a:r>
                    </a:p>
                    <a:p>
                      <a:pPr marL="457200" marR="0" lvl="0" indent="-457200" algn="just" defTabSz="914400" rtl="0" eaLnBrk="1" latinLnBrk="0" hangingPunct="1">
                        <a:lnSpc>
                          <a:spcPct val="100000"/>
                        </a:lnSpc>
                        <a:spcBef>
                          <a:spcPts val="0"/>
                        </a:spcBef>
                        <a:spcAft>
                          <a:spcPts val="0"/>
                        </a:spcAft>
                        <a:buFont typeface="Wingdings" pitchFamily="2" charset="2"/>
                        <a:buChar char="§"/>
                      </a:pPr>
                      <a:r>
                        <a:rPr lang="en-US" sz="2000" kern="1200" dirty="0"/>
                        <a:t>Security deposit		</a:t>
                      </a:r>
                    </a:p>
                    <a:p>
                      <a:pPr marL="457200" marR="0" lvl="0" indent="-457200" algn="just" defTabSz="914400" rtl="0" eaLnBrk="1" latinLnBrk="0" hangingPunct="1">
                        <a:lnSpc>
                          <a:spcPct val="100000"/>
                        </a:lnSpc>
                        <a:spcBef>
                          <a:spcPts val="0"/>
                        </a:spcBef>
                        <a:spcAft>
                          <a:spcPts val="0"/>
                        </a:spcAft>
                        <a:buFont typeface="Wingdings" pitchFamily="2" charset="2"/>
                        <a:buChar char="§"/>
                      </a:pPr>
                      <a:r>
                        <a:rPr lang="en-US" sz="2000" kern="1200" dirty="0"/>
                        <a:t>Last month's rent</a:t>
                      </a:r>
                    </a:p>
                    <a:p>
                      <a:pPr marL="457200" marR="0" lvl="0" indent="-457200" algn="just" defTabSz="914400" rtl="0" eaLnBrk="1" latinLnBrk="0" hangingPunct="1">
                        <a:lnSpc>
                          <a:spcPct val="100000"/>
                        </a:lnSpc>
                        <a:spcBef>
                          <a:spcPts val="0"/>
                        </a:spcBef>
                        <a:spcAft>
                          <a:spcPts val="0"/>
                        </a:spcAft>
                        <a:buFont typeface="Wingdings" pitchFamily="2" charset="2"/>
                        <a:buChar char="§"/>
                      </a:pPr>
                      <a:r>
                        <a:rPr lang="en-US" sz="2000" kern="1200" dirty="0"/>
                        <a:t>Utility deposit</a:t>
                      </a:r>
                    </a:p>
                    <a:p>
                      <a:pPr marL="457200" marR="0" lvl="0" indent="-457200" algn="just" defTabSz="914400" rtl="0" eaLnBrk="1" latinLnBrk="0" hangingPunct="1">
                        <a:lnSpc>
                          <a:spcPct val="100000"/>
                        </a:lnSpc>
                        <a:spcBef>
                          <a:spcPts val="0"/>
                        </a:spcBef>
                        <a:spcAft>
                          <a:spcPts val="0"/>
                        </a:spcAft>
                        <a:buFont typeface="Wingdings" pitchFamily="2" charset="2"/>
                        <a:buChar char="§"/>
                      </a:pPr>
                      <a:r>
                        <a:rPr lang="en-US" sz="2000" kern="1200" dirty="0"/>
                        <a:t>Utility payments</a:t>
                      </a:r>
                      <a:endParaRPr lang="en-US" sz="2000" kern="1200" dirty="0">
                        <a:solidFill>
                          <a:schemeClr val="dk1"/>
                        </a:solidFill>
                        <a:latin typeface="Calibri"/>
                        <a:ea typeface="Calibri"/>
                        <a:cs typeface="Times New Roman"/>
                      </a:endParaRPr>
                    </a:p>
                  </a:txBody>
                  <a:tcPr/>
                </a:tc>
                <a:tc>
                  <a:txBody>
                    <a:bodyPr/>
                    <a:lstStyle/>
                    <a:p>
                      <a:pPr marL="457200" marR="0" lvl="0" indent="-457200" algn="l" defTabSz="914400" rtl="0" eaLnBrk="1" latinLnBrk="0" hangingPunct="1">
                        <a:lnSpc>
                          <a:spcPct val="100000"/>
                        </a:lnSpc>
                        <a:spcBef>
                          <a:spcPts val="0"/>
                        </a:spcBef>
                        <a:spcAft>
                          <a:spcPts val="0"/>
                        </a:spcAft>
                        <a:buFont typeface="Wingdings" pitchFamily="2" charset="2"/>
                        <a:buChar char="§"/>
                      </a:pPr>
                      <a:r>
                        <a:rPr lang="en-US" sz="2000" kern="1200" dirty="0"/>
                        <a:t>Housing search &amp; placement</a:t>
                      </a:r>
                    </a:p>
                    <a:p>
                      <a:pPr marL="457200" marR="0" lvl="0" indent="-457200" algn="l" defTabSz="914400" rtl="0" eaLnBrk="1" latinLnBrk="0" hangingPunct="1">
                        <a:lnSpc>
                          <a:spcPct val="100000"/>
                        </a:lnSpc>
                        <a:spcBef>
                          <a:spcPts val="0"/>
                        </a:spcBef>
                        <a:spcAft>
                          <a:spcPts val="0"/>
                        </a:spcAft>
                        <a:buFont typeface="Wingdings" pitchFamily="2" charset="2"/>
                        <a:buChar char="§"/>
                      </a:pPr>
                      <a:r>
                        <a:rPr lang="en-US" sz="2000" kern="1200" dirty="0"/>
                        <a:t>Housing</a:t>
                      </a:r>
                      <a:r>
                        <a:rPr lang="en-US" sz="2000" kern="1200" baseline="0" dirty="0"/>
                        <a:t> S</a:t>
                      </a:r>
                      <a:r>
                        <a:rPr lang="en-US" sz="2000" kern="1200" dirty="0"/>
                        <a:t>tability Case Management  </a:t>
                      </a:r>
                    </a:p>
                    <a:p>
                      <a:pPr marL="457200" marR="0" lvl="0" indent="-457200" algn="l" defTabSz="914400" rtl="0" eaLnBrk="1" latinLnBrk="0" hangingPunct="1">
                        <a:lnSpc>
                          <a:spcPct val="100000"/>
                        </a:lnSpc>
                        <a:spcBef>
                          <a:spcPts val="0"/>
                        </a:spcBef>
                        <a:spcAft>
                          <a:spcPts val="0"/>
                        </a:spcAft>
                        <a:buFont typeface="Wingdings" pitchFamily="2" charset="2"/>
                        <a:buChar char="§"/>
                      </a:pPr>
                      <a:r>
                        <a:rPr lang="en-US" sz="2000" kern="1200" dirty="0"/>
                        <a:t>Mediation </a:t>
                      </a:r>
                    </a:p>
                    <a:p>
                      <a:pPr marL="457200" marR="0" lvl="0" indent="-457200" algn="l" defTabSz="914400" rtl="0" eaLnBrk="1" latinLnBrk="0" hangingPunct="1">
                        <a:lnSpc>
                          <a:spcPct val="100000"/>
                        </a:lnSpc>
                        <a:spcBef>
                          <a:spcPts val="0"/>
                        </a:spcBef>
                        <a:spcAft>
                          <a:spcPts val="0"/>
                        </a:spcAft>
                        <a:buFont typeface="Wingdings" pitchFamily="2" charset="2"/>
                        <a:buChar char="§"/>
                      </a:pPr>
                      <a:r>
                        <a:rPr lang="en-US" sz="2000" kern="1200" dirty="0"/>
                        <a:t>Legal Services</a:t>
                      </a:r>
                    </a:p>
                    <a:p>
                      <a:pPr marL="457200" marR="0" lvl="0" indent="-457200" algn="l" defTabSz="914400" rtl="0" eaLnBrk="1" latinLnBrk="0" hangingPunct="1">
                        <a:lnSpc>
                          <a:spcPct val="100000"/>
                        </a:lnSpc>
                        <a:spcBef>
                          <a:spcPts val="0"/>
                        </a:spcBef>
                        <a:spcAft>
                          <a:spcPts val="0"/>
                        </a:spcAft>
                        <a:buFont typeface="Wingdings" pitchFamily="2" charset="2"/>
                        <a:buChar char="§"/>
                      </a:pPr>
                      <a:r>
                        <a:rPr lang="en-US" sz="2000" kern="1200" dirty="0"/>
                        <a:t>Credit repair</a:t>
                      </a:r>
                    </a:p>
                    <a:p>
                      <a:pPr algn="l"/>
                      <a:endParaRPr lang="en-US" sz="2000" dirty="0"/>
                    </a:p>
                  </a:txBody>
                  <a:tcPr/>
                </a:tc>
                <a:extLst>
                  <a:ext uri="{0D108BD9-81ED-4DB2-BD59-A6C34878D82A}">
                    <a16:rowId xmlns:a16="http://schemas.microsoft.com/office/drawing/2014/main" val="10001"/>
                  </a:ext>
                </a:extLst>
              </a:tr>
            </a:tbl>
          </a:graphicData>
        </a:graphic>
      </p:graphicFrame>
      <p:sp>
        <p:nvSpPr>
          <p:cNvPr id="56333" name="Slide Number Placeholder 3"/>
          <p:cNvSpPr>
            <a:spLocks noGrp="1"/>
          </p:cNvSpPr>
          <p:nvPr>
            <p:ph type="sldNum" sz="quarter" idx="12"/>
          </p:nvPr>
        </p:nvSpPr>
        <p:spPr/>
        <p:txBody>
          <a:bodyPr/>
          <a:lstStyle/>
          <a:p>
            <a:pPr>
              <a:defRPr/>
            </a:pPr>
            <a:fld id="{B53B8E36-AD1D-4343-B56A-78D733F6B987}" type="slidenum">
              <a:rPr lang="en-US">
                <a:cs typeface="ＭＳ Ｐゴシック"/>
              </a:rPr>
              <a:pPr>
                <a:defRPr/>
              </a:pPr>
              <a:t>18</a:t>
            </a:fld>
            <a:endParaRPr lang="en-US">
              <a:cs typeface="ＭＳ Ｐゴシック"/>
            </a:endParaRPr>
          </a:p>
        </p:txBody>
      </p:sp>
      <p:sp>
        <p:nvSpPr>
          <p:cNvPr id="6" name="Rectangle 5"/>
          <p:cNvSpPr/>
          <p:nvPr/>
        </p:nvSpPr>
        <p:spPr>
          <a:xfrm>
            <a:off x="562640" y="1226022"/>
            <a:ext cx="7848600" cy="424732"/>
          </a:xfrm>
          <a:prstGeom prst="rect">
            <a:avLst/>
          </a:prstGeom>
        </p:spPr>
        <p:txBody>
          <a:bodyPr wrap="square">
            <a:spAutoFit/>
          </a:bodyPr>
          <a:lstStyle/>
          <a:p>
            <a:pPr algn="ctr" defTabSz="622300">
              <a:lnSpc>
                <a:spcPct val="90000"/>
              </a:lnSpc>
              <a:spcAft>
                <a:spcPct val="35000"/>
              </a:spcAft>
              <a:defRPr/>
            </a:pPr>
            <a:r>
              <a:rPr lang="en-US" sz="2400" dirty="0"/>
              <a:t>Housing Relocation and Stabilization Services</a:t>
            </a:r>
          </a:p>
        </p:txBody>
      </p:sp>
      <p:sp>
        <p:nvSpPr>
          <p:cNvPr id="2" name="Date Placeholder 1">
            <a:extLst>
              <a:ext uri="{FF2B5EF4-FFF2-40B4-BE49-F238E27FC236}">
                <a16:creationId xmlns:a16="http://schemas.microsoft.com/office/drawing/2014/main" id="{F5AE85F2-6F7B-4B40-A88F-B860F2FED1CB}"/>
              </a:ext>
            </a:extLst>
          </p:cNvPr>
          <p:cNvSpPr>
            <a:spLocks noGrp="1"/>
          </p:cNvSpPr>
          <p:nvPr>
            <p:ph type="dt" sz="half" idx="10"/>
          </p:nvPr>
        </p:nvSpPr>
        <p:spPr/>
        <p:txBody>
          <a:bodyPr/>
          <a:lstStyle/>
          <a:p>
            <a:fld id="{11012CE7-19B9-48C0-A8BD-75CB15AB80AA}" type="datetime1">
              <a:rPr lang="en-US" smtClean="0"/>
              <a:t>10/30/2020</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ctr">
              <a:lnSpc>
                <a:spcPct val="80000"/>
              </a:lnSpc>
            </a:pPr>
            <a:r>
              <a:rPr lang="en-US" sz="3000" dirty="0"/>
              <a:t>Rapid Re-Housing</a:t>
            </a:r>
          </a:p>
        </p:txBody>
      </p:sp>
      <p:sp>
        <p:nvSpPr>
          <p:cNvPr id="3" name="Content Placeholder 2"/>
          <p:cNvSpPr>
            <a:spLocks noGrp="1"/>
          </p:cNvSpPr>
          <p:nvPr>
            <p:ph idx="1"/>
          </p:nvPr>
        </p:nvSpPr>
        <p:spPr>
          <a:xfrm>
            <a:off x="457198" y="1578113"/>
            <a:ext cx="8229600" cy="4121918"/>
          </a:xfrm>
        </p:spPr>
        <p:txBody>
          <a:bodyPr/>
          <a:lstStyle/>
          <a:p>
            <a:pPr algn="ctr">
              <a:buNone/>
            </a:pPr>
            <a:r>
              <a:rPr lang="en-US" sz="2000" b="1" dirty="0"/>
              <a:t>Requirements and Restrictions</a:t>
            </a:r>
          </a:p>
          <a:p>
            <a:pPr marL="246063" lvl="1" indent="-263525" defTabSz="1333500">
              <a:lnSpc>
                <a:spcPct val="90000"/>
              </a:lnSpc>
              <a:spcBef>
                <a:spcPts val="600"/>
              </a:spcBef>
              <a:spcAft>
                <a:spcPts val="300"/>
              </a:spcAft>
              <a:buFont typeface="Arial" pitchFamily="34" charset="0"/>
              <a:buChar char="•"/>
              <a:defRPr/>
            </a:pPr>
            <a:r>
              <a:rPr lang="en-US" sz="2000" dirty="0"/>
              <a:t>Participants must </a:t>
            </a:r>
            <a:r>
              <a:rPr lang="en-US" sz="2000" u="sng" dirty="0"/>
              <a:t>meet with a case manager at least once a month</a:t>
            </a:r>
            <a:r>
              <a:rPr lang="en-US" sz="2000" dirty="0"/>
              <a:t> for the duration of assistance, </a:t>
            </a:r>
            <a:r>
              <a:rPr lang="en-US" sz="2000" i="1" dirty="0"/>
              <a:t>except where funding under VAWA or FVPSA prohibits the recipient or subrecipient from making shelter or housing conditional upon the receipt of services</a:t>
            </a:r>
            <a:endParaRPr lang="en-US" sz="2000" dirty="0">
              <a:solidFill>
                <a:srgbClr val="FF0000"/>
              </a:solidFill>
            </a:endParaRPr>
          </a:p>
          <a:p>
            <a:pPr marL="246063" lvl="1" indent="-263525" defTabSz="1333500">
              <a:lnSpc>
                <a:spcPct val="90000"/>
              </a:lnSpc>
              <a:spcBef>
                <a:spcPts val="600"/>
              </a:spcBef>
              <a:spcAft>
                <a:spcPts val="300"/>
              </a:spcAft>
              <a:buFont typeface="Arial" pitchFamily="34" charset="0"/>
              <a:buChar char="•"/>
              <a:defRPr/>
            </a:pPr>
            <a:endParaRPr lang="en-US" sz="2000" dirty="0"/>
          </a:p>
          <a:p>
            <a:pPr marL="246063" lvl="1" indent="-263525" defTabSz="1333500">
              <a:lnSpc>
                <a:spcPct val="90000"/>
              </a:lnSpc>
              <a:spcBef>
                <a:spcPts val="600"/>
              </a:spcBef>
              <a:spcAft>
                <a:spcPts val="600"/>
              </a:spcAft>
              <a:buFont typeface="Arial" pitchFamily="34" charset="0"/>
              <a:buChar char="•"/>
              <a:defRPr/>
            </a:pPr>
            <a:r>
              <a:rPr lang="en-US" sz="2000" dirty="0"/>
              <a:t>Participants must be assisted, as needed, in obtaining:</a:t>
            </a:r>
            <a:br>
              <a:rPr lang="en-US" sz="2000" dirty="0"/>
            </a:br>
            <a:endParaRPr lang="en-US" sz="2000" dirty="0"/>
          </a:p>
          <a:p>
            <a:pPr marL="625475" lvl="2" indent="-228600" defTabSz="1333500">
              <a:lnSpc>
                <a:spcPct val="90000"/>
              </a:lnSpc>
              <a:spcBef>
                <a:spcPts val="0"/>
              </a:spcBef>
              <a:spcAft>
                <a:spcPts val="600"/>
              </a:spcAft>
              <a:buFont typeface="Arial" pitchFamily="34" charset="0"/>
              <a:buChar char="-"/>
              <a:defRPr/>
            </a:pPr>
            <a:r>
              <a:rPr lang="en-US" sz="2000" u="sng" dirty="0"/>
              <a:t>Appropriate supportive services</a:t>
            </a:r>
            <a:r>
              <a:rPr lang="en-US" sz="2000" dirty="0"/>
              <a:t> like medical or mental health treatment or services essential for independent living</a:t>
            </a:r>
          </a:p>
          <a:p>
            <a:pPr marL="625475" lvl="2" indent="-228600" defTabSz="1333500">
              <a:lnSpc>
                <a:spcPct val="90000"/>
              </a:lnSpc>
              <a:spcBef>
                <a:spcPts val="0"/>
              </a:spcBef>
              <a:spcAft>
                <a:spcPts val="600"/>
              </a:spcAft>
              <a:buFont typeface="Arial" pitchFamily="34" charset="0"/>
              <a:buChar char="-"/>
              <a:defRPr/>
            </a:pPr>
            <a:endParaRPr lang="en-US" sz="2000" dirty="0"/>
          </a:p>
          <a:p>
            <a:pPr marL="625475" lvl="2" indent="-228600" defTabSz="1333500">
              <a:lnSpc>
                <a:spcPct val="90000"/>
              </a:lnSpc>
              <a:spcBef>
                <a:spcPts val="0"/>
              </a:spcBef>
              <a:spcAft>
                <a:spcPts val="600"/>
              </a:spcAft>
              <a:buFont typeface="Arial" pitchFamily="34" charset="0"/>
              <a:buChar char="-"/>
              <a:defRPr/>
            </a:pPr>
            <a:r>
              <a:rPr lang="en-US" sz="2000" u="sng" dirty="0"/>
              <a:t>Mainstream benefits</a:t>
            </a:r>
            <a:r>
              <a:rPr lang="en-US" sz="2000" dirty="0"/>
              <a:t> like Medicaid, SSI, or TANF</a:t>
            </a:r>
            <a:endParaRPr lang="en-US" sz="2000" b="1" dirty="0"/>
          </a:p>
          <a:p>
            <a:endParaRPr lang="en-US" sz="2000" b="1" dirty="0"/>
          </a:p>
          <a:p>
            <a:endParaRPr lang="en-US" sz="2000" dirty="0"/>
          </a:p>
        </p:txBody>
      </p:sp>
      <p:sp>
        <p:nvSpPr>
          <p:cNvPr id="4" name="Slide Number Placeholder 3"/>
          <p:cNvSpPr>
            <a:spLocks noGrp="1"/>
          </p:cNvSpPr>
          <p:nvPr>
            <p:ph type="sldNum" sz="quarter" idx="12"/>
          </p:nvPr>
        </p:nvSpPr>
        <p:spPr/>
        <p:txBody>
          <a:bodyPr/>
          <a:lstStyle/>
          <a:p>
            <a:pPr>
              <a:defRPr/>
            </a:pPr>
            <a:fld id="{F362196E-6258-4241-9D09-BFA47C27F884}" type="slidenum">
              <a:rPr lang="en-US" smtClean="0"/>
              <a:pPr>
                <a:defRPr/>
              </a:pPr>
              <a:t>19</a:t>
            </a:fld>
            <a:endParaRPr lang="en-US"/>
          </a:p>
        </p:txBody>
      </p:sp>
      <p:sp>
        <p:nvSpPr>
          <p:cNvPr id="7" name="Rectangle 15"/>
          <p:cNvSpPr/>
          <p:nvPr/>
        </p:nvSpPr>
        <p:spPr bwMode="auto">
          <a:xfrm>
            <a:off x="355143" y="864371"/>
            <a:ext cx="8153400" cy="762000"/>
          </a:xfrm>
          <a:prstGeom prst="round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133350" tIns="133350" rIns="133350" bIns="133350" spcCol="1270" anchor="ctr"/>
          <a:lstStyle/>
          <a:p>
            <a:pPr algn="ctr" defTabSz="1555750">
              <a:lnSpc>
                <a:spcPct val="90000"/>
              </a:lnSpc>
              <a:spcAft>
                <a:spcPct val="35000"/>
              </a:spcAft>
              <a:defRPr/>
            </a:pPr>
            <a:r>
              <a:rPr lang="en-US" sz="2400" dirty="0">
                <a:solidFill>
                  <a:sysClr val="windowText" lastClr="000000"/>
                </a:solidFill>
              </a:rPr>
              <a:t>Housing Relocation and Stabilization Services</a:t>
            </a:r>
          </a:p>
        </p:txBody>
      </p:sp>
      <p:sp>
        <p:nvSpPr>
          <p:cNvPr id="2" name="Date Placeholder 1">
            <a:extLst>
              <a:ext uri="{FF2B5EF4-FFF2-40B4-BE49-F238E27FC236}">
                <a16:creationId xmlns:a16="http://schemas.microsoft.com/office/drawing/2014/main" id="{36D522BF-B8FB-4F1E-96BA-76C81ABD7090}"/>
              </a:ext>
            </a:extLst>
          </p:cNvPr>
          <p:cNvSpPr>
            <a:spLocks noGrp="1"/>
          </p:cNvSpPr>
          <p:nvPr>
            <p:ph type="dt" sz="half" idx="10"/>
          </p:nvPr>
        </p:nvSpPr>
        <p:spPr/>
        <p:txBody>
          <a:bodyPr/>
          <a:lstStyle/>
          <a:p>
            <a:fld id="{C9FC72C3-177B-464E-AD34-B4751E573585}" type="datetime1">
              <a:rPr lang="en-US" smtClean="0"/>
              <a:t>10/30/2020</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F7E6B-D97D-42CB-85E7-BF245217CD82}"/>
              </a:ext>
            </a:extLst>
          </p:cNvPr>
          <p:cNvSpPr>
            <a:spLocks noGrp="1"/>
          </p:cNvSpPr>
          <p:nvPr>
            <p:ph type="title"/>
          </p:nvPr>
        </p:nvSpPr>
        <p:spPr/>
        <p:txBody>
          <a:bodyPr/>
          <a:lstStyle/>
          <a:p>
            <a:r>
              <a:rPr lang="en-US" sz="2800" dirty="0"/>
              <a:t>Webinar Objective</a:t>
            </a:r>
          </a:p>
        </p:txBody>
      </p:sp>
      <p:sp>
        <p:nvSpPr>
          <p:cNvPr id="10" name="Content Placeholder 9">
            <a:extLst>
              <a:ext uri="{FF2B5EF4-FFF2-40B4-BE49-F238E27FC236}">
                <a16:creationId xmlns:a16="http://schemas.microsoft.com/office/drawing/2014/main" id="{ABB29E9B-0314-4541-B317-B492F8FDC618}"/>
              </a:ext>
            </a:extLst>
          </p:cNvPr>
          <p:cNvSpPr>
            <a:spLocks noGrp="1"/>
          </p:cNvSpPr>
          <p:nvPr>
            <p:ph idx="1"/>
          </p:nvPr>
        </p:nvSpPr>
        <p:spPr>
          <a:xfrm>
            <a:off x="457199" y="1230076"/>
            <a:ext cx="8229600" cy="4902756"/>
          </a:xfrm>
        </p:spPr>
        <p:txBody>
          <a:bodyPr/>
          <a:lstStyle/>
          <a:p>
            <a:pPr eaLnBrk="1" hangingPunct="1">
              <a:defRPr/>
            </a:pPr>
            <a:r>
              <a:rPr lang="en-US" altLang="en-US" sz="2000" dirty="0"/>
              <a:t>Participants will be able to:</a:t>
            </a:r>
          </a:p>
          <a:p>
            <a:pPr lvl="1">
              <a:defRPr/>
            </a:pPr>
            <a:r>
              <a:rPr lang="en-US" altLang="en-US" sz="2000" dirty="0"/>
              <a:t>Understand new ESG-CV requirements and flexibilities for RRH providers</a:t>
            </a:r>
          </a:p>
          <a:p>
            <a:pPr lvl="1">
              <a:defRPr/>
            </a:pPr>
            <a:r>
              <a:rPr lang="en-US" altLang="en-US" sz="2000" dirty="0"/>
              <a:t>Understand the ESG RRH Program Component and Eligible Costs</a:t>
            </a:r>
          </a:p>
          <a:p>
            <a:pPr lvl="1">
              <a:defRPr/>
            </a:pPr>
            <a:r>
              <a:rPr lang="en-US" altLang="en-US" sz="2000" dirty="0"/>
              <a:t>Describe ESG recordkeeping and reporting requirements</a:t>
            </a:r>
          </a:p>
          <a:p>
            <a:pPr lvl="1" eaLnBrk="1" hangingPunct="1">
              <a:defRPr/>
            </a:pPr>
            <a:r>
              <a:rPr lang="en-US" altLang="en-US" sz="2000" dirty="0"/>
              <a:t>Describe Housing standards</a:t>
            </a:r>
          </a:p>
          <a:p>
            <a:pPr lvl="1" eaLnBrk="1" hangingPunct="1">
              <a:defRPr/>
            </a:pPr>
            <a:r>
              <a:rPr lang="en-US" altLang="en-US" sz="2000" dirty="0"/>
              <a:t>Understand system requirements and compliance with HMIS, coordinated entry, and ESG written standards</a:t>
            </a:r>
          </a:p>
          <a:p>
            <a:pPr lvl="1" eaLnBrk="1" hangingPunct="1">
              <a:defRPr/>
            </a:pPr>
            <a:r>
              <a:rPr lang="en-US" altLang="en-US" sz="2000" dirty="0"/>
              <a:t>Describe elements of monitoring</a:t>
            </a:r>
            <a:r>
              <a:rPr lang="en-US" sz="2000" dirty="0"/>
              <a:t> </a:t>
            </a:r>
          </a:p>
          <a:p>
            <a:pPr lvl="1">
              <a:defRPr/>
            </a:pPr>
            <a:r>
              <a:rPr lang="en-US" altLang="en-US" sz="2000" dirty="0"/>
              <a:t>Describe the deadlines for expenditure of ESG funds</a:t>
            </a:r>
          </a:p>
          <a:p>
            <a:pPr lvl="1">
              <a:defRPr/>
            </a:pPr>
            <a:r>
              <a:rPr lang="en-US" sz="2000" dirty="0"/>
              <a:t>Identify additional resources related to ESG grants administration and financial management</a:t>
            </a:r>
          </a:p>
          <a:p>
            <a:endParaRPr lang="en-US" dirty="0"/>
          </a:p>
        </p:txBody>
      </p:sp>
      <p:sp>
        <p:nvSpPr>
          <p:cNvPr id="3" name="Date Placeholder 2">
            <a:extLst>
              <a:ext uri="{FF2B5EF4-FFF2-40B4-BE49-F238E27FC236}">
                <a16:creationId xmlns:a16="http://schemas.microsoft.com/office/drawing/2014/main" id="{8F7872C6-8DBA-49AA-A51B-EE9AA890F7C2}"/>
              </a:ext>
            </a:extLst>
          </p:cNvPr>
          <p:cNvSpPr>
            <a:spLocks noGrp="1"/>
          </p:cNvSpPr>
          <p:nvPr>
            <p:ph type="dt" sz="half" idx="10"/>
          </p:nvPr>
        </p:nvSpPr>
        <p:spPr/>
        <p:txBody>
          <a:bodyPr/>
          <a:lstStyle/>
          <a:p>
            <a:fld id="{750B28C9-BCD3-4682-945F-2F711E2CE0D6}" type="datetime1">
              <a:rPr lang="en-US" smtClean="0"/>
              <a:t>10/30/2020</a:t>
            </a:fld>
            <a:endParaRPr lang="en-US" dirty="0"/>
          </a:p>
        </p:txBody>
      </p:sp>
      <p:sp>
        <p:nvSpPr>
          <p:cNvPr id="5" name="Slide Number Placeholder 4">
            <a:extLst>
              <a:ext uri="{FF2B5EF4-FFF2-40B4-BE49-F238E27FC236}">
                <a16:creationId xmlns:a16="http://schemas.microsoft.com/office/drawing/2014/main" id="{0FA10BC7-2F5C-4982-9308-9424FBEE7387}"/>
              </a:ext>
            </a:extLst>
          </p:cNvPr>
          <p:cNvSpPr>
            <a:spLocks noGrp="1"/>
          </p:cNvSpPr>
          <p:nvPr>
            <p:ph type="sldNum" sz="quarter" idx="12"/>
          </p:nvPr>
        </p:nvSpPr>
        <p:spPr/>
        <p:txBody>
          <a:bodyPr/>
          <a:lstStyle/>
          <a:p>
            <a:fld id="{1DB5379B-6F0A-3548-AC69-0D2DB46577D4}" type="slidenum">
              <a:rPr lang="en-US" smtClean="0"/>
              <a:t>2</a:t>
            </a:fld>
            <a:endParaRPr lang="en-US" dirty="0"/>
          </a:p>
        </p:txBody>
      </p:sp>
    </p:spTree>
    <p:extLst>
      <p:ext uri="{BB962C8B-B14F-4D97-AF65-F5344CB8AC3E}">
        <p14:creationId xmlns:p14="http://schemas.microsoft.com/office/powerpoint/2010/main" val="2002847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a:t>Rapid Re-Housing</a:t>
            </a:r>
          </a:p>
        </p:txBody>
      </p:sp>
      <p:sp>
        <p:nvSpPr>
          <p:cNvPr id="4" name="Slide Number Placeholder 3"/>
          <p:cNvSpPr>
            <a:spLocks noGrp="1"/>
          </p:cNvSpPr>
          <p:nvPr>
            <p:ph type="sldNum" sz="quarter" idx="12"/>
          </p:nvPr>
        </p:nvSpPr>
        <p:spPr/>
        <p:txBody>
          <a:bodyPr/>
          <a:lstStyle/>
          <a:p>
            <a:pPr>
              <a:defRPr/>
            </a:pPr>
            <a:fld id="{F362196E-6258-4241-9D09-BFA47C27F884}" type="slidenum">
              <a:rPr lang="en-US" smtClean="0"/>
              <a:pPr>
                <a:defRPr/>
              </a:pPr>
              <a:t>20</a:t>
            </a:fld>
            <a:endParaRPr lang="en-US"/>
          </a:p>
        </p:txBody>
      </p:sp>
      <p:sp>
        <p:nvSpPr>
          <p:cNvPr id="8" name="Text Placeholder 7">
            <a:extLst>
              <a:ext uri="{FF2B5EF4-FFF2-40B4-BE49-F238E27FC236}">
                <a16:creationId xmlns:a16="http://schemas.microsoft.com/office/drawing/2014/main" id="{300739AB-56D2-43D8-8AFF-44D44657CFDA}"/>
              </a:ext>
            </a:extLst>
          </p:cNvPr>
          <p:cNvSpPr>
            <a:spLocks noGrp="1"/>
          </p:cNvSpPr>
          <p:nvPr>
            <p:ph type="body" sz="quarter" idx="14"/>
          </p:nvPr>
        </p:nvSpPr>
        <p:spPr>
          <a:xfrm>
            <a:off x="419099" y="5756343"/>
            <a:ext cx="8229599" cy="208054"/>
          </a:xfrm>
        </p:spPr>
        <p:txBody>
          <a:bodyPr>
            <a:normAutofit fontScale="85000" lnSpcReduction="10000"/>
          </a:bodyPr>
          <a:lstStyle/>
          <a:p>
            <a:r>
              <a:rPr lang="en-US" sz="1600" dirty="0">
                <a:solidFill>
                  <a:srgbClr val="FF0000"/>
                </a:solidFill>
              </a:rPr>
              <a:t>* Note that the Town of Brookhaven and Nassau County ESG funds are currently capped at 12 months </a:t>
            </a:r>
          </a:p>
        </p:txBody>
      </p:sp>
      <p:sp>
        <p:nvSpPr>
          <p:cNvPr id="6" name="Rectangle 5"/>
          <p:cNvSpPr/>
          <p:nvPr/>
        </p:nvSpPr>
        <p:spPr>
          <a:xfrm>
            <a:off x="402167" y="1181616"/>
            <a:ext cx="8077200" cy="424732"/>
          </a:xfrm>
          <a:prstGeom prst="rect">
            <a:avLst/>
          </a:prstGeom>
        </p:spPr>
        <p:txBody>
          <a:bodyPr wrap="square">
            <a:spAutoFit/>
          </a:bodyPr>
          <a:lstStyle/>
          <a:p>
            <a:pPr algn="ctr" defTabSz="622300">
              <a:lnSpc>
                <a:spcPct val="90000"/>
              </a:lnSpc>
              <a:spcAft>
                <a:spcPct val="35000"/>
              </a:spcAft>
              <a:defRPr/>
            </a:pPr>
            <a:r>
              <a:rPr lang="en-US" sz="2400" dirty="0"/>
              <a:t>Short- and Medium-Term Rental Assistance</a:t>
            </a:r>
          </a:p>
        </p:txBody>
      </p:sp>
      <p:graphicFrame>
        <p:nvGraphicFramePr>
          <p:cNvPr id="5" name="Table 4"/>
          <p:cNvGraphicFramePr>
            <a:graphicFrameLocks noGrp="1"/>
          </p:cNvGraphicFramePr>
          <p:nvPr>
            <p:extLst>
              <p:ext uri="{D42A27DB-BD31-4B8C-83A1-F6EECF244321}">
                <p14:modId xmlns:p14="http://schemas.microsoft.com/office/powerpoint/2010/main" val="1904806763"/>
              </p:ext>
            </p:extLst>
          </p:nvPr>
        </p:nvGraphicFramePr>
        <p:xfrm>
          <a:off x="402167" y="1814085"/>
          <a:ext cx="8305800" cy="3587406"/>
        </p:xfrm>
        <a:graphic>
          <a:graphicData uri="http://schemas.openxmlformats.org/drawingml/2006/table">
            <a:tbl>
              <a:tblPr firstRow="1">
                <a:tableStyleId>{9D7B26C5-4107-4FEC-AEDC-1716B250A1EF}</a:tableStyleId>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609600">
                <a:tc>
                  <a:txBody>
                    <a:bodyPr/>
                    <a:lstStyle/>
                    <a:p>
                      <a:pPr algn="ctr"/>
                      <a:r>
                        <a:rPr lang="en-US" sz="2000" b="1" i="1" dirty="0"/>
                        <a:t>     Types</a:t>
                      </a:r>
                      <a:r>
                        <a:rPr lang="en-US" sz="2000" b="1" i="1" baseline="0" dirty="0"/>
                        <a:t> of Rental Assistance</a:t>
                      </a:r>
                      <a:endParaRPr lang="en-US" sz="2000" b="1"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i="1" dirty="0"/>
                        <a:t>Length of Assistance</a:t>
                      </a:r>
                      <a:endParaRPr lang="en-US" sz="2000" b="1"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90683">
                <a:tc>
                  <a:txBody>
                    <a:bodyPr/>
                    <a:lstStyle/>
                    <a:p>
                      <a:pPr algn="ctr"/>
                      <a:r>
                        <a:rPr lang="en-US" sz="2000" dirty="0"/>
                        <a:t>Short Term Rental Assistance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Up to 3 Months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4483">
                <a:tc>
                  <a:txBody>
                    <a:bodyPr/>
                    <a:lstStyle/>
                    <a:p>
                      <a:pPr algn="ctr"/>
                      <a:r>
                        <a:rPr lang="en-US" sz="2000" dirty="0"/>
                        <a:t>Medium Term Rental Assistance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4 to 24 Months*</a:t>
                      </a:r>
                      <a:endParaRPr lang="en-US" sz="20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85800">
                <a:tc>
                  <a:txBody>
                    <a:bodyPr/>
                    <a:lstStyle/>
                    <a:p>
                      <a:pPr algn="ctr"/>
                      <a:r>
                        <a:rPr lang="en-US" sz="2000" dirty="0"/>
                        <a:t>Payment of Rental Arrears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One-time payment up to 6 months, including any late fees on those arrears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66800">
                <a:tc>
                  <a:txBody>
                    <a:bodyPr/>
                    <a:lstStyle/>
                    <a:p>
                      <a:pPr algn="ctr"/>
                      <a:r>
                        <a:rPr lang="en-US" sz="2000" dirty="0"/>
                        <a:t>Any Combination</a:t>
                      </a:r>
                      <a:r>
                        <a:rPr lang="en-US" sz="2000" baseline="0" dirty="0"/>
                        <a:t> of the </a:t>
                      </a:r>
                    </a:p>
                    <a:p>
                      <a:pPr algn="ctr"/>
                      <a:r>
                        <a:rPr lang="en-US" sz="2000" baseline="0" dirty="0"/>
                        <a:t>Three Types of Rental Assistance</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Total not</a:t>
                      </a:r>
                      <a:r>
                        <a:rPr lang="en-US" sz="2000" baseline="0" dirty="0"/>
                        <a:t> to exceed 24 months during any 3-year period, including any payment for last month’s rent</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Date Placeholder 2">
            <a:extLst>
              <a:ext uri="{FF2B5EF4-FFF2-40B4-BE49-F238E27FC236}">
                <a16:creationId xmlns:a16="http://schemas.microsoft.com/office/drawing/2014/main" id="{F37B4FA7-A3B4-430D-9D41-DEC994BCAB72}"/>
              </a:ext>
            </a:extLst>
          </p:cNvPr>
          <p:cNvSpPr>
            <a:spLocks noGrp="1"/>
          </p:cNvSpPr>
          <p:nvPr>
            <p:ph type="dt" sz="half" idx="10"/>
          </p:nvPr>
        </p:nvSpPr>
        <p:spPr/>
        <p:txBody>
          <a:bodyPr/>
          <a:lstStyle/>
          <a:p>
            <a:fld id="{87211FDD-2943-4297-B5C3-9BA9300F726D}" type="datetime1">
              <a:rPr lang="en-US" smtClean="0"/>
              <a:t>10/30/2020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pPr algn="ctr"/>
            <a:r>
              <a:rPr lang="en-US" sz="3000" dirty="0"/>
              <a:t>Rapid Re-Housing</a:t>
            </a:r>
          </a:p>
        </p:txBody>
      </p:sp>
      <p:sp>
        <p:nvSpPr>
          <p:cNvPr id="3" name="Content Placeholder 2"/>
          <p:cNvSpPr>
            <a:spLocks noGrp="1"/>
          </p:cNvSpPr>
          <p:nvPr>
            <p:ph idx="1"/>
          </p:nvPr>
        </p:nvSpPr>
        <p:spPr>
          <a:xfrm>
            <a:off x="457200" y="1942547"/>
            <a:ext cx="8229600" cy="4761231"/>
          </a:xfrm>
        </p:spPr>
        <p:txBody>
          <a:bodyPr/>
          <a:lstStyle/>
          <a:p>
            <a:r>
              <a:rPr lang="en-US" sz="2000" b="1" dirty="0"/>
              <a:t>Tenant Based Rental Assistance:</a:t>
            </a:r>
          </a:p>
          <a:p>
            <a:pPr lvl="1"/>
            <a:r>
              <a:rPr lang="en-US" sz="2000" dirty="0"/>
              <a:t>program participants select a housing unit in which to live (may be within a specified service area) and receive rental assistance</a:t>
            </a:r>
          </a:p>
          <a:p>
            <a:pPr>
              <a:spcBef>
                <a:spcPts val="1800"/>
              </a:spcBef>
            </a:pPr>
            <a:r>
              <a:rPr lang="en-US" sz="2000" b="1" dirty="0"/>
              <a:t>Project Based Rental Assistance:</a:t>
            </a:r>
          </a:p>
          <a:p>
            <a:pPr lvl="1"/>
            <a:r>
              <a:rPr lang="en-US" sz="2000" dirty="0"/>
              <a:t>Subrecipients identify permanent housing units that meet ESG requirements and enter into a rental assistance agreement with the owner to reserve the unit and subsidize its rent so that eligible program participants have access to the units</a:t>
            </a:r>
          </a:p>
          <a:p>
            <a:pPr lvl="1"/>
            <a:endParaRPr lang="en-US" dirty="0"/>
          </a:p>
        </p:txBody>
      </p:sp>
      <p:sp>
        <p:nvSpPr>
          <p:cNvPr id="4" name="Slide Number Placeholder 3"/>
          <p:cNvSpPr>
            <a:spLocks noGrp="1"/>
          </p:cNvSpPr>
          <p:nvPr>
            <p:ph type="sldNum" sz="quarter" idx="12"/>
          </p:nvPr>
        </p:nvSpPr>
        <p:spPr/>
        <p:txBody>
          <a:bodyPr/>
          <a:lstStyle/>
          <a:p>
            <a:pPr>
              <a:defRPr/>
            </a:pPr>
            <a:fld id="{F362196E-6258-4241-9D09-BFA47C27F884}" type="slidenum">
              <a:rPr lang="en-US" smtClean="0"/>
              <a:pPr>
                <a:defRPr/>
              </a:pPr>
              <a:t>21</a:t>
            </a:fld>
            <a:endParaRPr lang="en-US"/>
          </a:p>
        </p:txBody>
      </p:sp>
      <p:sp>
        <p:nvSpPr>
          <p:cNvPr id="8" name="Rectangle 7"/>
          <p:cNvSpPr/>
          <p:nvPr/>
        </p:nvSpPr>
        <p:spPr>
          <a:xfrm>
            <a:off x="507543" y="1361757"/>
            <a:ext cx="8001000" cy="424732"/>
          </a:xfrm>
          <a:prstGeom prst="rect">
            <a:avLst/>
          </a:prstGeom>
        </p:spPr>
        <p:txBody>
          <a:bodyPr wrap="square">
            <a:spAutoFit/>
          </a:bodyPr>
          <a:lstStyle/>
          <a:p>
            <a:pPr algn="ctr" defTabSz="622300">
              <a:lnSpc>
                <a:spcPct val="90000"/>
              </a:lnSpc>
              <a:spcAft>
                <a:spcPct val="35000"/>
              </a:spcAft>
              <a:defRPr/>
            </a:pPr>
            <a:r>
              <a:rPr lang="en-US" sz="2400" dirty="0"/>
              <a:t>Short- and Medium-Term Rental Assistance</a:t>
            </a:r>
          </a:p>
        </p:txBody>
      </p:sp>
      <p:sp>
        <p:nvSpPr>
          <p:cNvPr id="2" name="Date Placeholder 1">
            <a:extLst>
              <a:ext uri="{FF2B5EF4-FFF2-40B4-BE49-F238E27FC236}">
                <a16:creationId xmlns:a16="http://schemas.microsoft.com/office/drawing/2014/main" id="{F0BBD8AC-E000-4EFC-812C-12E61C0A1363}"/>
              </a:ext>
            </a:extLst>
          </p:cNvPr>
          <p:cNvSpPr>
            <a:spLocks noGrp="1"/>
          </p:cNvSpPr>
          <p:nvPr>
            <p:ph type="dt" sz="half" idx="10"/>
          </p:nvPr>
        </p:nvSpPr>
        <p:spPr/>
        <p:txBody>
          <a:bodyPr/>
          <a:lstStyle/>
          <a:p>
            <a:fld id="{D28CFF02-C680-456F-9E31-5BBE679CCE9C}" type="datetime1">
              <a:rPr lang="en-US" smtClean="0"/>
              <a:t>10/30/2020</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110B07-055C-46C9-9720-787F0B5F9696}"/>
              </a:ext>
            </a:extLst>
          </p:cNvPr>
          <p:cNvSpPr>
            <a:spLocks noGrp="1"/>
          </p:cNvSpPr>
          <p:nvPr>
            <p:ph type="title"/>
          </p:nvPr>
        </p:nvSpPr>
        <p:spPr/>
        <p:txBody>
          <a:bodyPr/>
          <a:lstStyle/>
          <a:p>
            <a:r>
              <a:rPr lang="en-US" dirty="0"/>
              <a:t>Homeless Prevention and Rapid Re-Housing</a:t>
            </a:r>
          </a:p>
        </p:txBody>
      </p:sp>
      <p:sp>
        <p:nvSpPr>
          <p:cNvPr id="2" name="Content Placeholder 1">
            <a:extLst>
              <a:ext uri="{FF2B5EF4-FFF2-40B4-BE49-F238E27FC236}">
                <a16:creationId xmlns:a16="http://schemas.microsoft.com/office/drawing/2014/main" id="{CE17938C-B30B-4785-AD6C-11C4B10DE255}"/>
              </a:ext>
            </a:extLst>
          </p:cNvPr>
          <p:cNvSpPr>
            <a:spLocks noGrp="1"/>
          </p:cNvSpPr>
          <p:nvPr>
            <p:ph idx="1"/>
          </p:nvPr>
        </p:nvSpPr>
        <p:spPr>
          <a:xfrm>
            <a:off x="457200" y="1153703"/>
            <a:ext cx="8229600" cy="4938753"/>
          </a:xfrm>
        </p:spPr>
        <p:txBody>
          <a:bodyPr/>
          <a:lstStyle/>
          <a:p>
            <a:pPr marL="0" lvl="0" indent="0" algn="ctr" defTabSz="622300" eaLnBrk="0" hangingPunct="0">
              <a:lnSpc>
                <a:spcPct val="90000"/>
              </a:lnSpc>
              <a:spcBef>
                <a:spcPct val="0"/>
              </a:spcBef>
              <a:spcAft>
                <a:spcPct val="35000"/>
              </a:spcAft>
              <a:buNone/>
              <a:defRPr/>
            </a:pPr>
            <a:r>
              <a:rPr lang="en-US" sz="2400" b="0" dirty="0">
                <a:solidFill>
                  <a:prstClr val="black"/>
                </a:solidFill>
                <a:latin typeface="Arial" panose="020B0604020202020204" pitchFamily="34" charset="0"/>
                <a:cs typeface="Arial" panose="020B0604020202020204" pitchFamily="34" charset="0"/>
              </a:rPr>
              <a:t>Short- and Medium-Term Rental Assistance</a:t>
            </a:r>
          </a:p>
          <a:p>
            <a:pPr marL="0" lvl="0" indent="0" algn="ctr" defTabSz="622300" eaLnBrk="0" hangingPunct="0">
              <a:lnSpc>
                <a:spcPct val="90000"/>
              </a:lnSpc>
              <a:spcBef>
                <a:spcPct val="0"/>
              </a:spcBef>
              <a:spcAft>
                <a:spcPct val="35000"/>
              </a:spcAft>
              <a:buNone/>
              <a:defRPr/>
            </a:pPr>
            <a:r>
              <a:rPr lang="en-US" sz="2000" b="1" dirty="0">
                <a:solidFill>
                  <a:prstClr val="black"/>
                </a:solidFill>
              </a:rPr>
              <a:t>Requirements and Restrictions</a:t>
            </a:r>
          </a:p>
          <a:p>
            <a:pPr lvl="0">
              <a:lnSpc>
                <a:spcPct val="90000"/>
              </a:lnSpc>
              <a:spcBef>
                <a:spcPts val="1200"/>
              </a:spcBef>
            </a:pPr>
            <a:r>
              <a:rPr lang="en-US" sz="2000" b="0" dirty="0">
                <a:solidFill>
                  <a:prstClr val="black"/>
                </a:solidFill>
              </a:rPr>
              <a:t>Compliance with FMR limits and Rent Reasonableness</a:t>
            </a:r>
          </a:p>
          <a:p>
            <a:pPr lvl="0">
              <a:lnSpc>
                <a:spcPct val="90000"/>
              </a:lnSpc>
              <a:spcBef>
                <a:spcPts val="1200"/>
              </a:spcBef>
            </a:pPr>
            <a:r>
              <a:rPr lang="en-US" sz="2000" b="0" dirty="0">
                <a:solidFill>
                  <a:prstClr val="black"/>
                </a:solidFill>
              </a:rPr>
              <a:t>Compliance with Minimum Habitability Standards</a:t>
            </a:r>
          </a:p>
          <a:p>
            <a:pPr lvl="0">
              <a:lnSpc>
                <a:spcPct val="90000"/>
              </a:lnSpc>
              <a:spcBef>
                <a:spcPts val="1200"/>
              </a:spcBef>
            </a:pPr>
            <a:r>
              <a:rPr lang="en-US" sz="2000" b="0" dirty="0">
                <a:solidFill>
                  <a:prstClr val="black"/>
                </a:solidFill>
              </a:rPr>
              <a:t>Rental Assistance Agreement and Lease Standards:</a:t>
            </a:r>
          </a:p>
          <a:p>
            <a:pPr lvl="1">
              <a:lnSpc>
                <a:spcPct val="90000"/>
              </a:lnSpc>
              <a:spcBef>
                <a:spcPts val="1200"/>
              </a:spcBef>
              <a:spcAft>
                <a:spcPts val="600"/>
              </a:spcAft>
            </a:pPr>
            <a:r>
              <a:rPr lang="en-US" sz="2000" dirty="0">
                <a:solidFill>
                  <a:prstClr val="black"/>
                </a:solidFill>
              </a:rPr>
              <a:t>The rental assistance agreement must set forth the terms under which rental assistance will be provided</a:t>
            </a:r>
          </a:p>
          <a:p>
            <a:pPr lvl="1">
              <a:lnSpc>
                <a:spcPct val="90000"/>
              </a:lnSpc>
              <a:spcBef>
                <a:spcPts val="1200"/>
              </a:spcBef>
              <a:spcAft>
                <a:spcPts val="600"/>
              </a:spcAft>
            </a:pPr>
            <a:r>
              <a:rPr lang="en-US" sz="2000" dirty="0">
                <a:solidFill>
                  <a:prstClr val="black"/>
                </a:solidFill>
              </a:rPr>
              <a:t>Each participant receiving rental assistance must have a legally binding, written lease (between the owner and participant) for the rental unit, unless the assistance is solely for rental arrears</a:t>
            </a:r>
          </a:p>
          <a:p>
            <a:pPr lvl="1">
              <a:lnSpc>
                <a:spcPct val="90000"/>
              </a:lnSpc>
              <a:spcBef>
                <a:spcPts val="1200"/>
              </a:spcBef>
              <a:spcAft>
                <a:spcPts val="600"/>
              </a:spcAft>
            </a:pPr>
            <a:r>
              <a:rPr lang="en-US" sz="2000" dirty="0">
                <a:solidFill>
                  <a:prstClr val="black"/>
                </a:solidFill>
              </a:rPr>
              <a:t>Project-based rental assistance leases and rental assistance agreements must have an initial term of one year</a:t>
            </a:r>
          </a:p>
          <a:p>
            <a:pPr marL="0" indent="0">
              <a:buNone/>
            </a:pPr>
            <a:endParaRPr lang="en-US" dirty="0"/>
          </a:p>
        </p:txBody>
      </p:sp>
      <p:sp>
        <p:nvSpPr>
          <p:cNvPr id="4" name="Slide Number Placeholder 3">
            <a:extLst>
              <a:ext uri="{FF2B5EF4-FFF2-40B4-BE49-F238E27FC236}">
                <a16:creationId xmlns:a16="http://schemas.microsoft.com/office/drawing/2014/main" id="{133CEABD-DF85-4052-AA32-3833921D870A}"/>
              </a:ext>
            </a:extLst>
          </p:cNvPr>
          <p:cNvSpPr>
            <a:spLocks noGrp="1"/>
          </p:cNvSpPr>
          <p:nvPr>
            <p:ph type="sldNum" sz="quarter" idx="12"/>
          </p:nvPr>
        </p:nvSpPr>
        <p:spPr/>
        <p:txBody>
          <a:bodyPr/>
          <a:lstStyle/>
          <a:p>
            <a:pPr>
              <a:defRPr/>
            </a:pPr>
            <a:r>
              <a:rPr lang="en-US" altLang="en-US"/>
              <a:t>Slide </a:t>
            </a:r>
            <a:fld id="{6BF7D436-7A04-4E5C-A7E8-07AB0B46D2A9}" type="slidenum">
              <a:rPr lang="en-US" altLang="en-US" smtClean="0"/>
              <a:pPr>
                <a:defRPr/>
              </a:pPr>
              <a:t>22</a:t>
            </a:fld>
            <a:endParaRPr lang="en-US" altLang="en-US"/>
          </a:p>
        </p:txBody>
      </p:sp>
      <p:sp>
        <p:nvSpPr>
          <p:cNvPr id="5" name="Date Placeholder 4">
            <a:extLst>
              <a:ext uri="{FF2B5EF4-FFF2-40B4-BE49-F238E27FC236}">
                <a16:creationId xmlns:a16="http://schemas.microsoft.com/office/drawing/2014/main" id="{487C4646-7C30-4FE9-8974-6D81707DD496}"/>
              </a:ext>
            </a:extLst>
          </p:cNvPr>
          <p:cNvSpPr>
            <a:spLocks noGrp="1"/>
          </p:cNvSpPr>
          <p:nvPr>
            <p:ph type="dt" sz="half" idx="10"/>
          </p:nvPr>
        </p:nvSpPr>
        <p:spPr/>
        <p:txBody>
          <a:bodyPr/>
          <a:lstStyle/>
          <a:p>
            <a:fld id="{1EE3B149-7AD4-432E-A96D-E32E5BB4A0F8}" type="datetime1">
              <a:rPr lang="en-US" smtClean="0"/>
              <a:t>10/30/2020</a:t>
            </a:fld>
            <a:endParaRPr lang="en-US" dirty="0"/>
          </a:p>
        </p:txBody>
      </p:sp>
    </p:spTree>
    <p:extLst>
      <p:ext uri="{BB962C8B-B14F-4D97-AF65-F5344CB8AC3E}">
        <p14:creationId xmlns:p14="http://schemas.microsoft.com/office/powerpoint/2010/main" val="4157865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pPr algn="ctr"/>
            <a:r>
              <a:rPr lang="en-US" sz="3000" dirty="0"/>
              <a:t>Rapid Re-Housing</a:t>
            </a:r>
          </a:p>
        </p:txBody>
      </p:sp>
      <p:sp>
        <p:nvSpPr>
          <p:cNvPr id="3" name="Content Placeholder 2"/>
          <p:cNvSpPr>
            <a:spLocks noGrp="1"/>
          </p:cNvSpPr>
          <p:nvPr>
            <p:ph idx="1"/>
          </p:nvPr>
        </p:nvSpPr>
        <p:spPr>
          <a:xfrm>
            <a:off x="533400" y="1759223"/>
            <a:ext cx="8229600" cy="4761231"/>
          </a:xfrm>
        </p:spPr>
        <p:txBody>
          <a:bodyPr/>
          <a:lstStyle/>
          <a:p>
            <a:pPr algn="ctr">
              <a:spcBef>
                <a:spcPts val="1800"/>
              </a:spcBef>
              <a:buNone/>
            </a:pPr>
            <a:r>
              <a:rPr lang="en-US" sz="2000" b="1" dirty="0"/>
              <a:t>Requirements and Restrictions</a:t>
            </a:r>
          </a:p>
          <a:p>
            <a:pPr>
              <a:spcBef>
                <a:spcPts val="0"/>
              </a:spcBef>
              <a:spcAft>
                <a:spcPts val="1200"/>
              </a:spcAft>
            </a:pPr>
            <a:r>
              <a:rPr lang="en-US" sz="2000" b="0" dirty="0"/>
              <a:t>Cannot Use with Other Subsidies</a:t>
            </a:r>
          </a:p>
          <a:p>
            <a:pPr lvl="1"/>
            <a:r>
              <a:rPr lang="en-US" sz="2000" dirty="0"/>
              <a:t>No rental assistance can be provided to a household receiving rental assistance from another public source for same time period </a:t>
            </a:r>
            <a:r>
              <a:rPr lang="en-US" sz="2000" i="1" dirty="0"/>
              <a:t>(except 6 months of arrears) </a:t>
            </a:r>
          </a:p>
          <a:p>
            <a:pPr lvl="1"/>
            <a:endParaRPr lang="en-US" sz="2000" dirty="0"/>
          </a:p>
          <a:p>
            <a:pPr lvl="1"/>
            <a:r>
              <a:rPr lang="en-US" sz="2000" dirty="0"/>
              <a:t>Rental assistance may not be provided to participants who are currently receiving replacement housing payments under the URA (Uniform Relocation Assistance)</a:t>
            </a:r>
          </a:p>
          <a:p>
            <a:pPr lvl="1">
              <a:buNone/>
            </a:pPr>
            <a:endParaRPr lang="en-US" sz="2000" dirty="0"/>
          </a:p>
          <a:p>
            <a:pPr>
              <a:buNone/>
            </a:pPr>
            <a:endParaRPr lang="en-US" sz="2400" dirty="0">
              <a:solidFill>
                <a:srgbClr val="FF3399"/>
              </a:solidFill>
            </a:endParaRPr>
          </a:p>
          <a:p>
            <a:pPr>
              <a:buNone/>
            </a:pPr>
            <a:endParaRPr lang="en-US" dirty="0"/>
          </a:p>
          <a:p>
            <a:endParaRPr lang="en-US" dirty="0"/>
          </a:p>
        </p:txBody>
      </p:sp>
      <p:sp>
        <p:nvSpPr>
          <p:cNvPr id="4" name="Slide Number Placeholder 3"/>
          <p:cNvSpPr>
            <a:spLocks noGrp="1"/>
          </p:cNvSpPr>
          <p:nvPr>
            <p:ph type="sldNum" sz="quarter" idx="12"/>
          </p:nvPr>
        </p:nvSpPr>
        <p:spPr/>
        <p:txBody>
          <a:bodyPr/>
          <a:lstStyle/>
          <a:p>
            <a:pPr>
              <a:defRPr/>
            </a:pPr>
            <a:fld id="{F362196E-6258-4241-9D09-BFA47C27F884}" type="slidenum">
              <a:rPr lang="en-US" smtClean="0"/>
              <a:pPr>
                <a:defRPr/>
              </a:pPr>
              <a:t>23</a:t>
            </a:fld>
            <a:endParaRPr lang="en-US"/>
          </a:p>
        </p:txBody>
      </p:sp>
      <p:sp>
        <p:nvSpPr>
          <p:cNvPr id="8" name="Rectangle 7"/>
          <p:cNvSpPr/>
          <p:nvPr/>
        </p:nvSpPr>
        <p:spPr>
          <a:xfrm>
            <a:off x="685800" y="1137919"/>
            <a:ext cx="7391400" cy="424732"/>
          </a:xfrm>
          <a:prstGeom prst="rect">
            <a:avLst/>
          </a:prstGeom>
        </p:spPr>
        <p:txBody>
          <a:bodyPr wrap="square">
            <a:spAutoFit/>
          </a:bodyPr>
          <a:lstStyle/>
          <a:p>
            <a:pPr algn="ctr" defTabSz="622300">
              <a:lnSpc>
                <a:spcPct val="90000"/>
              </a:lnSpc>
              <a:spcAft>
                <a:spcPct val="35000"/>
              </a:spcAft>
              <a:defRPr/>
            </a:pPr>
            <a:r>
              <a:rPr lang="en-US" sz="2400" dirty="0"/>
              <a:t>Short- and Medium-Term Rental Assistance</a:t>
            </a:r>
          </a:p>
        </p:txBody>
      </p:sp>
      <p:sp>
        <p:nvSpPr>
          <p:cNvPr id="6" name="Rectangle 5"/>
          <p:cNvSpPr/>
          <p:nvPr/>
        </p:nvSpPr>
        <p:spPr>
          <a:xfrm>
            <a:off x="533400" y="5259388"/>
            <a:ext cx="8077200" cy="914400"/>
          </a:xfrm>
          <a:prstGeom prst="rect">
            <a:avLst/>
          </a:prstGeom>
          <a:ln>
            <a:solidFill>
              <a:srgbClr val="C00000"/>
            </a:solidFill>
          </a:ln>
        </p:spPr>
        <p:style>
          <a:lnRef idx="2">
            <a:schemeClr val="accent3"/>
          </a:lnRef>
          <a:fillRef idx="1">
            <a:schemeClr val="lt1"/>
          </a:fillRef>
          <a:effectRef idx="0">
            <a:schemeClr val="accent3"/>
          </a:effectRef>
          <a:fontRef idx="minor">
            <a:schemeClr val="dk1"/>
          </a:fontRef>
        </p:style>
        <p:txBody>
          <a:bodyPr rtlCol="0" anchor="ctr"/>
          <a:lstStyle/>
          <a:p>
            <a:r>
              <a:rPr lang="en-US" sz="2000" b="1" dirty="0"/>
              <a:t>Example:</a:t>
            </a:r>
            <a:r>
              <a:rPr lang="en-US" sz="2000" dirty="0"/>
              <a:t> Persons living in public housing units, using housing choice vouchers, or residing in project based assisted units </a:t>
            </a:r>
            <a:r>
              <a:rPr lang="en-US" sz="2000" i="1" dirty="0"/>
              <a:t>cannot</a:t>
            </a:r>
            <a:r>
              <a:rPr lang="en-US" sz="2000" dirty="0"/>
              <a:t> receive monthly rental assistance under ESG</a:t>
            </a:r>
          </a:p>
        </p:txBody>
      </p:sp>
      <p:sp>
        <p:nvSpPr>
          <p:cNvPr id="2" name="Date Placeholder 1">
            <a:extLst>
              <a:ext uri="{FF2B5EF4-FFF2-40B4-BE49-F238E27FC236}">
                <a16:creationId xmlns:a16="http://schemas.microsoft.com/office/drawing/2014/main" id="{5DDCB7B2-599E-4B04-ADD8-2E12B853AF52}"/>
              </a:ext>
            </a:extLst>
          </p:cNvPr>
          <p:cNvSpPr>
            <a:spLocks noGrp="1"/>
          </p:cNvSpPr>
          <p:nvPr>
            <p:ph type="dt" sz="half" idx="10"/>
          </p:nvPr>
        </p:nvSpPr>
        <p:spPr/>
        <p:txBody>
          <a:bodyPr/>
          <a:lstStyle/>
          <a:p>
            <a:fld id="{9A06F691-3F47-49A7-8120-EEEF1A1FA602}" type="datetime1">
              <a:rPr lang="en-US" smtClean="0"/>
              <a:t>10/30/2020</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pPr algn="ctr"/>
            <a:r>
              <a:rPr lang="en-US" sz="3000" dirty="0"/>
              <a:t>Rapid Re-Housing</a:t>
            </a:r>
          </a:p>
        </p:txBody>
      </p:sp>
      <p:sp>
        <p:nvSpPr>
          <p:cNvPr id="3" name="Content Placeholder 2"/>
          <p:cNvSpPr>
            <a:spLocks noGrp="1"/>
          </p:cNvSpPr>
          <p:nvPr>
            <p:ph idx="1"/>
          </p:nvPr>
        </p:nvSpPr>
        <p:spPr>
          <a:xfrm>
            <a:off x="571498" y="2304347"/>
            <a:ext cx="8229600" cy="4033545"/>
          </a:xfrm>
        </p:spPr>
        <p:txBody>
          <a:bodyPr/>
          <a:lstStyle/>
          <a:p>
            <a:pPr algn="ctr">
              <a:buNone/>
            </a:pPr>
            <a:r>
              <a:rPr lang="en-US" sz="2000" b="1" dirty="0"/>
              <a:t>Requirements and Restrictions</a:t>
            </a:r>
          </a:p>
          <a:p>
            <a:r>
              <a:rPr lang="en-US" sz="2000" b="0" dirty="0"/>
              <a:t>Late Payments:</a:t>
            </a:r>
          </a:p>
          <a:p>
            <a:pPr lvl="1"/>
            <a:r>
              <a:rPr lang="en-US" sz="2000" dirty="0"/>
              <a:t>The rental assistance agreement must contain the same payment due date, grace period, and late payment penalty requirements as the program participant’s lease</a:t>
            </a:r>
          </a:p>
          <a:p>
            <a:pPr lvl="1"/>
            <a:endParaRPr lang="en-US" sz="2000" dirty="0"/>
          </a:p>
          <a:p>
            <a:pPr lvl="1"/>
            <a:r>
              <a:rPr lang="en-US" sz="2000" dirty="0"/>
              <a:t>The recipient or subrecipient must make timely payments to owners in accordance with the rental assistance agreement</a:t>
            </a:r>
          </a:p>
          <a:p>
            <a:pPr lvl="1"/>
            <a:endParaRPr lang="en-US" sz="2000" dirty="0"/>
          </a:p>
          <a:p>
            <a:pPr lvl="1"/>
            <a:r>
              <a:rPr lang="en-US" sz="2000" dirty="0"/>
              <a:t>The subrecipient is solely responsible for paying (with non-ESG funds) late payment penalties that it incurs</a:t>
            </a:r>
          </a:p>
          <a:p>
            <a:pPr lvl="1"/>
            <a:endParaRPr lang="en-US" sz="2000" dirty="0"/>
          </a:p>
          <a:p>
            <a:pPr>
              <a:buNone/>
            </a:pPr>
            <a:endParaRPr lang="en-US" sz="2400" dirty="0">
              <a:solidFill>
                <a:srgbClr val="FF3399"/>
              </a:solidFill>
            </a:endParaRPr>
          </a:p>
          <a:p>
            <a:pPr>
              <a:buNone/>
            </a:pPr>
            <a:endParaRPr lang="en-US" dirty="0"/>
          </a:p>
          <a:p>
            <a:endParaRPr lang="en-US" dirty="0"/>
          </a:p>
        </p:txBody>
      </p:sp>
      <p:sp>
        <p:nvSpPr>
          <p:cNvPr id="4" name="Slide Number Placeholder 3"/>
          <p:cNvSpPr>
            <a:spLocks noGrp="1"/>
          </p:cNvSpPr>
          <p:nvPr>
            <p:ph type="sldNum" sz="quarter" idx="12"/>
          </p:nvPr>
        </p:nvSpPr>
        <p:spPr/>
        <p:txBody>
          <a:bodyPr/>
          <a:lstStyle/>
          <a:p>
            <a:pPr>
              <a:defRPr/>
            </a:pPr>
            <a:fld id="{F362196E-6258-4241-9D09-BFA47C27F884}" type="slidenum">
              <a:rPr lang="en-US" smtClean="0"/>
              <a:pPr>
                <a:defRPr/>
              </a:pPr>
              <a:t>24</a:t>
            </a:fld>
            <a:endParaRPr lang="en-US"/>
          </a:p>
        </p:txBody>
      </p:sp>
      <p:sp>
        <p:nvSpPr>
          <p:cNvPr id="6" name="Rectangle 5"/>
          <p:cNvSpPr/>
          <p:nvPr/>
        </p:nvSpPr>
        <p:spPr>
          <a:xfrm>
            <a:off x="571498" y="1518246"/>
            <a:ext cx="8001000" cy="424732"/>
          </a:xfrm>
          <a:prstGeom prst="rect">
            <a:avLst/>
          </a:prstGeom>
        </p:spPr>
        <p:txBody>
          <a:bodyPr wrap="square">
            <a:spAutoFit/>
          </a:bodyPr>
          <a:lstStyle/>
          <a:p>
            <a:pPr algn="ctr" defTabSz="622300">
              <a:lnSpc>
                <a:spcPct val="90000"/>
              </a:lnSpc>
              <a:spcAft>
                <a:spcPct val="35000"/>
              </a:spcAft>
              <a:defRPr/>
            </a:pPr>
            <a:r>
              <a:rPr lang="en-US" sz="2400" dirty="0"/>
              <a:t>Short- and Medium-Term Rental Assistance</a:t>
            </a:r>
          </a:p>
        </p:txBody>
      </p:sp>
      <p:sp>
        <p:nvSpPr>
          <p:cNvPr id="2" name="Date Placeholder 1">
            <a:extLst>
              <a:ext uri="{FF2B5EF4-FFF2-40B4-BE49-F238E27FC236}">
                <a16:creationId xmlns:a16="http://schemas.microsoft.com/office/drawing/2014/main" id="{685F8CD7-F48F-4454-BAD2-45D20F92E3A3}"/>
              </a:ext>
            </a:extLst>
          </p:cNvPr>
          <p:cNvSpPr>
            <a:spLocks noGrp="1"/>
          </p:cNvSpPr>
          <p:nvPr>
            <p:ph type="dt" sz="half" idx="10"/>
          </p:nvPr>
        </p:nvSpPr>
        <p:spPr/>
        <p:txBody>
          <a:bodyPr/>
          <a:lstStyle/>
          <a:p>
            <a:fld id="{D5F779AF-83F3-42E6-95B5-48C48170CB7C}" type="datetime1">
              <a:rPr lang="en-US" smtClean="0"/>
              <a:t>10/30/2020</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pPr algn="ctr"/>
            <a:r>
              <a:rPr lang="en-US" sz="3000" dirty="0"/>
              <a:t>Rapid Re-Housing</a:t>
            </a:r>
          </a:p>
        </p:txBody>
      </p:sp>
      <p:sp>
        <p:nvSpPr>
          <p:cNvPr id="3" name="Content Placeholder 2"/>
          <p:cNvSpPr>
            <a:spLocks noGrp="1"/>
          </p:cNvSpPr>
          <p:nvPr>
            <p:ph idx="1"/>
          </p:nvPr>
        </p:nvSpPr>
        <p:spPr>
          <a:xfrm>
            <a:off x="457198" y="2756564"/>
            <a:ext cx="8229600" cy="3587777"/>
          </a:xfrm>
          <a:ln>
            <a:noFill/>
          </a:ln>
        </p:spPr>
        <p:txBody>
          <a:bodyPr/>
          <a:lstStyle/>
          <a:p>
            <a:pPr marL="342900" lvl="1" indent="-342900">
              <a:buFont typeface="Times" charset="0"/>
              <a:buChar char="•"/>
            </a:pPr>
            <a:r>
              <a:rPr lang="en-US" sz="2000" dirty="0"/>
              <a:t>Maximum Period of Use:</a:t>
            </a:r>
          </a:p>
          <a:p>
            <a:pPr marL="742950" lvl="2" indent="-342900"/>
            <a:r>
              <a:rPr lang="en-US" sz="2000" dirty="0">
                <a:solidFill>
                  <a:srgbClr val="000000"/>
                </a:solidFill>
              </a:rPr>
              <a:t>The total period for which any program participant may receive the services must not exceed 24 months during any 3-year period</a:t>
            </a:r>
            <a:br>
              <a:rPr lang="en-US" sz="2000" dirty="0">
                <a:solidFill>
                  <a:srgbClr val="000000"/>
                </a:solidFill>
              </a:rPr>
            </a:br>
            <a:endParaRPr lang="en-US" sz="2000" i="1" dirty="0"/>
          </a:p>
          <a:p>
            <a:pPr marL="342900" lvl="1" indent="-342900">
              <a:buFont typeface="Times" charset="0"/>
              <a:buChar char="•"/>
            </a:pPr>
            <a:r>
              <a:rPr lang="en-US" sz="2000" dirty="0"/>
              <a:t>Discretion to Set Cap:</a:t>
            </a:r>
          </a:p>
          <a:p>
            <a:pPr marL="742950" lvl="2" indent="-342900"/>
            <a:r>
              <a:rPr lang="en-US" sz="2000" dirty="0">
                <a:solidFill>
                  <a:srgbClr val="000000"/>
                </a:solidFill>
              </a:rPr>
              <a:t>The recipient may also set a maximum dollar amount and maximum period for which a program participant may receive any of the types of assistance or services described </a:t>
            </a:r>
            <a:r>
              <a:rPr lang="en-US" sz="2000" dirty="0"/>
              <a:t>within the regulatory maximums </a:t>
            </a:r>
          </a:p>
          <a:p>
            <a:pPr marL="457200" lvl="2" indent="-228600" defTabSz="889000">
              <a:lnSpc>
                <a:spcPct val="90000"/>
              </a:lnSpc>
              <a:spcAft>
                <a:spcPct val="15000"/>
              </a:spcAft>
              <a:buNone/>
              <a:defRPr/>
            </a:pPr>
            <a:endParaRPr lang="en-US" sz="1000" dirty="0">
              <a:solidFill>
                <a:srgbClr val="000000"/>
              </a:solidFill>
            </a:endParaRPr>
          </a:p>
          <a:p>
            <a:pPr marL="228600" lvl="1" indent="-228600" defTabSz="889000">
              <a:lnSpc>
                <a:spcPct val="90000"/>
              </a:lnSpc>
              <a:spcAft>
                <a:spcPct val="15000"/>
              </a:spcAft>
              <a:buFontTx/>
              <a:buChar char="•"/>
              <a:defRPr/>
            </a:pPr>
            <a:endParaRPr lang="en-US" sz="1000" dirty="0">
              <a:solidFill>
                <a:srgbClr val="000000"/>
              </a:solidFill>
            </a:endParaRPr>
          </a:p>
          <a:p>
            <a:endParaRPr lang="en-US" sz="2400" b="1" dirty="0"/>
          </a:p>
        </p:txBody>
      </p:sp>
      <p:sp>
        <p:nvSpPr>
          <p:cNvPr id="4" name="Slide Number Placeholder 3"/>
          <p:cNvSpPr>
            <a:spLocks noGrp="1"/>
          </p:cNvSpPr>
          <p:nvPr>
            <p:ph type="sldNum" sz="quarter" idx="12"/>
          </p:nvPr>
        </p:nvSpPr>
        <p:spPr/>
        <p:txBody>
          <a:bodyPr/>
          <a:lstStyle/>
          <a:p>
            <a:pPr>
              <a:defRPr/>
            </a:pPr>
            <a:fld id="{F362196E-6258-4241-9D09-BFA47C27F884}" type="slidenum">
              <a:rPr lang="en-US" smtClean="0"/>
              <a:pPr>
                <a:defRPr/>
              </a:pPr>
              <a:t>25</a:t>
            </a:fld>
            <a:endParaRPr lang="en-US"/>
          </a:p>
        </p:txBody>
      </p:sp>
      <p:sp>
        <p:nvSpPr>
          <p:cNvPr id="5" name="Rectangle 4"/>
          <p:cNvSpPr/>
          <p:nvPr/>
        </p:nvSpPr>
        <p:spPr>
          <a:xfrm>
            <a:off x="426721" y="1198688"/>
            <a:ext cx="8077200" cy="1508105"/>
          </a:xfrm>
          <a:prstGeom prst="rect">
            <a:avLst/>
          </a:prstGeom>
        </p:spPr>
        <p:txBody>
          <a:bodyPr wrap="square">
            <a:spAutoFit/>
          </a:bodyPr>
          <a:lstStyle/>
          <a:p>
            <a:pPr algn="ctr"/>
            <a:r>
              <a:rPr lang="en-US" sz="2400" dirty="0"/>
              <a:t>Housing Relocation and Stabilization Services </a:t>
            </a:r>
            <a:r>
              <a:rPr lang="en-US" sz="2400" u="sng" dirty="0"/>
              <a:t>and</a:t>
            </a:r>
            <a:r>
              <a:rPr lang="en-US" sz="2400" dirty="0"/>
              <a:t> Short- and Medium-Term Rental Assistance</a:t>
            </a:r>
            <a:br>
              <a:rPr lang="en-US" sz="2400" dirty="0"/>
            </a:br>
            <a:endParaRPr lang="en-US" sz="2400" dirty="0"/>
          </a:p>
          <a:p>
            <a:pPr algn="ctr"/>
            <a:r>
              <a:rPr lang="en-US" sz="2000" b="1" dirty="0"/>
              <a:t>Requirements and Restrictions</a:t>
            </a:r>
          </a:p>
        </p:txBody>
      </p:sp>
      <p:sp>
        <p:nvSpPr>
          <p:cNvPr id="2" name="Date Placeholder 1">
            <a:extLst>
              <a:ext uri="{FF2B5EF4-FFF2-40B4-BE49-F238E27FC236}">
                <a16:creationId xmlns:a16="http://schemas.microsoft.com/office/drawing/2014/main" id="{73BFFEF0-95C9-4B86-98DC-BBD8DED12C9E}"/>
              </a:ext>
            </a:extLst>
          </p:cNvPr>
          <p:cNvSpPr>
            <a:spLocks noGrp="1"/>
          </p:cNvSpPr>
          <p:nvPr>
            <p:ph type="dt" sz="half" idx="10"/>
          </p:nvPr>
        </p:nvSpPr>
        <p:spPr/>
        <p:txBody>
          <a:bodyPr/>
          <a:lstStyle/>
          <a:p>
            <a:fld id="{118887F0-6F21-4F0D-BC63-8C9C8DB871F3}" type="datetime1">
              <a:rPr lang="en-US" smtClean="0"/>
              <a:t>10/30/2020</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DDA58A9-F552-42DF-8DED-B81550C9D569}"/>
              </a:ext>
            </a:extLst>
          </p:cNvPr>
          <p:cNvSpPr>
            <a:spLocks noGrp="1"/>
          </p:cNvSpPr>
          <p:nvPr>
            <p:ph type="dt" sz="half" idx="10"/>
          </p:nvPr>
        </p:nvSpPr>
        <p:spPr/>
        <p:txBody>
          <a:bodyPr/>
          <a:lstStyle/>
          <a:p>
            <a:fld id="{4E35E629-9B1E-4910-A85D-F2F9DA41C846}" type="datetime1">
              <a:rPr lang="en-US" smtClean="0"/>
              <a:t>10/30/2020</a:t>
            </a:fld>
            <a:endParaRPr lang="en-US" dirty="0"/>
          </a:p>
        </p:txBody>
      </p:sp>
      <p:sp>
        <p:nvSpPr>
          <p:cNvPr id="6" name="Slide Number Placeholder 5">
            <a:extLst>
              <a:ext uri="{FF2B5EF4-FFF2-40B4-BE49-F238E27FC236}">
                <a16:creationId xmlns:a16="http://schemas.microsoft.com/office/drawing/2014/main" id="{42BF4159-EA82-4996-947E-B7B13B829ECD}"/>
              </a:ext>
            </a:extLst>
          </p:cNvPr>
          <p:cNvSpPr>
            <a:spLocks noGrp="1"/>
          </p:cNvSpPr>
          <p:nvPr>
            <p:ph type="sldNum" sz="quarter" idx="12"/>
          </p:nvPr>
        </p:nvSpPr>
        <p:spPr/>
        <p:txBody>
          <a:bodyPr/>
          <a:lstStyle/>
          <a:p>
            <a:fld id="{1DB5379B-6F0A-3548-AC69-0D2DB46577D4}" type="slidenum">
              <a:rPr lang="en-US" smtClean="0"/>
              <a:pPr/>
              <a:t>26</a:t>
            </a:fld>
            <a:endParaRPr lang="en-US" dirty="0"/>
          </a:p>
        </p:txBody>
      </p:sp>
      <p:sp>
        <p:nvSpPr>
          <p:cNvPr id="2" name="Title 1">
            <a:extLst>
              <a:ext uri="{FF2B5EF4-FFF2-40B4-BE49-F238E27FC236}">
                <a16:creationId xmlns:a16="http://schemas.microsoft.com/office/drawing/2014/main" id="{EF4A7F7A-622C-4D5F-9BD1-EBCD2B4ED391}"/>
              </a:ext>
            </a:extLst>
          </p:cNvPr>
          <p:cNvSpPr>
            <a:spLocks noGrp="1"/>
          </p:cNvSpPr>
          <p:nvPr>
            <p:ph type="title"/>
          </p:nvPr>
        </p:nvSpPr>
        <p:spPr/>
        <p:txBody>
          <a:bodyPr/>
          <a:lstStyle/>
          <a:p>
            <a:r>
              <a:rPr lang="en-US" dirty="0"/>
              <a:t>RRH Eligible Participants</a:t>
            </a:r>
          </a:p>
        </p:txBody>
      </p:sp>
    </p:spTree>
    <p:extLst>
      <p:ext uri="{BB962C8B-B14F-4D97-AF65-F5344CB8AC3E}">
        <p14:creationId xmlns:p14="http://schemas.microsoft.com/office/powerpoint/2010/main" val="2091185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4">
            <a:extLst>
              <a:ext uri="{FF2B5EF4-FFF2-40B4-BE49-F238E27FC236}">
                <a16:creationId xmlns:a16="http://schemas.microsoft.com/office/drawing/2014/main" id="{3B8735FC-492E-4111-9E0F-6385A4DEF5E7}"/>
              </a:ext>
            </a:extLst>
          </p:cNvPr>
          <p:cNvSpPr>
            <a:spLocks noGrp="1"/>
          </p:cNvSpPr>
          <p:nvPr>
            <p:ph type="title"/>
          </p:nvPr>
        </p:nvSpPr>
        <p:spPr/>
        <p:txBody>
          <a:bodyPr/>
          <a:lstStyle/>
          <a:p>
            <a:pPr eaLnBrk="1" hangingPunct="1"/>
            <a:r>
              <a:rPr lang="en-US" altLang="en-US" dirty="0"/>
              <a:t>Overview of Homeless Definition</a:t>
            </a:r>
          </a:p>
        </p:txBody>
      </p:sp>
      <p:sp>
        <p:nvSpPr>
          <p:cNvPr id="129027" name="Rectangle 3">
            <a:extLst>
              <a:ext uri="{FF2B5EF4-FFF2-40B4-BE49-F238E27FC236}">
                <a16:creationId xmlns:a16="http://schemas.microsoft.com/office/drawing/2014/main" id="{7C4C700B-9CE4-4C36-8FCE-37B55625EF03}"/>
              </a:ext>
            </a:extLst>
          </p:cNvPr>
          <p:cNvSpPr>
            <a:spLocks noGrp="1"/>
          </p:cNvSpPr>
          <p:nvPr>
            <p:ph idx="1"/>
          </p:nvPr>
        </p:nvSpPr>
        <p:spPr>
          <a:xfrm>
            <a:off x="522169" y="2374870"/>
            <a:ext cx="8229600" cy="3869261"/>
          </a:xfrm>
        </p:spPr>
        <p:txBody>
          <a:bodyPr tIns="0" rIns="182880" bIns="0"/>
          <a:lstStyle/>
          <a:p>
            <a:pPr marL="0" indent="0" eaLnBrk="1" hangingPunct="1">
              <a:spcBef>
                <a:spcPts val="1200"/>
              </a:spcBef>
              <a:buFont typeface="Times" panose="02020603050405020304" pitchFamily="18" charset="0"/>
              <a:buNone/>
            </a:pPr>
            <a:r>
              <a:rPr lang="en-US" altLang="en-US" b="1" dirty="0"/>
              <a:t>Homeless definition has 4 categories:</a:t>
            </a:r>
          </a:p>
          <a:p>
            <a:pPr marL="687388" lvl="3" indent="-344488" eaLnBrk="1" hangingPunct="1">
              <a:spcBef>
                <a:spcPts val="1200"/>
              </a:spcBef>
              <a:buClr>
                <a:srgbClr val="C00000"/>
              </a:buClr>
              <a:buFont typeface="Arial" panose="020B0604020202020204" pitchFamily="34" charset="0"/>
              <a:buChar char="•"/>
            </a:pPr>
            <a:r>
              <a:rPr lang="en-US" altLang="en-US" sz="1800" dirty="0"/>
              <a:t>Category 1:  Literally homeless individuals/families</a:t>
            </a:r>
          </a:p>
          <a:p>
            <a:pPr marL="687388" lvl="3" indent="-344488" eaLnBrk="1" hangingPunct="1">
              <a:spcBef>
                <a:spcPts val="1200"/>
              </a:spcBef>
              <a:buClr>
                <a:srgbClr val="C00000"/>
              </a:buClr>
              <a:buFont typeface="Arial" panose="020B0604020202020204" pitchFamily="34" charset="0"/>
              <a:buChar char="•"/>
            </a:pPr>
            <a:r>
              <a:rPr lang="en-US" altLang="en-US" sz="1800" dirty="0"/>
              <a:t>Category 2:  Individuals/families who will imminently lose their primary nighttime residence with no subsequent residence, resources or support networks</a:t>
            </a:r>
          </a:p>
          <a:p>
            <a:pPr marL="687388" lvl="3" indent="-344488" eaLnBrk="1" hangingPunct="1">
              <a:spcBef>
                <a:spcPts val="1200"/>
              </a:spcBef>
              <a:buClr>
                <a:srgbClr val="C00000"/>
              </a:buClr>
              <a:buFont typeface="Arial" panose="020B0604020202020204" pitchFamily="34" charset="0"/>
              <a:buChar char="•"/>
            </a:pPr>
            <a:r>
              <a:rPr lang="en-US" altLang="en-US" sz="1800" dirty="0"/>
              <a:t>Category 3:  Unaccompanied youth or families with children/youth who meet the homeless definition under another federal statute</a:t>
            </a:r>
          </a:p>
          <a:p>
            <a:pPr marL="687388" lvl="3" indent="-344488" eaLnBrk="1" hangingPunct="1">
              <a:spcBef>
                <a:spcPts val="1200"/>
              </a:spcBef>
              <a:buClr>
                <a:srgbClr val="C00000"/>
              </a:buClr>
              <a:buFont typeface="Arial" panose="020B0604020202020204" pitchFamily="34" charset="0"/>
              <a:buChar char="•"/>
            </a:pPr>
            <a:r>
              <a:rPr lang="en-US" altLang="en-US" sz="1800" dirty="0"/>
              <a:t>Category 4:  Individuals/families fleeing or attempting to flee domestic violence</a:t>
            </a:r>
          </a:p>
        </p:txBody>
      </p:sp>
      <p:sp>
        <p:nvSpPr>
          <p:cNvPr id="2" name="Slide Number Placeholder 1">
            <a:extLst>
              <a:ext uri="{FF2B5EF4-FFF2-40B4-BE49-F238E27FC236}">
                <a16:creationId xmlns:a16="http://schemas.microsoft.com/office/drawing/2014/main" id="{76A67995-6BEA-44A5-BEF4-C9E859AF0619}"/>
              </a:ext>
            </a:extLst>
          </p:cNvPr>
          <p:cNvSpPr>
            <a:spLocks noGrp="1"/>
          </p:cNvSpPr>
          <p:nvPr>
            <p:ph type="sldNum" sz="quarter" idx="12"/>
          </p:nvPr>
        </p:nvSpPr>
        <p:spPr/>
        <p:txBody>
          <a:bodyPr/>
          <a:lstStyle/>
          <a:p>
            <a:pPr>
              <a:defRPr/>
            </a:pPr>
            <a:fld id="{31ED6E09-1825-4C44-B38C-05861A3F5CAB}" type="slidenum">
              <a:rPr lang="en-US" smtClean="0"/>
              <a:pPr>
                <a:defRPr/>
              </a:pPr>
              <a:t>27</a:t>
            </a:fld>
            <a:endParaRPr lang="en-US" dirty="0"/>
          </a:p>
        </p:txBody>
      </p:sp>
      <p:sp>
        <p:nvSpPr>
          <p:cNvPr id="6" name="TextBox 5">
            <a:extLst>
              <a:ext uri="{FF2B5EF4-FFF2-40B4-BE49-F238E27FC236}">
                <a16:creationId xmlns:a16="http://schemas.microsoft.com/office/drawing/2014/main" id="{4CEEB51C-D044-4C21-A4CE-BFB8BE31C40B}"/>
              </a:ext>
            </a:extLst>
          </p:cNvPr>
          <p:cNvSpPr txBox="1"/>
          <p:nvPr/>
        </p:nvSpPr>
        <p:spPr>
          <a:xfrm>
            <a:off x="522169" y="922157"/>
            <a:ext cx="7611177" cy="1200329"/>
          </a:xfrm>
          <a:prstGeom prst="rect">
            <a:avLst/>
          </a:prstGeom>
          <a:noFill/>
        </p:spPr>
        <p:txBody>
          <a:bodyPr wrap="square">
            <a:spAutoFit/>
          </a:bodyPr>
          <a:lstStyle/>
          <a:p>
            <a:pPr marL="0" lvl="1">
              <a:spcBef>
                <a:spcPts val="600"/>
              </a:spcBef>
              <a:spcAft>
                <a:spcPts val="600"/>
              </a:spcAft>
            </a:pPr>
            <a:r>
              <a:rPr lang="en-US" b="1" dirty="0"/>
              <a:t>Remember: </a:t>
            </a:r>
            <a:r>
              <a:rPr lang="en-US" dirty="0"/>
              <a:t>Eligible program participants for ESG RRH include households who meet the Homeless Definition: Category 1 or 4 (if also meeting criteria for Category 1). Individuals and families must have an income at or below 30% AMI at annual re-evaluation</a:t>
            </a:r>
            <a:endParaRPr lang="en-US" sz="1600" dirty="0"/>
          </a:p>
        </p:txBody>
      </p:sp>
      <p:sp>
        <p:nvSpPr>
          <p:cNvPr id="3" name="Date Placeholder 2">
            <a:extLst>
              <a:ext uri="{FF2B5EF4-FFF2-40B4-BE49-F238E27FC236}">
                <a16:creationId xmlns:a16="http://schemas.microsoft.com/office/drawing/2014/main" id="{441CA8E9-712A-446F-82BC-CD64256BD99D}"/>
              </a:ext>
            </a:extLst>
          </p:cNvPr>
          <p:cNvSpPr>
            <a:spLocks noGrp="1"/>
          </p:cNvSpPr>
          <p:nvPr>
            <p:ph type="dt" sz="half" idx="10"/>
          </p:nvPr>
        </p:nvSpPr>
        <p:spPr/>
        <p:txBody>
          <a:bodyPr/>
          <a:lstStyle/>
          <a:p>
            <a:fld id="{0C255BEE-7D91-41BB-BAD5-64810A60ED33}" type="datetime1">
              <a:rPr lang="en-US" smtClean="0"/>
              <a:t>10/30/2020</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4">
            <a:extLst>
              <a:ext uri="{FF2B5EF4-FFF2-40B4-BE49-F238E27FC236}">
                <a16:creationId xmlns:a16="http://schemas.microsoft.com/office/drawing/2014/main" id="{C395EBA3-2CFC-4122-92F0-456FFDFD19F3}"/>
              </a:ext>
            </a:extLst>
          </p:cNvPr>
          <p:cNvSpPr>
            <a:spLocks noGrp="1" noChangeArrowheads="1"/>
          </p:cNvSpPr>
          <p:nvPr>
            <p:ph type="title"/>
          </p:nvPr>
        </p:nvSpPr>
        <p:spPr/>
        <p:txBody>
          <a:bodyPr>
            <a:normAutofit/>
          </a:bodyPr>
          <a:lstStyle/>
          <a:p>
            <a:pPr eaLnBrk="1" hangingPunct="1">
              <a:spcBef>
                <a:spcPts val="1200"/>
              </a:spcBef>
              <a:defRPr/>
            </a:pPr>
            <a:r>
              <a:rPr lang="en-US" dirty="0"/>
              <a:t>Category 1:  Literally Homeless</a:t>
            </a:r>
          </a:p>
        </p:txBody>
      </p:sp>
      <p:sp>
        <p:nvSpPr>
          <p:cNvPr id="131075" name="Rectangle 3">
            <a:extLst>
              <a:ext uri="{FF2B5EF4-FFF2-40B4-BE49-F238E27FC236}">
                <a16:creationId xmlns:a16="http://schemas.microsoft.com/office/drawing/2014/main" id="{89231F07-6A82-4B96-90DC-E3DC41A2709B}"/>
              </a:ext>
            </a:extLst>
          </p:cNvPr>
          <p:cNvSpPr>
            <a:spLocks noGrp="1"/>
          </p:cNvSpPr>
          <p:nvPr>
            <p:ph idx="1"/>
          </p:nvPr>
        </p:nvSpPr>
        <p:spPr>
          <a:xfrm>
            <a:off x="457199" y="1371600"/>
            <a:ext cx="8229600" cy="4169121"/>
          </a:xfrm>
        </p:spPr>
        <p:txBody>
          <a:bodyPr tIns="0" rIns="182880" bIns="0"/>
          <a:lstStyle/>
          <a:p>
            <a:pPr marL="0" lvl="1" indent="0" eaLnBrk="1" hangingPunct="1">
              <a:spcBef>
                <a:spcPts val="1200"/>
              </a:spcBef>
              <a:buFont typeface="Arial" panose="020B0604020202020204" pitchFamily="34" charset="0"/>
              <a:buNone/>
            </a:pPr>
            <a:r>
              <a:rPr lang="en-US" altLang="en-US" sz="2000" dirty="0"/>
              <a:t>1.1 Unsheltered: Sleeping in a place not designed for or ordinarily used as a regular sleeping accommodation.</a:t>
            </a:r>
          </a:p>
          <a:p>
            <a:pPr marL="0" indent="0" eaLnBrk="1" hangingPunct="1">
              <a:spcBef>
                <a:spcPts val="3000"/>
              </a:spcBef>
              <a:buFont typeface="Arial" panose="020B0604020202020204" pitchFamily="34" charset="0"/>
              <a:buNone/>
            </a:pPr>
            <a:r>
              <a:rPr lang="en-US" altLang="en-US" sz="2000" b="0" dirty="0"/>
              <a:t>An individual or family who lacks a fixed, regular, and adequate nighttime residence, meaning:</a:t>
            </a:r>
          </a:p>
          <a:p>
            <a:pPr lvl="2" eaLnBrk="1" hangingPunct="1">
              <a:spcBef>
                <a:spcPts val="1200"/>
              </a:spcBef>
              <a:buClr>
                <a:srgbClr val="C00000"/>
              </a:buClr>
            </a:pPr>
            <a:r>
              <a:rPr lang="en-US" altLang="en-US" sz="2000" dirty="0"/>
              <a:t>Street, cars</a:t>
            </a:r>
          </a:p>
          <a:p>
            <a:pPr lvl="2" eaLnBrk="1" hangingPunct="1">
              <a:spcBef>
                <a:spcPts val="1200"/>
              </a:spcBef>
              <a:buClr>
                <a:srgbClr val="C00000"/>
              </a:buClr>
            </a:pPr>
            <a:r>
              <a:rPr lang="en-US" altLang="en-US" sz="2000" dirty="0"/>
              <a:t>Abandoned buildings</a:t>
            </a:r>
          </a:p>
          <a:p>
            <a:pPr lvl="2" eaLnBrk="1" hangingPunct="1">
              <a:spcBef>
                <a:spcPts val="1200"/>
              </a:spcBef>
              <a:buClr>
                <a:srgbClr val="C00000"/>
              </a:buClr>
            </a:pPr>
            <a:r>
              <a:rPr lang="en-US" altLang="en-US" sz="2000" dirty="0"/>
              <a:t>Train and bus stations</a:t>
            </a:r>
          </a:p>
          <a:p>
            <a:pPr lvl="2" eaLnBrk="1" hangingPunct="1">
              <a:spcBef>
                <a:spcPts val="1200"/>
              </a:spcBef>
              <a:buClr>
                <a:srgbClr val="C00000"/>
              </a:buClr>
            </a:pPr>
            <a:r>
              <a:rPr lang="en-US" altLang="en-US" sz="2000" dirty="0"/>
              <a:t>Campgrounds</a:t>
            </a:r>
          </a:p>
        </p:txBody>
      </p:sp>
      <p:sp>
        <p:nvSpPr>
          <p:cNvPr id="2" name="Slide Number Placeholder 1">
            <a:extLst>
              <a:ext uri="{FF2B5EF4-FFF2-40B4-BE49-F238E27FC236}">
                <a16:creationId xmlns:a16="http://schemas.microsoft.com/office/drawing/2014/main" id="{C14A8E67-8D38-4A96-A1F0-3A62F513C2A5}"/>
              </a:ext>
            </a:extLst>
          </p:cNvPr>
          <p:cNvSpPr>
            <a:spLocks noGrp="1"/>
          </p:cNvSpPr>
          <p:nvPr>
            <p:ph type="sldNum" sz="quarter" idx="12"/>
          </p:nvPr>
        </p:nvSpPr>
        <p:spPr/>
        <p:txBody>
          <a:bodyPr/>
          <a:lstStyle/>
          <a:p>
            <a:pPr>
              <a:defRPr/>
            </a:pPr>
            <a:fld id="{9CFAE5EB-2F1F-473D-AC1C-4FAA534107FB}" type="slidenum">
              <a:rPr lang="en-US" smtClean="0"/>
              <a:pPr>
                <a:defRPr/>
              </a:pPr>
              <a:t>28</a:t>
            </a:fld>
            <a:endParaRPr lang="en-US" dirty="0"/>
          </a:p>
        </p:txBody>
      </p:sp>
      <p:sp>
        <p:nvSpPr>
          <p:cNvPr id="131074" name="Rounded Rectangle 3" descr="Unsheltered are sleeping in a place not designed for or ordinarily used as a regular sleeping accommodation.&#10;">
            <a:extLst>
              <a:ext uri="{FF2B5EF4-FFF2-40B4-BE49-F238E27FC236}">
                <a16:creationId xmlns:a16="http://schemas.microsoft.com/office/drawing/2014/main" id="{5B91F893-7945-430F-8701-E47337C279EA}"/>
              </a:ext>
            </a:extLst>
          </p:cNvPr>
          <p:cNvSpPr>
            <a:spLocks noChangeArrowheads="1"/>
          </p:cNvSpPr>
          <p:nvPr/>
        </p:nvSpPr>
        <p:spPr bwMode="auto">
          <a:xfrm>
            <a:off x="314325" y="1198688"/>
            <a:ext cx="8458200" cy="914400"/>
          </a:xfrm>
          <a:prstGeom prst="roundRect">
            <a:avLst>
              <a:gd name="adj" fmla="val 16667"/>
            </a:avLst>
          </a:prstGeom>
          <a:noFill/>
          <a:ln w="38100"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400">
              <a:ea typeface="ＭＳ Ｐゴシック" panose="020B0600070205080204" pitchFamily="34" charset="-128"/>
            </a:endParaRPr>
          </a:p>
        </p:txBody>
      </p:sp>
      <p:sp>
        <p:nvSpPr>
          <p:cNvPr id="3" name="Date Placeholder 2">
            <a:extLst>
              <a:ext uri="{FF2B5EF4-FFF2-40B4-BE49-F238E27FC236}">
                <a16:creationId xmlns:a16="http://schemas.microsoft.com/office/drawing/2014/main" id="{3A68631D-22DD-4D49-872B-DAEA693C6F0C}"/>
              </a:ext>
            </a:extLst>
          </p:cNvPr>
          <p:cNvSpPr>
            <a:spLocks noGrp="1"/>
          </p:cNvSpPr>
          <p:nvPr>
            <p:ph type="dt" sz="half" idx="10"/>
          </p:nvPr>
        </p:nvSpPr>
        <p:spPr/>
        <p:txBody>
          <a:bodyPr/>
          <a:lstStyle/>
          <a:p>
            <a:fld id="{318A3546-65E1-4E98-8BDB-F52BBE69708F}" type="datetime1">
              <a:rPr lang="en-US" smtClean="0"/>
              <a:t>10/30/2020</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4">
            <a:extLst>
              <a:ext uri="{FF2B5EF4-FFF2-40B4-BE49-F238E27FC236}">
                <a16:creationId xmlns:a16="http://schemas.microsoft.com/office/drawing/2014/main" id="{A8CEEF4D-95BC-492C-BA04-200B0E8A88BB}"/>
              </a:ext>
            </a:extLst>
          </p:cNvPr>
          <p:cNvSpPr>
            <a:spLocks noGrp="1"/>
          </p:cNvSpPr>
          <p:nvPr>
            <p:ph type="title"/>
          </p:nvPr>
        </p:nvSpPr>
        <p:spPr/>
        <p:txBody>
          <a:bodyPr/>
          <a:lstStyle/>
          <a:p>
            <a:pPr eaLnBrk="1" hangingPunct="1">
              <a:spcBef>
                <a:spcPts val="1200"/>
              </a:spcBef>
            </a:pPr>
            <a:r>
              <a:rPr lang="en-US" altLang="en-US"/>
              <a:t>Category 1:  Literally Homeless</a:t>
            </a:r>
          </a:p>
        </p:txBody>
      </p:sp>
      <p:sp>
        <p:nvSpPr>
          <p:cNvPr id="94210" name="Rectangle 3">
            <a:extLst>
              <a:ext uri="{FF2B5EF4-FFF2-40B4-BE49-F238E27FC236}">
                <a16:creationId xmlns:a16="http://schemas.microsoft.com/office/drawing/2014/main" id="{DC3395B5-1473-44F3-890E-4660C4E74BEC}"/>
              </a:ext>
            </a:extLst>
          </p:cNvPr>
          <p:cNvSpPr>
            <a:spLocks noGrp="1" noChangeArrowheads="1"/>
          </p:cNvSpPr>
          <p:nvPr>
            <p:ph idx="1"/>
          </p:nvPr>
        </p:nvSpPr>
        <p:spPr>
          <a:xfrm>
            <a:off x="457199" y="1371600"/>
            <a:ext cx="8229600" cy="4857184"/>
          </a:xfrm>
        </p:spPr>
        <p:txBody>
          <a:bodyPr tIns="0" rIns="182880" bIns="0">
            <a:noAutofit/>
          </a:bodyPr>
          <a:lstStyle/>
          <a:p>
            <a:pPr marL="0" lvl="1" indent="0" eaLnBrk="1" hangingPunct="1">
              <a:spcBef>
                <a:spcPts val="1200"/>
              </a:spcBef>
              <a:buFont typeface="Arial" panose="020B0604020202020204" pitchFamily="34" charset="0"/>
              <a:buNone/>
              <a:defRPr/>
            </a:pPr>
            <a:r>
              <a:rPr lang="en-US" sz="2000" dirty="0"/>
              <a:t>1.2 In Shelter: Living in a supervised shelter designated to provide temporary living arrangements, including:</a:t>
            </a:r>
          </a:p>
          <a:p>
            <a:pPr marL="0" indent="0" eaLnBrk="1" hangingPunct="1">
              <a:spcBef>
                <a:spcPts val="1800"/>
              </a:spcBef>
              <a:buFont typeface="Arial" panose="020B0604020202020204" pitchFamily="34" charset="0"/>
              <a:buNone/>
              <a:defRPr/>
            </a:pPr>
            <a:endParaRPr lang="en-US" sz="1400" dirty="0"/>
          </a:p>
          <a:p>
            <a:pPr marL="0" indent="0" eaLnBrk="1" hangingPunct="1">
              <a:spcBef>
                <a:spcPts val="1800"/>
              </a:spcBef>
              <a:buFont typeface="Arial" panose="020B0604020202020204" pitchFamily="34" charset="0"/>
              <a:buNone/>
              <a:defRPr/>
            </a:pPr>
            <a:r>
              <a:rPr lang="en-US" sz="2000" b="0" dirty="0"/>
              <a:t>An individual or family who lacks a fixed, regular, and adequate nighttime residence:  </a:t>
            </a:r>
          </a:p>
          <a:p>
            <a:pPr lvl="2" eaLnBrk="1" hangingPunct="1">
              <a:spcBef>
                <a:spcPts val="1200"/>
              </a:spcBef>
              <a:buClr>
                <a:srgbClr val="C00000"/>
              </a:buClr>
              <a:defRPr/>
            </a:pPr>
            <a:r>
              <a:rPr lang="en-US" sz="2000" dirty="0"/>
              <a:t>Congregate shelters</a:t>
            </a:r>
          </a:p>
          <a:p>
            <a:pPr lvl="2" eaLnBrk="1" hangingPunct="1">
              <a:spcBef>
                <a:spcPts val="1200"/>
              </a:spcBef>
              <a:buClr>
                <a:srgbClr val="C00000"/>
              </a:buClr>
              <a:defRPr/>
            </a:pPr>
            <a:r>
              <a:rPr lang="en-US" sz="2000" dirty="0"/>
              <a:t>Transitional housing</a:t>
            </a:r>
          </a:p>
          <a:p>
            <a:pPr lvl="2" eaLnBrk="1" hangingPunct="1">
              <a:spcBef>
                <a:spcPts val="1200"/>
              </a:spcBef>
              <a:buClr>
                <a:srgbClr val="C00000"/>
              </a:buClr>
              <a:defRPr/>
            </a:pPr>
            <a:r>
              <a:rPr lang="en-US" sz="2000" dirty="0"/>
              <a:t>Hotels and motels paid for by charitable organizations or federal/state/local government programs</a:t>
            </a:r>
            <a:r>
              <a:rPr lang="en-US" sz="2000" i="1" dirty="0">
                <a:ea typeface="ＭＳ Ｐゴシック" pitchFamily="34" charset="-128"/>
              </a:rPr>
              <a:t>		</a:t>
            </a:r>
          </a:p>
          <a:p>
            <a:pPr marL="57150" indent="0" eaLnBrk="1" hangingPunct="1">
              <a:spcBef>
                <a:spcPts val="1800"/>
              </a:spcBef>
              <a:buClr>
                <a:srgbClr val="C00000"/>
              </a:buClr>
              <a:buFont typeface="Arial" panose="020B0604020202020204" pitchFamily="34" charset="0"/>
              <a:buNone/>
              <a:defRPr/>
            </a:pPr>
            <a:r>
              <a:rPr lang="en-US" sz="2000" b="0" i="1" dirty="0"/>
              <a:t> Clarifies that hotels/motels that are paid for by an agency are included</a:t>
            </a:r>
          </a:p>
        </p:txBody>
      </p:sp>
      <p:sp>
        <p:nvSpPr>
          <p:cNvPr id="2" name="Slide Number Placeholder 1">
            <a:extLst>
              <a:ext uri="{FF2B5EF4-FFF2-40B4-BE49-F238E27FC236}">
                <a16:creationId xmlns:a16="http://schemas.microsoft.com/office/drawing/2014/main" id="{20F68EC7-4A13-4E58-A773-C8923B5ECC7D}"/>
              </a:ext>
            </a:extLst>
          </p:cNvPr>
          <p:cNvSpPr>
            <a:spLocks noGrp="1"/>
          </p:cNvSpPr>
          <p:nvPr>
            <p:ph type="sldNum" sz="quarter" idx="12"/>
          </p:nvPr>
        </p:nvSpPr>
        <p:spPr/>
        <p:txBody>
          <a:bodyPr/>
          <a:lstStyle/>
          <a:p>
            <a:pPr>
              <a:defRPr/>
            </a:pPr>
            <a:fld id="{3CF521A1-5DEE-4529-B390-A627809204EB}" type="slidenum">
              <a:rPr lang="en-US" smtClean="0"/>
              <a:pPr>
                <a:defRPr/>
              </a:pPr>
              <a:t>29</a:t>
            </a:fld>
            <a:endParaRPr lang="en-US" dirty="0"/>
          </a:p>
        </p:txBody>
      </p:sp>
      <p:sp>
        <p:nvSpPr>
          <p:cNvPr id="133125" name="Rounded Rectangle 8" descr="Living in a supervised shelter designated to provide temporary living arrangements.">
            <a:extLst>
              <a:ext uri="{FF2B5EF4-FFF2-40B4-BE49-F238E27FC236}">
                <a16:creationId xmlns:a16="http://schemas.microsoft.com/office/drawing/2014/main" id="{A8C21258-A646-4DAD-B9A4-866C0827EC95}"/>
              </a:ext>
            </a:extLst>
          </p:cNvPr>
          <p:cNvSpPr>
            <a:spLocks noChangeArrowheads="1"/>
          </p:cNvSpPr>
          <p:nvPr/>
        </p:nvSpPr>
        <p:spPr bwMode="auto">
          <a:xfrm>
            <a:off x="231773" y="1166539"/>
            <a:ext cx="8680450" cy="1143000"/>
          </a:xfrm>
          <a:prstGeom prst="roundRect">
            <a:avLst>
              <a:gd name="adj" fmla="val 16667"/>
            </a:avLst>
          </a:prstGeom>
          <a:noFill/>
          <a:ln w="38100"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400">
              <a:ea typeface="ＭＳ Ｐゴシック" panose="020B0600070205080204" pitchFamily="34" charset="-128"/>
            </a:endParaRPr>
          </a:p>
        </p:txBody>
      </p:sp>
      <p:sp>
        <p:nvSpPr>
          <p:cNvPr id="3" name="Date Placeholder 2">
            <a:extLst>
              <a:ext uri="{FF2B5EF4-FFF2-40B4-BE49-F238E27FC236}">
                <a16:creationId xmlns:a16="http://schemas.microsoft.com/office/drawing/2014/main" id="{5C1EBDD8-78F8-4884-A16F-EBC4C29D31E8}"/>
              </a:ext>
            </a:extLst>
          </p:cNvPr>
          <p:cNvSpPr>
            <a:spLocks noGrp="1"/>
          </p:cNvSpPr>
          <p:nvPr>
            <p:ph type="dt" sz="half" idx="10"/>
          </p:nvPr>
        </p:nvSpPr>
        <p:spPr/>
        <p:txBody>
          <a:bodyPr/>
          <a:lstStyle/>
          <a:p>
            <a:fld id="{A64BD46F-F734-495B-B25A-E424E22E0CD7}" type="datetime1">
              <a:rPr lang="en-US" smtClean="0"/>
              <a:t>10/30/2020</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eaLnBrk="1" hangingPunct="1">
              <a:defRPr/>
            </a:pPr>
            <a:r>
              <a:rPr lang="en-US" sz="3600" b="0" dirty="0">
                <a:solidFill>
                  <a:schemeClr val="tx1"/>
                </a:solidFill>
              </a:rPr>
              <a:t>Agenda</a:t>
            </a:r>
            <a:br>
              <a:rPr lang="en-US" dirty="0"/>
            </a:br>
            <a:br>
              <a:rPr lang="en-US" dirty="0"/>
            </a:br>
            <a:endParaRPr lang="en-US" b="0" dirty="0">
              <a:solidFill>
                <a:schemeClr val="tx1"/>
              </a:solidFill>
            </a:endParaRPr>
          </a:p>
        </p:txBody>
      </p:sp>
      <p:sp>
        <p:nvSpPr>
          <p:cNvPr id="5" name="Slide Number Placeholder 4"/>
          <p:cNvSpPr>
            <a:spLocks noGrp="1"/>
          </p:cNvSpPr>
          <p:nvPr>
            <p:ph type="sldNum" sz="quarter" idx="12"/>
          </p:nvPr>
        </p:nvSpPr>
        <p:spPr/>
        <p:txBody>
          <a:bodyPr/>
          <a:lstStyle/>
          <a:p>
            <a:fld id="{1DB5379B-6F0A-3548-AC69-0D2DB46577D4}" type="slidenum">
              <a:rPr lang="en-US" smtClean="0"/>
              <a:pPr/>
              <a:t>3</a:t>
            </a:fld>
            <a:endParaRPr lang="en-US" dirty="0"/>
          </a:p>
        </p:txBody>
      </p:sp>
      <p:sp>
        <p:nvSpPr>
          <p:cNvPr id="3" name="Content Placeholder 2">
            <a:extLst>
              <a:ext uri="{FF2B5EF4-FFF2-40B4-BE49-F238E27FC236}">
                <a16:creationId xmlns:a16="http://schemas.microsoft.com/office/drawing/2014/main" id="{1E710A56-6FB2-4023-A953-BDD414AC2455}"/>
              </a:ext>
            </a:extLst>
          </p:cNvPr>
          <p:cNvSpPr>
            <a:spLocks noGrp="1"/>
          </p:cNvSpPr>
          <p:nvPr>
            <p:ph idx="1"/>
          </p:nvPr>
        </p:nvSpPr>
        <p:spPr>
          <a:xfrm>
            <a:off x="457198" y="1286647"/>
            <a:ext cx="8229600" cy="4413384"/>
          </a:xfrm>
        </p:spPr>
        <p:txBody>
          <a:bodyPr/>
          <a:lstStyle/>
          <a:p>
            <a:pPr marL="342900" marR="0" lvl="0" indent="-342900">
              <a:lnSpc>
                <a:spcPct val="107000"/>
              </a:lnSpc>
              <a:spcBef>
                <a:spcPts val="0"/>
              </a:spcBef>
              <a:spcAft>
                <a:spcPts val="0"/>
              </a:spcAft>
              <a:buFont typeface="Symbol" panose="05050102010706020507" pitchFamily="18" charset="2"/>
              <a:buChar char=""/>
            </a:pPr>
            <a:r>
              <a:rPr lang="en-US" sz="2000" dirty="0"/>
              <a:t>Part I. ESG-CV and RRH </a:t>
            </a:r>
          </a:p>
          <a:p>
            <a:pPr marL="342900" marR="0" lvl="0" indent="-342900">
              <a:lnSpc>
                <a:spcPct val="107000"/>
              </a:lnSpc>
              <a:spcBef>
                <a:spcPts val="0"/>
              </a:spcBef>
              <a:spcAft>
                <a:spcPts val="0"/>
              </a:spcAft>
              <a:buFont typeface="Symbol" panose="05050102010706020507" pitchFamily="18" charset="2"/>
              <a:buChar char=""/>
            </a:pPr>
            <a:r>
              <a:rPr lang="en-US" sz="2000" dirty="0"/>
              <a:t>Part II. Overview of RRH and Grants Administration</a:t>
            </a:r>
          </a:p>
          <a:p>
            <a:pPr marL="685800" lvl="1" indent="-342900">
              <a:lnSpc>
                <a:spcPct val="107000"/>
              </a:lnSpc>
              <a:spcBef>
                <a:spcPts val="0"/>
              </a:spcBef>
              <a:spcAft>
                <a:spcPts val="0"/>
              </a:spcAft>
              <a:buFont typeface="Arial" panose="020B0604020202020204" pitchFamily="34" charset="0"/>
              <a:buChar char="•"/>
            </a:pPr>
            <a:r>
              <a:rPr lang="en-US" sz="1800" dirty="0"/>
              <a:t>RRH Component Overview and Eligible Costs</a:t>
            </a:r>
          </a:p>
          <a:p>
            <a:pPr marL="685800" lvl="1" indent="-342900">
              <a:lnSpc>
                <a:spcPct val="107000"/>
              </a:lnSpc>
              <a:spcBef>
                <a:spcPts val="0"/>
              </a:spcBef>
              <a:spcAft>
                <a:spcPts val="0"/>
              </a:spcAft>
              <a:buFont typeface="Arial" panose="020B0604020202020204" pitchFamily="34" charset="0"/>
              <a:buChar char="•"/>
            </a:pPr>
            <a:r>
              <a:rPr lang="en-US" sz="1800" dirty="0"/>
              <a:t>RRH Participant Eligibility</a:t>
            </a:r>
          </a:p>
          <a:p>
            <a:pPr marL="685800" lvl="1" indent="-342900">
              <a:lnSpc>
                <a:spcPct val="107000"/>
              </a:lnSpc>
              <a:spcBef>
                <a:spcPts val="0"/>
              </a:spcBef>
              <a:spcAft>
                <a:spcPts val="0"/>
              </a:spcAft>
              <a:buFont typeface="Arial" panose="020B0604020202020204" pitchFamily="34" charset="0"/>
              <a:buChar char="•"/>
            </a:pPr>
            <a:r>
              <a:rPr lang="en-US" sz="1800" dirty="0"/>
              <a:t>ESG Program Recordkeeping and Reporting</a:t>
            </a:r>
          </a:p>
          <a:p>
            <a:pPr marL="685800" lvl="1" indent="-342900">
              <a:lnSpc>
                <a:spcPct val="107000"/>
              </a:lnSpc>
              <a:spcBef>
                <a:spcPts val="0"/>
              </a:spcBef>
              <a:spcAft>
                <a:spcPts val="0"/>
              </a:spcAft>
              <a:buFont typeface="Arial" panose="020B0604020202020204" pitchFamily="34" charset="0"/>
              <a:buChar char="•"/>
            </a:pPr>
            <a:r>
              <a:rPr lang="en-US" sz="1800" dirty="0"/>
              <a:t>Additional Requirements: Monitoring, Housing Standards, Conflict of Interest</a:t>
            </a:r>
          </a:p>
          <a:p>
            <a:pPr marL="342900" marR="0" lvl="0" indent="-342900">
              <a:lnSpc>
                <a:spcPct val="107000"/>
              </a:lnSpc>
              <a:spcBef>
                <a:spcPts val="0"/>
              </a:spcBef>
              <a:spcAft>
                <a:spcPts val="0"/>
              </a:spcAft>
              <a:buFont typeface="Symbol" panose="05050102010706020507" pitchFamily="18" charset="2"/>
              <a:buChar char=""/>
            </a:pPr>
            <a:r>
              <a:rPr lang="en-US" sz="2000" dirty="0"/>
              <a:t>Part III. System Requirements</a:t>
            </a:r>
          </a:p>
          <a:p>
            <a:pPr marL="342900" marR="0" lvl="0" indent="-342900">
              <a:lnSpc>
                <a:spcPct val="107000"/>
              </a:lnSpc>
              <a:spcBef>
                <a:spcPts val="0"/>
              </a:spcBef>
              <a:spcAft>
                <a:spcPts val="0"/>
              </a:spcAft>
              <a:buFont typeface="Symbol" panose="05050102010706020507" pitchFamily="18" charset="2"/>
              <a:buChar char=""/>
            </a:pPr>
            <a:r>
              <a:rPr lang="en-US" sz="2000" dirty="0"/>
              <a:t>Part IV. Financial Management</a:t>
            </a:r>
            <a:br>
              <a:rPr lang="en-US" altLang="en-US" sz="2400" dirty="0">
                <a:solidFill>
                  <a:srgbClr val="FF0000"/>
                </a:solidFill>
              </a:rPr>
            </a:br>
            <a:br>
              <a:rPr lang="en-US" dirty="0"/>
            </a:br>
            <a:br>
              <a:rPr lang="en-US" dirty="0">
                <a:solidFill>
                  <a:schemeClr val="tx1"/>
                </a:solidFill>
              </a:rPr>
            </a:br>
            <a:endParaRPr lang="en-US" dirty="0"/>
          </a:p>
        </p:txBody>
      </p:sp>
      <p:sp>
        <p:nvSpPr>
          <p:cNvPr id="6" name="TextBox 5">
            <a:extLst>
              <a:ext uri="{FF2B5EF4-FFF2-40B4-BE49-F238E27FC236}">
                <a16:creationId xmlns:a16="http://schemas.microsoft.com/office/drawing/2014/main" id="{A19FD2F5-DEBA-445C-9192-348B360E08DE}"/>
              </a:ext>
            </a:extLst>
          </p:cNvPr>
          <p:cNvSpPr txBox="1"/>
          <p:nvPr/>
        </p:nvSpPr>
        <p:spPr>
          <a:xfrm>
            <a:off x="1010653" y="4543124"/>
            <a:ext cx="6227545" cy="1463040"/>
          </a:xfrm>
          <a:prstGeom prst="rect">
            <a:avLst/>
          </a:prstGeom>
        </p:spPr>
        <p:txBody>
          <a:bodyPr wrap="square" lIns="0" tIns="0" rIns="0" bIns="0" rtlCol="0">
            <a:noAutofit/>
          </a:bodyPr>
          <a:lstStyle/>
          <a:p>
            <a:pPr marL="0" indent="0">
              <a:spcBef>
                <a:spcPts val="1200"/>
              </a:spcBef>
              <a:spcAft>
                <a:spcPts val="0"/>
              </a:spcAft>
              <a:buNone/>
            </a:pPr>
            <a:r>
              <a:rPr lang="en-US" sz="1600" i="1" dirty="0">
                <a:solidFill>
                  <a:srgbClr val="0070C0"/>
                </a:solidFill>
              </a:rPr>
              <a:t>Note: If you have questions, please type them in the </a:t>
            </a:r>
            <a:r>
              <a:rPr lang="en-US" sz="1600" b="1" i="1" dirty="0">
                <a:solidFill>
                  <a:srgbClr val="0070C0"/>
                </a:solidFill>
              </a:rPr>
              <a:t>Q&amp;A </a:t>
            </a:r>
            <a:r>
              <a:rPr lang="en-US" sz="1600" i="1" dirty="0">
                <a:solidFill>
                  <a:srgbClr val="0070C0"/>
                </a:solidFill>
              </a:rPr>
              <a:t>window, selecting “All Participants”</a:t>
            </a:r>
          </a:p>
        </p:txBody>
      </p:sp>
      <p:sp>
        <p:nvSpPr>
          <p:cNvPr id="7" name="Date Placeholder 6">
            <a:extLst>
              <a:ext uri="{FF2B5EF4-FFF2-40B4-BE49-F238E27FC236}">
                <a16:creationId xmlns:a16="http://schemas.microsoft.com/office/drawing/2014/main" id="{74F9C790-349B-4705-91DE-623459552A36}"/>
              </a:ext>
            </a:extLst>
          </p:cNvPr>
          <p:cNvSpPr>
            <a:spLocks noGrp="1"/>
          </p:cNvSpPr>
          <p:nvPr>
            <p:ph type="dt" sz="half" idx="10"/>
          </p:nvPr>
        </p:nvSpPr>
        <p:spPr/>
        <p:txBody>
          <a:bodyPr/>
          <a:lstStyle/>
          <a:p>
            <a:fld id="{543DBF93-2937-4688-AF21-3539EFFC3D9B}" type="datetime1">
              <a:rPr lang="en-US" smtClean="0"/>
              <a:t>10/30/2020</a:t>
            </a:fld>
            <a:endParaRPr lang="en-US"/>
          </a:p>
        </p:txBody>
      </p:sp>
    </p:spTree>
    <p:extLst>
      <p:ext uri="{BB962C8B-B14F-4D97-AF65-F5344CB8AC3E}">
        <p14:creationId xmlns:p14="http://schemas.microsoft.com/office/powerpoint/2010/main" val="1490531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4">
            <a:extLst>
              <a:ext uri="{FF2B5EF4-FFF2-40B4-BE49-F238E27FC236}">
                <a16:creationId xmlns:a16="http://schemas.microsoft.com/office/drawing/2014/main" id="{98AE7180-950A-423E-ADA6-45E4868AA3F2}"/>
              </a:ext>
            </a:extLst>
          </p:cNvPr>
          <p:cNvSpPr>
            <a:spLocks noGrp="1"/>
          </p:cNvSpPr>
          <p:nvPr>
            <p:ph type="title"/>
          </p:nvPr>
        </p:nvSpPr>
        <p:spPr/>
        <p:txBody>
          <a:bodyPr/>
          <a:lstStyle/>
          <a:p>
            <a:pPr eaLnBrk="1" hangingPunct="1">
              <a:spcBef>
                <a:spcPts val="1200"/>
              </a:spcBef>
            </a:pPr>
            <a:r>
              <a:rPr lang="en-US" altLang="en-US"/>
              <a:t>Category 1:  Literally Homeless</a:t>
            </a:r>
          </a:p>
        </p:txBody>
      </p:sp>
      <p:sp>
        <p:nvSpPr>
          <p:cNvPr id="94210" name="Rectangle 3">
            <a:extLst>
              <a:ext uri="{FF2B5EF4-FFF2-40B4-BE49-F238E27FC236}">
                <a16:creationId xmlns:a16="http://schemas.microsoft.com/office/drawing/2014/main" id="{DF230B2F-7845-43C3-8A5F-9A3E16B5EB80}"/>
              </a:ext>
            </a:extLst>
          </p:cNvPr>
          <p:cNvSpPr>
            <a:spLocks noGrp="1" noChangeArrowheads="1"/>
          </p:cNvSpPr>
          <p:nvPr>
            <p:ph idx="1"/>
          </p:nvPr>
        </p:nvSpPr>
        <p:spPr>
          <a:xfrm>
            <a:off x="638269" y="1453081"/>
            <a:ext cx="8229600" cy="3354309"/>
          </a:xfrm>
        </p:spPr>
        <p:txBody>
          <a:bodyPr tIns="0" rIns="182880" bIns="0">
            <a:normAutofit fontScale="92500" lnSpcReduction="20000"/>
          </a:bodyPr>
          <a:lstStyle/>
          <a:p>
            <a:pPr marL="0" indent="0" eaLnBrk="1" hangingPunct="1">
              <a:spcBef>
                <a:spcPts val="1200"/>
              </a:spcBef>
              <a:buFont typeface="Arial" panose="020B0604020202020204" pitchFamily="34" charset="0"/>
              <a:buNone/>
              <a:defRPr/>
            </a:pPr>
            <a:r>
              <a:rPr lang="en-US" sz="2200" b="0" dirty="0"/>
              <a:t>		1.3 Exiting an institution (e.g., jail, hospital)</a:t>
            </a:r>
          </a:p>
          <a:p>
            <a:pPr marL="0" indent="0" eaLnBrk="1" hangingPunct="1">
              <a:spcBef>
                <a:spcPts val="1200"/>
              </a:spcBef>
              <a:buFont typeface="Arial" panose="020B0604020202020204" pitchFamily="34" charset="0"/>
              <a:buNone/>
              <a:defRPr/>
            </a:pPr>
            <a:endParaRPr lang="en-US" sz="1300" dirty="0"/>
          </a:p>
          <a:p>
            <a:pPr marL="0" indent="0" eaLnBrk="1" hangingPunct="1">
              <a:spcBef>
                <a:spcPts val="1200"/>
              </a:spcBef>
              <a:buFont typeface="Arial" panose="020B0604020202020204" pitchFamily="34" charset="0"/>
              <a:buNone/>
              <a:defRPr/>
            </a:pPr>
            <a:r>
              <a:rPr lang="en-US" sz="2000" b="0" dirty="0"/>
              <a:t>An individual who lacks a fixed, regular, and adequate nighttime residence, meaning:</a:t>
            </a:r>
          </a:p>
          <a:p>
            <a:pPr lvl="2" eaLnBrk="1" hangingPunct="1">
              <a:spcBef>
                <a:spcPts val="1200"/>
              </a:spcBef>
              <a:buClr>
                <a:srgbClr val="C00000"/>
              </a:buClr>
              <a:defRPr/>
            </a:pPr>
            <a:r>
              <a:rPr lang="en-US" sz="2000" dirty="0"/>
              <a:t>An institution where they resided for </a:t>
            </a:r>
            <a:r>
              <a:rPr lang="en-US" sz="2000" dirty="0">
                <a:solidFill>
                  <a:srgbClr val="FF0000"/>
                </a:solidFill>
              </a:rPr>
              <a:t>90 </a:t>
            </a:r>
            <a:r>
              <a:rPr lang="en-US" sz="2000" dirty="0"/>
              <a:t>days or less AND</a:t>
            </a:r>
          </a:p>
          <a:p>
            <a:pPr lvl="2" eaLnBrk="1" hangingPunct="1">
              <a:spcBef>
                <a:spcPts val="1200"/>
              </a:spcBef>
              <a:buClr>
                <a:srgbClr val="C00000"/>
              </a:buClr>
              <a:defRPr/>
            </a:pPr>
            <a:r>
              <a:rPr lang="en-US" sz="2000" dirty="0"/>
              <a:t>Were residing in emergency shelter or place not meant for human habitation immediately before entering institution</a:t>
            </a:r>
          </a:p>
          <a:p>
            <a:pPr marL="625475" lvl="2" indent="0" eaLnBrk="1" hangingPunct="1">
              <a:spcBef>
                <a:spcPts val="1200"/>
              </a:spcBef>
              <a:buFont typeface="Arial" panose="020B0604020202020204" pitchFamily="34" charset="0"/>
              <a:buNone/>
              <a:defRPr/>
            </a:pPr>
            <a:endParaRPr lang="en-US" sz="500" i="1" dirty="0"/>
          </a:p>
          <a:p>
            <a:pPr marL="0" indent="-174625" eaLnBrk="1" hangingPunct="1">
              <a:spcBef>
                <a:spcPts val="1200"/>
              </a:spcBef>
              <a:buFont typeface="Arial" panose="020B0604020202020204" pitchFamily="34" charset="0"/>
              <a:buNone/>
              <a:defRPr/>
            </a:pPr>
            <a:r>
              <a:rPr lang="en-US" sz="2200" b="1" i="1" dirty="0"/>
              <a:t>          </a:t>
            </a:r>
            <a:endParaRPr lang="en-US" sz="2000" b="1" i="1" dirty="0"/>
          </a:p>
        </p:txBody>
      </p:sp>
      <p:sp>
        <p:nvSpPr>
          <p:cNvPr id="2" name="Slide Number Placeholder 1">
            <a:extLst>
              <a:ext uri="{FF2B5EF4-FFF2-40B4-BE49-F238E27FC236}">
                <a16:creationId xmlns:a16="http://schemas.microsoft.com/office/drawing/2014/main" id="{37360BF6-615D-47A2-AEFE-934552E61A7E}"/>
              </a:ext>
            </a:extLst>
          </p:cNvPr>
          <p:cNvSpPr>
            <a:spLocks noGrp="1"/>
          </p:cNvSpPr>
          <p:nvPr>
            <p:ph type="sldNum" sz="quarter" idx="12"/>
          </p:nvPr>
        </p:nvSpPr>
        <p:spPr/>
        <p:txBody>
          <a:bodyPr/>
          <a:lstStyle/>
          <a:p>
            <a:pPr>
              <a:defRPr/>
            </a:pPr>
            <a:fld id="{B645D532-2F42-4A9A-9D15-8A944283CB10}" type="slidenum">
              <a:rPr lang="en-US" smtClean="0"/>
              <a:pPr>
                <a:defRPr/>
              </a:pPr>
              <a:t>30</a:t>
            </a:fld>
            <a:endParaRPr lang="en-US" dirty="0"/>
          </a:p>
        </p:txBody>
      </p:sp>
      <p:sp>
        <p:nvSpPr>
          <p:cNvPr id="135173" name="Rounded Rectangle 7" descr="Exiting an institution, for example jail or hospital">
            <a:extLst>
              <a:ext uri="{FF2B5EF4-FFF2-40B4-BE49-F238E27FC236}">
                <a16:creationId xmlns:a16="http://schemas.microsoft.com/office/drawing/2014/main" id="{993B7224-09DA-486E-BA9B-53724D7CC6F3}"/>
              </a:ext>
            </a:extLst>
          </p:cNvPr>
          <p:cNvSpPr>
            <a:spLocks noChangeArrowheads="1"/>
          </p:cNvSpPr>
          <p:nvPr/>
        </p:nvSpPr>
        <p:spPr bwMode="auto">
          <a:xfrm>
            <a:off x="564198" y="1202498"/>
            <a:ext cx="8202612" cy="762000"/>
          </a:xfrm>
          <a:prstGeom prst="roundRect">
            <a:avLst>
              <a:gd name="adj" fmla="val 16667"/>
            </a:avLst>
          </a:prstGeom>
          <a:noFill/>
          <a:ln w="38100"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400">
              <a:ea typeface="ＭＳ Ｐゴシック" panose="020B0600070205080204" pitchFamily="34" charset="-128"/>
            </a:endParaRPr>
          </a:p>
        </p:txBody>
      </p:sp>
      <p:sp>
        <p:nvSpPr>
          <p:cNvPr id="3" name="Date Placeholder 2">
            <a:extLst>
              <a:ext uri="{FF2B5EF4-FFF2-40B4-BE49-F238E27FC236}">
                <a16:creationId xmlns:a16="http://schemas.microsoft.com/office/drawing/2014/main" id="{6AADEAF9-AD7D-4BE5-BCEB-1A7046D6203B}"/>
              </a:ext>
            </a:extLst>
          </p:cNvPr>
          <p:cNvSpPr>
            <a:spLocks noGrp="1"/>
          </p:cNvSpPr>
          <p:nvPr>
            <p:ph type="dt" sz="half" idx="10"/>
          </p:nvPr>
        </p:nvSpPr>
        <p:spPr/>
        <p:txBody>
          <a:bodyPr/>
          <a:lstStyle/>
          <a:p>
            <a:fld id="{FA8AF415-E306-4127-B212-DD1C607861A8}" type="datetime1">
              <a:rPr lang="en-US" smtClean="0"/>
              <a:t>10/30/2020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4">
            <a:extLst>
              <a:ext uri="{FF2B5EF4-FFF2-40B4-BE49-F238E27FC236}">
                <a16:creationId xmlns:a16="http://schemas.microsoft.com/office/drawing/2014/main" id="{98AE7180-950A-423E-ADA6-45E4868AA3F2}"/>
              </a:ext>
            </a:extLst>
          </p:cNvPr>
          <p:cNvSpPr>
            <a:spLocks noGrp="1"/>
          </p:cNvSpPr>
          <p:nvPr>
            <p:ph type="title"/>
          </p:nvPr>
        </p:nvSpPr>
        <p:spPr/>
        <p:txBody>
          <a:bodyPr/>
          <a:lstStyle/>
          <a:p>
            <a:pPr>
              <a:spcBef>
                <a:spcPts val="1200"/>
              </a:spcBef>
            </a:pPr>
            <a:r>
              <a:rPr lang="en-US" altLang="en-US" dirty="0"/>
              <a:t>Category 4:  Domestic Violence</a:t>
            </a:r>
          </a:p>
        </p:txBody>
      </p:sp>
      <p:sp>
        <p:nvSpPr>
          <p:cNvPr id="94210" name="Rectangle 3">
            <a:extLst>
              <a:ext uri="{FF2B5EF4-FFF2-40B4-BE49-F238E27FC236}">
                <a16:creationId xmlns:a16="http://schemas.microsoft.com/office/drawing/2014/main" id="{DF230B2F-7845-43C3-8A5F-9A3E16B5EB80}"/>
              </a:ext>
            </a:extLst>
          </p:cNvPr>
          <p:cNvSpPr>
            <a:spLocks noGrp="1" noChangeArrowheads="1"/>
          </p:cNvSpPr>
          <p:nvPr>
            <p:ph idx="1"/>
          </p:nvPr>
        </p:nvSpPr>
        <p:spPr>
          <a:xfrm>
            <a:off x="638268" y="1453081"/>
            <a:ext cx="8333715" cy="3698341"/>
          </a:xfrm>
        </p:spPr>
        <p:txBody>
          <a:bodyPr tIns="0" rIns="182880" bIns="0">
            <a:normAutofit fontScale="77500" lnSpcReduction="20000"/>
          </a:bodyPr>
          <a:lstStyle/>
          <a:p>
            <a:pPr marL="0" indent="0">
              <a:spcBef>
                <a:spcPts val="1200"/>
              </a:spcBef>
              <a:buNone/>
            </a:pPr>
            <a:r>
              <a:rPr lang="en-US" altLang="en-US" sz="2600" b="0" dirty="0"/>
              <a:t>4. Fleeing or attempting to flee DV</a:t>
            </a:r>
          </a:p>
          <a:p>
            <a:pPr marL="0" indent="0">
              <a:spcBef>
                <a:spcPts val="1200"/>
              </a:spcBef>
              <a:buNone/>
            </a:pPr>
            <a:endParaRPr lang="en-US" altLang="en-US" sz="2200" b="0" dirty="0"/>
          </a:p>
          <a:p>
            <a:pPr marL="0" indent="0">
              <a:spcBef>
                <a:spcPts val="1200"/>
              </a:spcBef>
              <a:buNone/>
            </a:pPr>
            <a:r>
              <a:rPr lang="en-US" altLang="en-US" sz="2600" b="0" dirty="0"/>
              <a:t>Individuals/families fleeing or attempting to flee domestic violence, dating violence, sexual assault, stalking, or other dangerous or life-threatening conditions related to violence who:</a:t>
            </a:r>
          </a:p>
          <a:p>
            <a:pPr lvl="2">
              <a:lnSpc>
                <a:spcPct val="150000"/>
              </a:lnSpc>
              <a:spcBef>
                <a:spcPts val="600"/>
              </a:spcBef>
              <a:buClr>
                <a:srgbClr val="C00000"/>
              </a:buClr>
            </a:pPr>
            <a:r>
              <a:rPr lang="en-US" altLang="en-US" sz="2600" dirty="0"/>
              <a:t>have no other residence; and</a:t>
            </a:r>
          </a:p>
          <a:p>
            <a:pPr lvl="2">
              <a:spcBef>
                <a:spcPts val="600"/>
              </a:spcBef>
              <a:buClr>
                <a:srgbClr val="C00000"/>
              </a:buClr>
            </a:pPr>
            <a:r>
              <a:rPr lang="en-US" altLang="en-US" sz="2600" dirty="0"/>
              <a:t>lack the resources and support networks needed to obtain other permanent housing</a:t>
            </a:r>
          </a:p>
          <a:p>
            <a:pPr marL="625475" lvl="2" indent="0" eaLnBrk="1" hangingPunct="1">
              <a:spcBef>
                <a:spcPts val="1200"/>
              </a:spcBef>
              <a:buFont typeface="Arial" panose="020B0604020202020204" pitchFamily="34" charset="0"/>
              <a:buNone/>
              <a:defRPr/>
            </a:pPr>
            <a:endParaRPr lang="en-US" sz="500" i="1" dirty="0"/>
          </a:p>
          <a:p>
            <a:pPr marL="0" indent="-174625" eaLnBrk="1" hangingPunct="1">
              <a:spcBef>
                <a:spcPts val="1200"/>
              </a:spcBef>
              <a:buFont typeface="Arial" panose="020B0604020202020204" pitchFamily="34" charset="0"/>
              <a:buNone/>
              <a:defRPr/>
            </a:pPr>
            <a:r>
              <a:rPr lang="en-US" sz="2200" b="1" i="1" dirty="0"/>
              <a:t>          </a:t>
            </a:r>
            <a:endParaRPr lang="en-US" sz="2000" b="1" i="1" dirty="0"/>
          </a:p>
        </p:txBody>
      </p:sp>
      <p:sp>
        <p:nvSpPr>
          <p:cNvPr id="2" name="Slide Number Placeholder 1">
            <a:extLst>
              <a:ext uri="{FF2B5EF4-FFF2-40B4-BE49-F238E27FC236}">
                <a16:creationId xmlns:a16="http://schemas.microsoft.com/office/drawing/2014/main" id="{37360BF6-615D-47A2-AEFE-934552E61A7E}"/>
              </a:ext>
            </a:extLst>
          </p:cNvPr>
          <p:cNvSpPr>
            <a:spLocks noGrp="1"/>
          </p:cNvSpPr>
          <p:nvPr>
            <p:ph type="sldNum" sz="quarter" idx="12"/>
          </p:nvPr>
        </p:nvSpPr>
        <p:spPr/>
        <p:txBody>
          <a:bodyPr/>
          <a:lstStyle/>
          <a:p>
            <a:pPr>
              <a:defRPr/>
            </a:pPr>
            <a:fld id="{B645D532-2F42-4A9A-9D15-8A944283CB10}" type="slidenum">
              <a:rPr lang="en-US" smtClean="0"/>
              <a:pPr>
                <a:defRPr/>
              </a:pPr>
              <a:t>31</a:t>
            </a:fld>
            <a:endParaRPr lang="en-US" dirty="0"/>
          </a:p>
        </p:txBody>
      </p:sp>
      <p:sp>
        <p:nvSpPr>
          <p:cNvPr id="135173" name="Rounded Rectangle 7" descr="Exiting an institution, for example jail or hospital">
            <a:extLst>
              <a:ext uri="{FF2B5EF4-FFF2-40B4-BE49-F238E27FC236}">
                <a16:creationId xmlns:a16="http://schemas.microsoft.com/office/drawing/2014/main" id="{993B7224-09DA-486E-BA9B-53724D7CC6F3}"/>
              </a:ext>
            </a:extLst>
          </p:cNvPr>
          <p:cNvSpPr>
            <a:spLocks noChangeArrowheads="1"/>
          </p:cNvSpPr>
          <p:nvPr/>
        </p:nvSpPr>
        <p:spPr bwMode="auto">
          <a:xfrm>
            <a:off x="457198" y="1218992"/>
            <a:ext cx="8202612" cy="713741"/>
          </a:xfrm>
          <a:prstGeom prst="roundRect">
            <a:avLst>
              <a:gd name="adj" fmla="val 16667"/>
            </a:avLst>
          </a:prstGeom>
          <a:noFill/>
          <a:ln w="38100"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400">
              <a:ea typeface="ＭＳ Ｐゴシック" panose="020B0600070205080204" pitchFamily="34" charset="-128"/>
            </a:endParaRPr>
          </a:p>
        </p:txBody>
      </p:sp>
      <p:sp>
        <p:nvSpPr>
          <p:cNvPr id="3" name="TextBox 2">
            <a:extLst>
              <a:ext uri="{FF2B5EF4-FFF2-40B4-BE49-F238E27FC236}">
                <a16:creationId xmlns:a16="http://schemas.microsoft.com/office/drawing/2014/main" id="{B240D25E-90CB-4F77-A0D4-C2D05BA4A43C}"/>
              </a:ext>
            </a:extLst>
          </p:cNvPr>
          <p:cNvSpPr txBox="1"/>
          <p:nvPr/>
        </p:nvSpPr>
        <p:spPr>
          <a:xfrm>
            <a:off x="731520" y="4889634"/>
            <a:ext cx="7598767" cy="1222408"/>
          </a:xfrm>
          <a:prstGeom prst="rect">
            <a:avLst/>
          </a:prstGeom>
        </p:spPr>
        <p:txBody>
          <a:bodyPr wrap="square" lIns="0" tIns="0" rIns="0" bIns="0" rtlCol="0">
            <a:noAutofit/>
          </a:bodyPr>
          <a:lstStyle/>
          <a:p>
            <a:pPr marL="0" indent="0">
              <a:spcBef>
                <a:spcPts val="1200"/>
              </a:spcBef>
              <a:spcAft>
                <a:spcPts val="0"/>
              </a:spcAft>
              <a:buNone/>
            </a:pPr>
            <a:endParaRPr lang="en-US" sz="1600" dirty="0" err="1"/>
          </a:p>
        </p:txBody>
      </p:sp>
      <p:sp>
        <p:nvSpPr>
          <p:cNvPr id="4" name="TextBox 3">
            <a:extLst>
              <a:ext uri="{FF2B5EF4-FFF2-40B4-BE49-F238E27FC236}">
                <a16:creationId xmlns:a16="http://schemas.microsoft.com/office/drawing/2014/main" id="{43993EFA-C47C-42D9-AF32-7FC50795A1BF}"/>
              </a:ext>
            </a:extLst>
          </p:cNvPr>
          <p:cNvSpPr txBox="1"/>
          <p:nvPr/>
        </p:nvSpPr>
        <p:spPr>
          <a:xfrm>
            <a:off x="962526" y="4716379"/>
            <a:ext cx="7218948" cy="1222408"/>
          </a:xfrm>
          <a:prstGeom prst="rect">
            <a:avLst/>
          </a:prstGeom>
        </p:spPr>
        <p:txBody>
          <a:bodyPr wrap="square" lIns="0" tIns="0" rIns="0" bIns="0" rtlCol="0">
            <a:noAutofit/>
          </a:bodyPr>
          <a:lstStyle/>
          <a:p>
            <a:pPr marL="0" indent="0">
              <a:spcBef>
                <a:spcPts val="1200"/>
              </a:spcBef>
              <a:spcAft>
                <a:spcPts val="0"/>
              </a:spcAft>
              <a:buNone/>
            </a:pPr>
            <a:r>
              <a:rPr lang="en-US" i="1" dirty="0"/>
              <a:t>Remember: An individual or family that qualifies as homeless under Category 4 but does not live in an emergency shelter or other place described in paragraph (1) of the 'homeless' definition </a:t>
            </a:r>
            <a:r>
              <a:rPr lang="en-US" b="1" i="1" dirty="0"/>
              <a:t>would not </a:t>
            </a:r>
            <a:r>
              <a:rPr lang="en-US" i="1" dirty="0"/>
              <a:t>be eligible for ESG rapid re-housing assistance</a:t>
            </a:r>
            <a:r>
              <a:rPr lang="en-US" sz="1800" dirty="0">
                <a:effectLst/>
                <a:latin typeface="Arial" panose="020B0604020202020204" pitchFamily="34" charset="0"/>
                <a:ea typeface="Calibri" panose="020F0502020204030204" pitchFamily="34" charset="0"/>
              </a:rPr>
              <a:t>. </a:t>
            </a:r>
            <a:endParaRPr lang="en-US" sz="1600" dirty="0"/>
          </a:p>
        </p:txBody>
      </p:sp>
      <p:sp>
        <p:nvSpPr>
          <p:cNvPr id="5" name="Date Placeholder 4">
            <a:extLst>
              <a:ext uri="{FF2B5EF4-FFF2-40B4-BE49-F238E27FC236}">
                <a16:creationId xmlns:a16="http://schemas.microsoft.com/office/drawing/2014/main" id="{C9041145-281A-4A78-ADD7-9B168A45AC53}"/>
              </a:ext>
            </a:extLst>
          </p:cNvPr>
          <p:cNvSpPr>
            <a:spLocks noGrp="1"/>
          </p:cNvSpPr>
          <p:nvPr>
            <p:ph type="dt" sz="half" idx="10"/>
          </p:nvPr>
        </p:nvSpPr>
        <p:spPr/>
        <p:txBody>
          <a:bodyPr/>
          <a:lstStyle/>
          <a:p>
            <a:fld id="{9AC940E9-28FD-4878-A274-92560DDC9F78}" type="datetime1">
              <a:rPr lang="en-US" smtClean="0"/>
              <a:t>10/30/2020</a:t>
            </a:fld>
            <a:endParaRPr lang="en-US" dirty="0"/>
          </a:p>
        </p:txBody>
      </p:sp>
    </p:spTree>
    <p:extLst>
      <p:ext uri="{BB962C8B-B14F-4D97-AF65-F5344CB8AC3E}">
        <p14:creationId xmlns:p14="http://schemas.microsoft.com/office/powerpoint/2010/main" val="2296094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a:extLst>
              <a:ext uri="{FF2B5EF4-FFF2-40B4-BE49-F238E27FC236}">
                <a16:creationId xmlns:a16="http://schemas.microsoft.com/office/drawing/2014/main" id="{4308BC6B-A6C1-4B2F-9918-35B2B44C3168}"/>
              </a:ext>
            </a:extLst>
          </p:cNvPr>
          <p:cNvSpPr>
            <a:spLocks noGrp="1"/>
          </p:cNvSpPr>
          <p:nvPr>
            <p:ph type="title"/>
          </p:nvPr>
        </p:nvSpPr>
        <p:spPr/>
        <p:txBody>
          <a:bodyPr/>
          <a:lstStyle/>
          <a:p>
            <a:r>
              <a:rPr lang="en-US" altLang="en-US"/>
              <a:t>Written Policies &amp; Procedures</a:t>
            </a:r>
          </a:p>
        </p:txBody>
      </p:sp>
      <p:sp>
        <p:nvSpPr>
          <p:cNvPr id="161795" name="Content Placeholder 2">
            <a:extLst>
              <a:ext uri="{FF2B5EF4-FFF2-40B4-BE49-F238E27FC236}">
                <a16:creationId xmlns:a16="http://schemas.microsoft.com/office/drawing/2014/main" id="{9EA5E6B9-7EDD-4D75-827E-92F2D53FE209}"/>
              </a:ext>
            </a:extLst>
          </p:cNvPr>
          <p:cNvSpPr>
            <a:spLocks noGrp="1"/>
          </p:cNvSpPr>
          <p:nvPr>
            <p:ph idx="1"/>
          </p:nvPr>
        </p:nvSpPr>
        <p:spPr/>
        <p:txBody>
          <a:bodyPr/>
          <a:lstStyle/>
          <a:p>
            <a:pPr>
              <a:spcBef>
                <a:spcPts val="600"/>
              </a:spcBef>
              <a:spcAft>
                <a:spcPts val="600"/>
              </a:spcAft>
              <a:buClr>
                <a:srgbClr val="C00000"/>
              </a:buClr>
            </a:pPr>
            <a:r>
              <a:rPr lang="en-US" altLang="en-US" sz="2000" b="0" dirty="0"/>
              <a:t>Recipients and subrecipients must develop and use local policies and procedures for recordkeeping</a:t>
            </a:r>
            <a:br>
              <a:rPr lang="en-US" altLang="en-US" sz="2000" b="0" dirty="0"/>
            </a:br>
            <a:endParaRPr lang="en-US" altLang="en-US" sz="2000" b="0" dirty="0"/>
          </a:p>
          <a:p>
            <a:pPr lvl="1">
              <a:spcBef>
                <a:spcPts val="600"/>
              </a:spcBef>
              <a:spcAft>
                <a:spcPts val="600"/>
              </a:spcAft>
              <a:buClr>
                <a:srgbClr val="C00000"/>
              </a:buClr>
            </a:pPr>
            <a:r>
              <a:rPr lang="en-US" altLang="en-US" sz="2000" dirty="0"/>
              <a:t>Create systemic approach for intake staff to screen potential applicants</a:t>
            </a:r>
            <a:br>
              <a:rPr lang="en-US" altLang="en-US" sz="2000" dirty="0"/>
            </a:br>
            <a:endParaRPr lang="en-US" altLang="en-US" sz="2000" dirty="0"/>
          </a:p>
          <a:p>
            <a:pPr lvl="1">
              <a:spcBef>
                <a:spcPts val="600"/>
              </a:spcBef>
              <a:spcAft>
                <a:spcPts val="600"/>
              </a:spcAft>
              <a:buClr>
                <a:srgbClr val="C00000"/>
              </a:buClr>
            </a:pPr>
            <a:r>
              <a:rPr lang="en-US" altLang="en-US" sz="2000" dirty="0"/>
              <a:t>Establish protocols for collecting and maintaining required back up documentation</a:t>
            </a:r>
            <a:br>
              <a:rPr lang="en-US" altLang="en-US" sz="2000" dirty="0"/>
            </a:br>
            <a:endParaRPr lang="en-US" altLang="en-US" sz="2000" dirty="0"/>
          </a:p>
          <a:p>
            <a:pPr lvl="1">
              <a:spcBef>
                <a:spcPts val="600"/>
              </a:spcBef>
              <a:spcAft>
                <a:spcPts val="600"/>
              </a:spcAft>
              <a:buClr>
                <a:srgbClr val="C00000"/>
              </a:buClr>
            </a:pPr>
            <a:r>
              <a:rPr lang="en-US" altLang="en-US" sz="2000" dirty="0"/>
              <a:t>Ensure records are maintained for ALL assisted persons, including those persons screened and found ineligible</a:t>
            </a:r>
          </a:p>
        </p:txBody>
      </p:sp>
      <p:sp>
        <p:nvSpPr>
          <p:cNvPr id="4" name="Slide Number Placeholder 3">
            <a:extLst>
              <a:ext uri="{FF2B5EF4-FFF2-40B4-BE49-F238E27FC236}">
                <a16:creationId xmlns:a16="http://schemas.microsoft.com/office/drawing/2014/main" id="{22B002A1-1B48-49BC-AEA7-22E7B0E2AD7B}"/>
              </a:ext>
            </a:extLst>
          </p:cNvPr>
          <p:cNvSpPr>
            <a:spLocks noGrp="1"/>
          </p:cNvSpPr>
          <p:nvPr>
            <p:ph type="sldNum" sz="quarter" idx="12"/>
          </p:nvPr>
        </p:nvSpPr>
        <p:spPr/>
        <p:txBody>
          <a:bodyPr/>
          <a:lstStyle/>
          <a:p>
            <a:pPr>
              <a:defRPr/>
            </a:pPr>
            <a:fld id="{DB4F828A-F2D1-499B-AB86-198F0AFCB86B}" type="slidenum">
              <a:rPr lang="en-US" smtClean="0"/>
              <a:pPr>
                <a:defRPr/>
              </a:pPr>
              <a:t>32</a:t>
            </a:fld>
            <a:endParaRPr lang="en-US" dirty="0"/>
          </a:p>
        </p:txBody>
      </p:sp>
      <p:sp>
        <p:nvSpPr>
          <p:cNvPr id="2" name="Date Placeholder 1">
            <a:extLst>
              <a:ext uri="{FF2B5EF4-FFF2-40B4-BE49-F238E27FC236}">
                <a16:creationId xmlns:a16="http://schemas.microsoft.com/office/drawing/2014/main" id="{D38456EA-869E-4AF1-962E-5397C363BCB5}"/>
              </a:ext>
            </a:extLst>
          </p:cNvPr>
          <p:cNvSpPr>
            <a:spLocks noGrp="1"/>
          </p:cNvSpPr>
          <p:nvPr>
            <p:ph type="dt" sz="half" idx="10"/>
          </p:nvPr>
        </p:nvSpPr>
        <p:spPr/>
        <p:txBody>
          <a:bodyPr/>
          <a:lstStyle/>
          <a:p>
            <a:fld id="{5BB864E7-D19C-4118-A6BE-3CDEB69727B9}" type="datetime1">
              <a:rPr lang="en-US" smtClean="0"/>
              <a:t>10/30/2020</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4">
            <a:extLst>
              <a:ext uri="{FF2B5EF4-FFF2-40B4-BE49-F238E27FC236}">
                <a16:creationId xmlns:a16="http://schemas.microsoft.com/office/drawing/2014/main" id="{856FA3C4-7A93-4307-A7D3-CBE6980BBA02}"/>
              </a:ext>
            </a:extLst>
          </p:cNvPr>
          <p:cNvSpPr>
            <a:spLocks noGrp="1"/>
          </p:cNvSpPr>
          <p:nvPr>
            <p:ph type="title"/>
          </p:nvPr>
        </p:nvSpPr>
        <p:spPr/>
        <p:txBody>
          <a:bodyPr/>
          <a:lstStyle/>
          <a:p>
            <a:r>
              <a:rPr lang="en-US" altLang="en-US" dirty="0"/>
              <a:t>Range of Documentation Types</a:t>
            </a:r>
          </a:p>
        </p:txBody>
      </p:sp>
      <p:sp>
        <p:nvSpPr>
          <p:cNvPr id="163843" name="Content Placeholder 5">
            <a:extLst>
              <a:ext uri="{FF2B5EF4-FFF2-40B4-BE49-F238E27FC236}">
                <a16:creationId xmlns:a16="http://schemas.microsoft.com/office/drawing/2014/main" id="{104644B8-01AD-4C36-817F-B5C25A10A7C1}"/>
              </a:ext>
            </a:extLst>
          </p:cNvPr>
          <p:cNvSpPr>
            <a:spLocks noGrp="1"/>
          </p:cNvSpPr>
          <p:nvPr>
            <p:ph idx="1"/>
          </p:nvPr>
        </p:nvSpPr>
        <p:spPr>
          <a:xfrm>
            <a:off x="457199" y="1253905"/>
            <a:ext cx="8229600" cy="4761231"/>
          </a:xfrm>
        </p:spPr>
        <p:txBody>
          <a:bodyPr/>
          <a:lstStyle/>
          <a:p>
            <a:r>
              <a:rPr lang="en-US" altLang="en-US" sz="2000" dirty="0"/>
              <a:t>Policies must establish order of preference:</a:t>
            </a:r>
            <a:br>
              <a:rPr lang="en-US" altLang="en-US" sz="2000" b="0" dirty="0"/>
            </a:br>
            <a:endParaRPr lang="en-US" altLang="en-US" sz="2000" b="0" dirty="0"/>
          </a:p>
          <a:p>
            <a:pPr lvl="1"/>
            <a:r>
              <a:rPr lang="en-US" altLang="en-US" sz="2000" dirty="0"/>
              <a:t>Third-party documentation first</a:t>
            </a:r>
            <a:br>
              <a:rPr lang="en-US" altLang="en-US" sz="2000" dirty="0"/>
            </a:br>
            <a:endParaRPr lang="en-US" altLang="en-US" sz="2000" dirty="0"/>
          </a:p>
          <a:p>
            <a:pPr lvl="1"/>
            <a:r>
              <a:rPr lang="en-US" altLang="en-US" sz="2000" dirty="0"/>
              <a:t>Intake worker observations second</a:t>
            </a:r>
            <a:br>
              <a:rPr lang="en-US" altLang="en-US" sz="2000" dirty="0"/>
            </a:br>
            <a:endParaRPr lang="en-US" altLang="en-US" sz="2000" dirty="0"/>
          </a:p>
          <a:p>
            <a:pPr lvl="1"/>
            <a:r>
              <a:rPr lang="en-US" altLang="en-US" sz="2000" dirty="0"/>
              <a:t>Certification from the person seeking assistance third (self-cert)</a:t>
            </a:r>
            <a:br>
              <a:rPr lang="en-US" altLang="en-US" sz="2000" dirty="0"/>
            </a:br>
            <a:endParaRPr lang="en-US" altLang="en-US" sz="2000" dirty="0"/>
          </a:p>
          <a:p>
            <a:r>
              <a:rPr lang="en-US" altLang="en-US" sz="2000" dirty="0"/>
              <a:t>Already available documentation:</a:t>
            </a:r>
            <a:br>
              <a:rPr lang="en-US" altLang="en-US" sz="2000" b="0" dirty="0"/>
            </a:br>
            <a:endParaRPr lang="en-US" altLang="en-US" sz="2000" b="0" dirty="0"/>
          </a:p>
          <a:p>
            <a:pPr lvl="1"/>
            <a:r>
              <a:rPr lang="en-US" altLang="en-US" sz="2000" dirty="0"/>
              <a:t>Discharge paperwork</a:t>
            </a:r>
            <a:br>
              <a:rPr lang="en-US" altLang="en-US" sz="2000" dirty="0"/>
            </a:br>
            <a:endParaRPr lang="en-US" altLang="en-US" sz="2000" dirty="0"/>
          </a:p>
          <a:p>
            <a:pPr lvl="1"/>
            <a:r>
              <a:rPr lang="en-US" altLang="en-US" sz="2000" dirty="0"/>
              <a:t>HMIS service transactions</a:t>
            </a:r>
          </a:p>
        </p:txBody>
      </p:sp>
      <p:sp>
        <p:nvSpPr>
          <p:cNvPr id="133123" name="Slide Number Placeholder 3">
            <a:extLst>
              <a:ext uri="{FF2B5EF4-FFF2-40B4-BE49-F238E27FC236}">
                <a16:creationId xmlns:a16="http://schemas.microsoft.com/office/drawing/2014/main" id="{7DA11560-2F13-4945-910D-5BE962F4441D}"/>
              </a:ext>
            </a:extLst>
          </p:cNvPr>
          <p:cNvSpPr>
            <a:spLocks noGrp="1"/>
          </p:cNvSpPr>
          <p:nvPr>
            <p:ph type="sldNum" sz="quarter" idx="12"/>
          </p:nvPr>
        </p:nvSpPr>
        <p:spPr>
          <a:ln>
            <a:miter lim="800000"/>
            <a:headEnd/>
            <a:tailEnd/>
          </a:ln>
        </p:spPr>
        <p:txBody>
          <a:bodyPr/>
          <a:lstStyle/>
          <a:p>
            <a:pPr>
              <a:defRPr/>
            </a:pPr>
            <a:fld id="{1D66CF41-822E-4FE4-8393-2A5645FC8B64}" type="slidenum">
              <a:rPr lang="en-US" smtClean="0">
                <a:ea typeface="ＭＳ Ｐゴシック"/>
                <a:cs typeface="ＭＳ Ｐゴシック"/>
              </a:rPr>
              <a:pPr>
                <a:defRPr/>
              </a:pPr>
              <a:t>33</a:t>
            </a:fld>
            <a:endParaRPr lang="en-US">
              <a:ea typeface="ＭＳ Ｐゴシック"/>
              <a:cs typeface="ＭＳ Ｐゴシック"/>
            </a:endParaRPr>
          </a:p>
        </p:txBody>
      </p:sp>
      <p:sp>
        <p:nvSpPr>
          <p:cNvPr id="2" name="Date Placeholder 1">
            <a:extLst>
              <a:ext uri="{FF2B5EF4-FFF2-40B4-BE49-F238E27FC236}">
                <a16:creationId xmlns:a16="http://schemas.microsoft.com/office/drawing/2014/main" id="{09163901-94B9-42B2-8FEB-BCEAB799B2F2}"/>
              </a:ext>
            </a:extLst>
          </p:cNvPr>
          <p:cNvSpPr>
            <a:spLocks noGrp="1"/>
          </p:cNvSpPr>
          <p:nvPr>
            <p:ph type="dt" sz="half" idx="10"/>
          </p:nvPr>
        </p:nvSpPr>
        <p:spPr/>
        <p:txBody>
          <a:bodyPr/>
          <a:lstStyle/>
          <a:p>
            <a:fld id="{7BBB9F96-E384-4EA9-BA8C-3F4CF5C6040C}" type="datetime1">
              <a:rPr lang="en-US" smtClean="0"/>
              <a:t>10/30/2020</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a:extLst>
              <a:ext uri="{FF2B5EF4-FFF2-40B4-BE49-F238E27FC236}">
                <a16:creationId xmlns:a16="http://schemas.microsoft.com/office/drawing/2014/main" id="{2FB17A36-6945-46CB-85BE-9DB6D7BE556D}"/>
              </a:ext>
            </a:extLst>
          </p:cNvPr>
          <p:cNvSpPr>
            <a:spLocks noGrp="1"/>
          </p:cNvSpPr>
          <p:nvPr>
            <p:ph type="title"/>
          </p:nvPr>
        </p:nvSpPr>
        <p:spPr/>
        <p:txBody>
          <a:bodyPr/>
          <a:lstStyle/>
          <a:p>
            <a:r>
              <a:rPr lang="en-US" altLang="en-US" dirty="0"/>
              <a:t>Exceptions to Preferred Order</a:t>
            </a:r>
          </a:p>
        </p:txBody>
      </p:sp>
      <p:sp>
        <p:nvSpPr>
          <p:cNvPr id="3" name="Content Placeholder 2">
            <a:extLst>
              <a:ext uri="{FF2B5EF4-FFF2-40B4-BE49-F238E27FC236}">
                <a16:creationId xmlns:a16="http://schemas.microsoft.com/office/drawing/2014/main" id="{400360CD-C6B0-44F1-8AF9-1F49620BF400}"/>
              </a:ext>
            </a:extLst>
          </p:cNvPr>
          <p:cNvSpPr>
            <a:spLocks noGrp="1"/>
          </p:cNvSpPr>
          <p:nvPr>
            <p:ph idx="1"/>
          </p:nvPr>
        </p:nvSpPr>
        <p:spPr>
          <a:xfrm>
            <a:off x="457198" y="1137919"/>
            <a:ext cx="8229600" cy="4422617"/>
          </a:xfrm>
        </p:spPr>
        <p:txBody>
          <a:bodyPr>
            <a:noAutofit/>
          </a:bodyPr>
          <a:lstStyle/>
          <a:p>
            <a:pPr marL="293688" indent="-293688">
              <a:spcBef>
                <a:spcPts val="600"/>
              </a:spcBef>
              <a:spcAft>
                <a:spcPts val="0"/>
              </a:spcAft>
              <a:buClr>
                <a:srgbClr val="C00000"/>
              </a:buClr>
              <a:defRPr/>
            </a:pPr>
            <a:r>
              <a:rPr lang="en-US" sz="2000" b="0" dirty="0"/>
              <a:t>Lack of Third-Party Documentation must not prevent: </a:t>
            </a:r>
            <a:br>
              <a:rPr lang="en-US" sz="2000" b="0" dirty="0"/>
            </a:br>
            <a:endParaRPr lang="en-US" sz="2000" b="0" dirty="0"/>
          </a:p>
          <a:p>
            <a:pPr marL="593726" lvl="1" indent="-293688">
              <a:spcBef>
                <a:spcPts val="600"/>
              </a:spcBef>
              <a:spcAft>
                <a:spcPts val="0"/>
              </a:spcAft>
              <a:buClr>
                <a:srgbClr val="C00000"/>
              </a:buClr>
              <a:defRPr/>
            </a:pPr>
            <a:r>
              <a:rPr lang="en-US" sz="2000" dirty="0"/>
              <a:t>Immediate access to Emergency Shelter</a:t>
            </a:r>
            <a:br>
              <a:rPr lang="en-US" sz="2000" dirty="0"/>
            </a:br>
            <a:endParaRPr lang="en-US" sz="2000" dirty="0"/>
          </a:p>
          <a:p>
            <a:pPr marL="593726" lvl="1" indent="-293688">
              <a:spcBef>
                <a:spcPts val="600"/>
              </a:spcBef>
              <a:spcAft>
                <a:spcPts val="0"/>
              </a:spcAft>
              <a:buClr>
                <a:srgbClr val="C00000"/>
              </a:buClr>
              <a:defRPr/>
            </a:pPr>
            <a:r>
              <a:rPr lang="en-US" sz="2000" dirty="0"/>
              <a:t>Receiving Street Outreach Services</a:t>
            </a:r>
            <a:br>
              <a:rPr lang="en-US" sz="2000" dirty="0"/>
            </a:br>
            <a:endParaRPr lang="en-US" sz="2000" dirty="0"/>
          </a:p>
          <a:p>
            <a:pPr marL="593726" lvl="1" indent="-293688">
              <a:spcBef>
                <a:spcPts val="600"/>
              </a:spcBef>
              <a:spcAft>
                <a:spcPts val="0"/>
              </a:spcAft>
              <a:buClr>
                <a:srgbClr val="C00000"/>
              </a:buClr>
              <a:defRPr/>
            </a:pPr>
            <a:r>
              <a:rPr lang="en-US" sz="2000" dirty="0"/>
              <a:t>Immediate access to shelter or services provided by a victim services provider</a:t>
            </a:r>
            <a:br>
              <a:rPr lang="en-US" sz="2000" dirty="0"/>
            </a:br>
            <a:endParaRPr lang="en-US" sz="2000" dirty="0"/>
          </a:p>
          <a:p>
            <a:pPr marL="342900" lvl="1" indent="-342900">
              <a:spcBef>
                <a:spcPts val="600"/>
              </a:spcBef>
              <a:spcAft>
                <a:spcPts val="0"/>
              </a:spcAft>
              <a:buClr>
                <a:srgbClr val="C00000"/>
              </a:buClr>
              <a:buFont typeface="Arial" panose="020B0604020202020204" pitchFamily="34" charset="0"/>
              <a:buChar char="•"/>
              <a:defRPr/>
            </a:pPr>
            <a:r>
              <a:rPr lang="en-US" sz="2000" dirty="0"/>
              <a:t>To protect the safety of individuals/families fleeing or attempting to flee DV the provider should attempt to obtain a third-party referral </a:t>
            </a:r>
            <a:r>
              <a:rPr lang="en-US" sz="2000" u="sng" dirty="0"/>
              <a:t>ONLY</a:t>
            </a:r>
            <a:r>
              <a:rPr lang="en-US" sz="2000" dirty="0"/>
              <a:t> if the safety of the individual/family would not be jeopardized</a:t>
            </a:r>
          </a:p>
        </p:txBody>
      </p:sp>
      <p:sp>
        <p:nvSpPr>
          <p:cNvPr id="4" name="Slide Number Placeholder 3">
            <a:extLst>
              <a:ext uri="{FF2B5EF4-FFF2-40B4-BE49-F238E27FC236}">
                <a16:creationId xmlns:a16="http://schemas.microsoft.com/office/drawing/2014/main" id="{5430DAFF-2C67-4C4E-9A6B-70FBECA6BAA8}"/>
              </a:ext>
            </a:extLst>
          </p:cNvPr>
          <p:cNvSpPr>
            <a:spLocks noGrp="1"/>
          </p:cNvSpPr>
          <p:nvPr>
            <p:ph type="sldNum" sz="quarter" idx="12"/>
          </p:nvPr>
        </p:nvSpPr>
        <p:spPr/>
        <p:txBody>
          <a:bodyPr/>
          <a:lstStyle/>
          <a:p>
            <a:pPr>
              <a:defRPr/>
            </a:pPr>
            <a:fld id="{8067D54C-8E02-4CC4-B858-EBE0DE68CEB3}" type="slidenum">
              <a:rPr lang="en-US" smtClean="0"/>
              <a:pPr>
                <a:defRPr/>
              </a:pPr>
              <a:t>34</a:t>
            </a:fld>
            <a:endParaRPr lang="en-US" dirty="0"/>
          </a:p>
        </p:txBody>
      </p:sp>
      <p:sp>
        <p:nvSpPr>
          <p:cNvPr id="2" name="Date Placeholder 1">
            <a:extLst>
              <a:ext uri="{FF2B5EF4-FFF2-40B4-BE49-F238E27FC236}">
                <a16:creationId xmlns:a16="http://schemas.microsoft.com/office/drawing/2014/main" id="{AAD49FC4-87ED-49EE-8429-1D0E7795724E}"/>
              </a:ext>
            </a:extLst>
          </p:cNvPr>
          <p:cNvSpPr>
            <a:spLocks noGrp="1"/>
          </p:cNvSpPr>
          <p:nvPr>
            <p:ph type="dt" sz="half" idx="10"/>
          </p:nvPr>
        </p:nvSpPr>
        <p:spPr/>
        <p:txBody>
          <a:bodyPr/>
          <a:lstStyle/>
          <a:p>
            <a:fld id="{2A8B821C-0C70-4819-A158-3D8BB8B5A6D3}" type="datetime1">
              <a:rPr lang="en-US" smtClean="0"/>
              <a:t>10/30/2020</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C6BA9C82-1EBD-445E-ABD9-67A8AF4676D1}"/>
              </a:ext>
            </a:extLst>
          </p:cNvPr>
          <p:cNvSpPr>
            <a:spLocks noGrp="1"/>
          </p:cNvSpPr>
          <p:nvPr>
            <p:ph type="title"/>
          </p:nvPr>
        </p:nvSpPr>
        <p:spPr/>
        <p:txBody>
          <a:bodyPr>
            <a:noAutofit/>
          </a:bodyPr>
          <a:lstStyle/>
          <a:p>
            <a:pPr eaLnBrk="1" hangingPunct="1">
              <a:defRPr/>
            </a:pPr>
            <a:r>
              <a:rPr lang="en-US" dirty="0"/>
              <a:t>Participant Eligibility and Needs: Initial Evaluations</a:t>
            </a:r>
          </a:p>
        </p:txBody>
      </p:sp>
      <p:sp>
        <p:nvSpPr>
          <p:cNvPr id="168963" name="Content Placeholder 2">
            <a:extLst>
              <a:ext uri="{FF2B5EF4-FFF2-40B4-BE49-F238E27FC236}">
                <a16:creationId xmlns:a16="http://schemas.microsoft.com/office/drawing/2014/main" id="{4324AF0C-99C4-49A2-AC8B-B3188F7DE8DF}"/>
              </a:ext>
            </a:extLst>
          </p:cNvPr>
          <p:cNvSpPr>
            <a:spLocks noGrp="1"/>
          </p:cNvSpPr>
          <p:nvPr>
            <p:ph idx="1"/>
          </p:nvPr>
        </p:nvSpPr>
        <p:spPr>
          <a:xfrm>
            <a:off x="457200" y="1335485"/>
            <a:ext cx="8229600" cy="5002407"/>
          </a:xfrm>
        </p:spPr>
        <p:txBody>
          <a:bodyPr/>
          <a:lstStyle/>
          <a:p>
            <a:pPr eaLnBrk="1" hangingPunct="1"/>
            <a:r>
              <a:rPr lang="en-US" altLang="en-US" sz="2000" b="0" dirty="0"/>
              <a:t>Recipient or subrecipient must conduct an initial evaluation of </a:t>
            </a:r>
            <a:r>
              <a:rPr lang="en-US" altLang="en-US" sz="2000" b="0" u="sng" dirty="0"/>
              <a:t>all</a:t>
            </a:r>
            <a:r>
              <a:rPr lang="en-US" altLang="en-US" sz="2000" b="0" dirty="0"/>
              <a:t> households that present for assistance to determine:</a:t>
            </a:r>
            <a:br>
              <a:rPr lang="en-US" altLang="en-US" sz="2000" b="0" dirty="0"/>
            </a:br>
            <a:endParaRPr lang="en-US" altLang="en-US" sz="2000" b="0" dirty="0"/>
          </a:p>
          <a:p>
            <a:pPr lvl="1" eaLnBrk="1" hangingPunct="1"/>
            <a:r>
              <a:rPr lang="en-US" altLang="en-US" sz="2000" dirty="0"/>
              <a:t>Eligibility for ESG assistance</a:t>
            </a:r>
            <a:br>
              <a:rPr lang="en-US" altLang="en-US" sz="2000" dirty="0"/>
            </a:br>
            <a:endParaRPr lang="en-US" altLang="en-US" sz="2000" dirty="0"/>
          </a:p>
          <a:p>
            <a:pPr lvl="1" eaLnBrk="1" hangingPunct="1"/>
            <a:r>
              <a:rPr lang="en-US" altLang="en-US" sz="2000" dirty="0"/>
              <a:t>Amount and type of assistance necessary for household to regain stability in permanent housing</a:t>
            </a:r>
            <a:br>
              <a:rPr lang="en-US" altLang="en-US" sz="2000" dirty="0"/>
            </a:br>
            <a:endParaRPr lang="en-US" altLang="en-US" sz="2000" dirty="0"/>
          </a:p>
          <a:p>
            <a:pPr eaLnBrk="1" hangingPunct="1"/>
            <a:r>
              <a:rPr lang="en-US" altLang="en-US" sz="2000" b="0" dirty="0"/>
              <a:t>Must comply with the ESG written standards </a:t>
            </a:r>
            <a:br>
              <a:rPr lang="en-US" altLang="en-US" sz="2000" b="0" dirty="0"/>
            </a:br>
            <a:endParaRPr lang="en-US" altLang="en-US" sz="2000" b="0" dirty="0"/>
          </a:p>
          <a:p>
            <a:pPr eaLnBrk="1" hangingPunct="1"/>
            <a:r>
              <a:rPr lang="en-US" altLang="en-US" sz="2000" b="0" dirty="0"/>
              <a:t>Must comply with CoC coordinated entry system </a:t>
            </a:r>
            <a:r>
              <a:rPr lang="en-US" altLang="en-US" sz="2000" b="0" dirty="0">
                <a:hlinkClick r:id="rId3"/>
              </a:rPr>
              <a:t>Notice CPD-17-01</a:t>
            </a:r>
            <a:endParaRPr lang="en-US" altLang="en-US" sz="2000" b="0" dirty="0"/>
          </a:p>
        </p:txBody>
      </p:sp>
      <p:sp>
        <p:nvSpPr>
          <p:cNvPr id="168964" name="Slide Number Placeholder 3">
            <a:extLst>
              <a:ext uri="{FF2B5EF4-FFF2-40B4-BE49-F238E27FC236}">
                <a16:creationId xmlns:a16="http://schemas.microsoft.com/office/drawing/2014/main" id="{FD051B43-3D6C-45AC-AE79-2E2D07AD21F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C834645-E542-410C-A090-7597D0B21FEA}" type="slidenum">
              <a:rPr lang="en-US" altLang="en-US" sz="1400" smtClean="0">
                <a:ea typeface="ＭＳ Ｐゴシック" panose="020B0600070205080204" pitchFamily="34" charset="-128"/>
              </a:rPr>
              <a:pPr/>
              <a:t>35</a:t>
            </a:fld>
            <a:endParaRPr lang="en-US" altLang="en-US" sz="1400">
              <a:ea typeface="ＭＳ Ｐゴシック" panose="020B0600070205080204" pitchFamily="34" charset="-128"/>
            </a:endParaRPr>
          </a:p>
        </p:txBody>
      </p:sp>
      <p:sp>
        <p:nvSpPr>
          <p:cNvPr id="2" name="Date Placeholder 1">
            <a:extLst>
              <a:ext uri="{FF2B5EF4-FFF2-40B4-BE49-F238E27FC236}">
                <a16:creationId xmlns:a16="http://schemas.microsoft.com/office/drawing/2014/main" id="{49DB3888-8F1E-4765-BC30-9DFEBEDC08B5}"/>
              </a:ext>
            </a:extLst>
          </p:cNvPr>
          <p:cNvSpPr>
            <a:spLocks noGrp="1"/>
          </p:cNvSpPr>
          <p:nvPr>
            <p:ph type="dt" sz="half" idx="10"/>
          </p:nvPr>
        </p:nvSpPr>
        <p:spPr/>
        <p:txBody>
          <a:bodyPr/>
          <a:lstStyle/>
          <a:p>
            <a:fld id="{8360A31F-CB74-4234-A0E1-C4F96E87D035}" type="datetime1">
              <a:rPr lang="en-US" smtClean="0"/>
              <a:t>10/30/2020</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CC6B49DD-6D27-46F3-8097-8C5D2BE51B6C}"/>
              </a:ext>
            </a:extLst>
          </p:cNvPr>
          <p:cNvSpPr>
            <a:spLocks noGrp="1"/>
          </p:cNvSpPr>
          <p:nvPr>
            <p:ph type="title"/>
          </p:nvPr>
        </p:nvSpPr>
        <p:spPr/>
        <p:txBody>
          <a:bodyPr>
            <a:noAutofit/>
          </a:bodyPr>
          <a:lstStyle/>
          <a:p>
            <a:pPr eaLnBrk="1" hangingPunct="1">
              <a:defRPr/>
            </a:pPr>
            <a:r>
              <a:rPr lang="en-US" dirty="0"/>
              <a:t>Participant Eligibility and Needs: Re-evaluations</a:t>
            </a:r>
          </a:p>
        </p:txBody>
      </p:sp>
      <p:sp>
        <p:nvSpPr>
          <p:cNvPr id="171011" name="Content Placeholder 2">
            <a:extLst>
              <a:ext uri="{FF2B5EF4-FFF2-40B4-BE49-F238E27FC236}">
                <a16:creationId xmlns:a16="http://schemas.microsoft.com/office/drawing/2014/main" id="{0CA56F00-F508-4F7E-8FFF-C870D69F17E1}"/>
              </a:ext>
            </a:extLst>
          </p:cNvPr>
          <p:cNvSpPr>
            <a:spLocks noGrp="1"/>
          </p:cNvSpPr>
          <p:nvPr>
            <p:ph idx="1"/>
          </p:nvPr>
        </p:nvSpPr>
        <p:spPr>
          <a:xfrm>
            <a:off x="457198" y="1440614"/>
            <a:ext cx="8229600" cy="3976771"/>
          </a:xfrm>
        </p:spPr>
        <p:txBody>
          <a:bodyPr/>
          <a:lstStyle/>
          <a:p>
            <a:pPr eaLnBrk="1" hangingPunct="1">
              <a:buFont typeface="Times" panose="02020603050405020304" pitchFamily="18" charset="0"/>
              <a:buChar char="•"/>
            </a:pPr>
            <a:r>
              <a:rPr lang="en-US" altLang="en-US" sz="2000" b="0" dirty="0"/>
              <a:t>Re-evaluations are required for program participants receiving:</a:t>
            </a:r>
            <a:br>
              <a:rPr lang="en-US" altLang="en-US" sz="2000" b="0" dirty="0"/>
            </a:br>
            <a:endParaRPr lang="en-US" altLang="en-US" sz="2000" b="0" dirty="0"/>
          </a:p>
          <a:p>
            <a:pPr lvl="1" eaLnBrk="1" hangingPunct="1">
              <a:buFont typeface="Times" panose="02020603050405020304" pitchFamily="18" charset="0"/>
              <a:buChar char="–"/>
            </a:pPr>
            <a:r>
              <a:rPr lang="en-US" altLang="en-US" sz="2000" u="sng" dirty="0"/>
              <a:t>Rapid Re-Housing</a:t>
            </a:r>
            <a:r>
              <a:rPr lang="en-US" altLang="en-US" sz="2000" dirty="0"/>
              <a:t>: annually</a:t>
            </a:r>
            <a:br>
              <a:rPr lang="en-US" altLang="en-US" sz="2000" dirty="0"/>
            </a:br>
            <a:endParaRPr lang="en-US" altLang="en-US" sz="2000" dirty="0"/>
          </a:p>
          <a:p>
            <a:pPr eaLnBrk="1" hangingPunct="1">
              <a:buFont typeface="Times" panose="02020603050405020304" pitchFamily="18" charset="0"/>
              <a:buChar char="•"/>
            </a:pPr>
            <a:r>
              <a:rPr lang="en-US" altLang="en-US" sz="2000" b="0" dirty="0"/>
              <a:t>Re-evaluations are required to determine:</a:t>
            </a:r>
            <a:br>
              <a:rPr lang="en-US" altLang="en-US" sz="2000" b="0" dirty="0"/>
            </a:br>
            <a:endParaRPr lang="en-US" altLang="en-US" sz="2000" b="0" dirty="0"/>
          </a:p>
          <a:p>
            <a:pPr lvl="1" eaLnBrk="1" hangingPunct="1">
              <a:buFont typeface="Times" panose="02020603050405020304" pitchFamily="18" charset="0"/>
              <a:buChar char="–"/>
            </a:pPr>
            <a:r>
              <a:rPr lang="en-US" altLang="en-US" sz="2000" dirty="0"/>
              <a:t>Continued program participant eligibility for assistance</a:t>
            </a:r>
            <a:br>
              <a:rPr lang="en-US" altLang="en-US" sz="2000" dirty="0"/>
            </a:br>
            <a:endParaRPr lang="en-US" altLang="en-US" sz="2000" dirty="0"/>
          </a:p>
          <a:p>
            <a:pPr lvl="1" eaLnBrk="1" hangingPunct="1">
              <a:buFont typeface="Times" panose="02020603050405020304" pitchFamily="18" charset="0"/>
              <a:buChar char="–"/>
            </a:pPr>
            <a:r>
              <a:rPr lang="en-US" altLang="en-US" sz="2000" dirty="0"/>
              <a:t>The amount and type of assistance needed by the household to retain stability in permanent housing</a:t>
            </a:r>
          </a:p>
          <a:p>
            <a:pPr lvl="1" eaLnBrk="1" hangingPunct="1">
              <a:buFont typeface="Times" panose="02020603050405020304" pitchFamily="18" charset="0"/>
              <a:buChar char="–"/>
            </a:pPr>
            <a:endParaRPr lang="en-US" altLang="en-US" sz="1800" dirty="0"/>
          </a:p>
        </p:txBody>
      </p:sp>
      <p:sp>
        <p:nvSpPr>
          <p:cNvPr id="171012" name="Slide Number Placeholder 3">
            <a:extLst>
              <a:ext uri="{FF2B5EF4-FFF2-40B4-BE49-F238E27FC236}">
                <a16:creationId xmlns:a16="http://schemas.microsoft.com/office/drawing/2014/main" id="{0B004E24-B09D-42DF-BC7E-092ED7C29D6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0C8267B-6570-4C03-85A7-204DA92DDF94}" type="slidenum">
              <a:rPr lang="en-US" altLang="en-US" sz="1400" smtClean="0">
                <a:ea typeface="ＭＳ Ｐゴシック" panose="020B0600070205080204" pitchFamily="34" charset="-128"/>
              </a:rPr>
              <a:pPr/>
              <a:t>36</a:t>
            </a:fld>
            <a:endParaRPr lang="en-US" altLang="en-US" sz="1400">
              <a:ea typeface="ＭＳ Ｐゴシック" panose="020B0600070205080204" pitchFamily="34" charset="-128"/>
            </a:endParaRPr>
          </a:p>
        </p:txBody>
      </p:sp>
      <p:sp>
        <p:nvSpPr>
          <p:cNvPr id="2" name="Date Placeholder 1">
            <a:extLst>
              <a:ext uri="{FF2B5EF4-FFF2-40B4-BE49-F238E27FC236}">
                <a16:creationId xmlns:a16="http://schemas.microsoft.com/office/drawing/2014/main" id="{ADAD6687-39B6-4132-ABD6-5AF6222BABB0}"/>
              </a:ext>
            </a:extLst>
          </p:cNvPr>
          <p:cNvSpPr>
            <a:spLocks noGrp="1"/>
          </p:cNvSpPr>
          <p:nvPr>
            <p:ph type="dt" sz="half" idx="10"/>
          </p:nvPr>
        </p:nvSpPr>
        <p:spPr/>
        <p:txBody>
          <a:bodyPr/>
          <a:lstStyle/>
          <a:p>
            <a:fld id="{AB3B91DC-47FF-46C1-9622-32D0BEA3E0AD}" type="datetime1">
              <a:rPr lang="en-US" smtClean="0"/>
              <a:t>10/30/2020</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C8C59-A226-44B4-A9ED-190543BEB095}"/>
              </a:ext>
            </a:extLst>
          </p:cNvPr>
          <p:cNvSpPr>
            <a:spLocks noGrp="1"/>
          </p:cNvSpPr>
          <p:nvPr>
            <p:ph type="title"/>
          </p:nvPr>
        </p:nvSpPr>
        <p:spPr/>
        <p:txBody>
          <a:bodyPr/>
          <a:lstStyle/>
          <a:p>
            <a:r>
              <a:rPr lang="en-US" sz="2000" dirty="0"/>
              <a:t>Guidance on Transfers into </a:t>
            </a:r>
            <a:r>
              <a:rPr lang="en-US" sz="2000" dirty="0" err="1"/>
              <a:t>CoC</a:t>
            </a:r>
            <a:r>
              <a:rPr lang="en-US" sz="2000" dirty="0"/>
              <a:t> RRH (e.g., ESG or ESG-CV RRH to </a:t>
            </a:r>
            <a:r>
              <a:rPr lang="en-US" sz="2000" dirty="0" err="1"/>
              <a:t>CoC</a:t>
            </a:r>
            <a:r>
              <a:rPr lang="en-US" sz="2000" dirty="0"/>
              <a:t> RRH)</a:t>
            </a:r>
          </a:p>
        </p:txBody>
      </p:sp>
      <p:sp>
        <p:nvSpPr>
          <p:cNvPr id="3" name="Content Placeholder 2">
            <a:extLst>
              <a:ext uri="{FF2B5EF4-FFF2-40B4-BE49-F238E27FC236}">
                <a16:creationId xmlns:a16="http://schemas.microsoft.com/office/drawing/2014/main" id="{94F88B45-B605-4195-A499-0A99A92F9470}"/>
              </a:ext>
            </a:extLst>
          </p:cNvPr>
          <p:cNvSpPr>
            <a:spLocks noGrp="1"/>
          </p:cNvSpPr>
          <p:nvPr>
            <p:ph idx="1"/>
          </p:nvPr>
        </p:nvSpPr>
        <p:spPr>
          <a:xfrm>
            <a:off x="457199" y="1198688"/>
            <a:ext cx="8229600" cy="4934143"/>
          </a:xfrm>
        </p:spPr>
        <p:txBody>
          <a:bodyPr/>
          <a:lstStyle/>
          <a:p>
            <a:pPr marL="0" marR="0" lvl="0" indent="0">
              <a:spcBef>
                <a:spcPts val="0"/>
              </a:spcBef>
              <a:spcAft>
                <a:spcPts val="0"/>
              </a:spcAft>
              <a:buNone/>
            </a:pPr>
            <a:r>
              <a:rPr lang="en-US" sz="1400" dirty="0">
                <a:solidFill>
                  <a:srgbClr val="333333"/>
                </a:solidFill>
                <a:effectLst/>
                <a:latin typeface="Open Sans" panose="020B0606030504020204" pitchFamily="34" charset="0"/>
                <a:ea typeface="Calibri" panose="020F0502020204030204" pitchFamily="34" charset="0"/>
              </a:rPr>
              <a:t>Under a specific circumstances, a household may receive rapid rehousing assistance through both </a:t>
            </a:r>
            <a:r>
              <a:rPr lang="en-US" sz="1400" dirty="0" err="1">
                <a:solidFill>
                  <a:srgbClr val="333333"/>
                </a:solidFill>
                <a:effectLst/>
                <a:latin typeface="Open Sans" panose="020B0606030504020204" pitchFamily="34" charset="0"/>
                <a:ea typeface="Calibri" panose="020F0502020204030204" pitchFamily="34" charset="0"/>
              </a:rPr>
              <a:t>CoC</a:t>
            </a:r>
            <a:r>
              <a:rPr lang="en-US" sz="1400" dirty="0">
                <a:solidFill>
                  <a:srgbClr val="333333"/>
                </a:solidFill>
                <a:effectLst/>
                <a:latin typeface="Open Sans" panose="020B0606030504020204" pitchFamily="34" charset="0"/>
                <a:ea typeface="Calibri" panose="020F0502020204030204" pitchFamily="34" charset="0"/>
              </a:rPr>
              <a:t> and a non-</a:t>
            </a:r>
            <a:r>
              <a:rPr lang="en-US" sz="1400" dirty="0" err="1">
                <a:solidFill>
                  <a:srgbClr val="333333"/>
                </a:solidFill>
                <a:effectLst/>
                <a:latin typeface="Open Sans" panose="020B0606030504020204" pitchFamily="34" charset="0"/>
                <a:ea typeface="Calibri" panose="020F0502020204030204" pitchFamily="34" charset="0"/>
              </a:rPr>
              <a:t>CoC</a:t>
            </a:r>
            <a:r>
              <a:rPr lang="en-US" sz="1400" dirty="0">
                <a:solidFill>
                  <a:srgbClr val="333333"/>
                </a:solidFill>
                <a:effectLst/>
                <a:latin typeface="Open Sans" panose="020B0606030504020204" pitchFamily="34" charset="0"/>
                <a:ea typeface="Calibri" panose="020F0502020204030204" pitchFamily="34" charset="0"/>
              </a:rPr>
              <a:t> funding source either concurrently or consecutively. </a:t>
            </a:r>
          </a:p>
          <a:p>
            <a:pPr marL="0" marR="0" lvl="0" indent="0">
              <a:spcBef>
                <a:spcPts val="0"/>
              </a:spcBef>
              <a:spcAft>
                <a:spcPts val="0"/>
              </a:spcAft>
              <a:buNone/>
            </a:pPr>
            <a:endParaRPr lang="en-US" sz="1400" dirty="0">
              <a:solidFill>
                <a:srgbClr val="333333"/>
              </a:solidFill>
              <a:effectLst/>
              <a:latin typeface="Open Sans" panose="020B0606030504020204" pitchFamily="34" charset="0"/>
              <a:ea typeface="Calibri" panose="020F0502020204030204" pitchFamily="34" charset="0"/>
            </a:endParaRPr>
          </a:p>
          <a:p>
            <a:pPr>
              <a:spcBef>
                <a:spcPts val="0"/>
              </a:spcBef>
              <a:spcAft>
                <a:spcPts val="0"/>
              </a:spcAft>
            </a:pPr>
            <a:r>
              <a:rPr lang="en-US" sz="1400" u="sng" dirty="0"/>
              <a:t>Option 1: Non-</a:t>
            </a:r>
            <a:r>
              <a:rPr lang="en-US" sz="1400" u="sng" dirty="0" err="1"/>
              <a:t>CoC</a:t>
            </a:r>
            <a:r>
              <a:rPr lang="en-US" sz="1400" u="sng" dirty="0"/>
              <a:t> Rapid Rehousing Funds Meet the </a:t>
            </a:r>
            <a:r>
              <a:rPr lang="en-US" sz="1400" u="sng" dirty="0" err="1"/>
              <a:t>CoC</a:t>
            </a:r>
            <a:r>
              <a:rPr lang="en-US" sz="1400" u="sng" dirty="0"/>
              <a:t> Match Requirements</a:t>
            </a:r>
          </a:p>
          <a:p>
            <a:pPr lvl="1">
              <a:spcBef>
                <a:spcPts val="0"/>
              </a:spcBef>
              <a:spcAft>
                <a:spcPts val="0"/>
              </a:spcAft>
            </a:pPr>
            <a:r>
              <a:rPr lang="en-US" sz="1400" dirty="0"/>
              <a:t>If the non-</a:t>
            </a:r>
            <a:r>
              <a:rPr lang="en-US" sz="1400" dirty="0" err="1"/>
              <a:t>CoC</a:t>
            </a:r>
            <a:r>
              <a:rPr lang="en-US" sz="1400" dirty="0"/>
              <a:t> funding source (e.g., ESG) meets the </a:t>
            </a:r>
            <a:r>
              <a:rPr lang="en-US" sz="1400" dirty="0" err="1"/>
              <a:t>CoC</a:t>
            </a:r>
            <a:r>
              <a:rPr lang="en-US" sz="1400" dirty="0"/>
              <a:t> match requirements (as found in </a:t>
            </a:r>
            <a:r>
              <a:rPr lang="en-US" sz="1400" dirty="0">
                <a:solidFill>
                  <a:srgbClr val="333333"/>
                </a:solidFill>
                <a:effectLst/>
                <a:latin typeface="Open Sans" panose="020B0606030504020204" pitchFamily="34" charset="0"/>
                <a:ea typeface="Calibri" panose="020F0502020204030204" pitchFamily="34" charset="0"/>
              </a:rPr>
              <a:t>578.73 of the </a:t>
            </a:r>
            <a:r>
              <a:rPr lang="en-US" sz="1400" dirty="0" err="1">
                <a:solidFill>
                  <a:srgbClr val="333333"/>
                </a:solidFill>
                <a:effectLst/>
                <a:latin typeface="Open Sans" panose="020B0606030504020204" pitchFamily="34" charset="0"/>
                <a:ea typeface="Calibri" panose="020F0502020204030204" pitchFamily="34" charset="0"/>
              </a:rPr>
              <a:t>CoC</a:t>
            </a:r>
            <a:r>
              <a:rPr lang="en-US" sz="1400" dirty="0">
                <a:solidFill>
                  <a:srgbClr val="333333"/>
                </a:solidFill>
                <a:effectLst/>
                <a:latin typeface="Open Sans" panose="020B0606030504020204" pitchFamily="34" charset="0"/>
                <a:ea typeface="Calibri" panose="020F0502020204030204" pitchFamily="34" charset="0"/>
              </a:rPr>
              <a:t> Program Interim Rule)</a:t>
            </a:r>
            <a:r>
              <a:rPr lang="en-US" sz="1400" dirty="0"/>
              <a:t>, the household could be provided </a:t>
            </a:r>
            <a:r>
              <a:rPr lang="en-US" sz="1400" dirty="0" err="1"/>
              <a:t>CoC</a:t>
            </a:r>
            <a:r>
              <a:rPr lang="en-US" sz="1400" dirty="0"/>
              <a:t>-funded RRH assistance to continue rental assistance when the non-</a:t>
            </a:r>
            <a:r>
              <a:rPr lang="en-US" sz="1400" dirty="0" err="1"/>
              <a:t>CoC</a:t>
            </a:r>
            <a:r>
              <a:rPr lang="en-US" sz="1400" dirty="0"/>
              <a:t> assistance ends (for up to 24 months total)</a:t>
            </a:r>
            <a:br>
              <a:rPr lang="en-US" sz="1400" dirty="0"/>
            </a:br>
            <a:endParaRPr lang="en-US" sz="1400" dirty="0"/>
          </a:p>
          <a:p>
            <a:pPr marL="169863" lvl="1" indent="-169863">
              <a:spcBef>
                <a:spcPts val="0"/>
              </a:spcBef>
              <a:spcAft>
                <a:spcPts val="0"/>
              </a:spcAft>
            </a:pPr>
            <a:r>
              <a:rPr lang="en-US" sz="1400" b="1" u="sng" dirty="0"/>
              <a:t> Option 2: Non-</a:t>
            </a:r>
            <a:r>
              <a:rPr lang="en-US" sz="1400" b="1" u="sng" dirty="0" err="1"/>
              <a:t>CoC</a:t>
            </a:r>
            <a:r>
              <a:rPr lang="en-US" sz="1400" b="1" u="sng" dirty="0"/>
              <a:t> Rapid Rehousing Funds Do NOT Meet </a:t>
            </a:r>
            <a:r>
              <a:rPr lang="en-US" sz="1400" b="1" u="sng" dirty="0" err="1"/>
              <a:t>CoC</a:t>
            </a:r>
            <a:r>
              <a:rPr lang="en-US" sz="1400" b="1" u="sng" dirty="0"/>
              <a:t> Match Requirements</a:t>
            </a:r>
          </a:p>
          <a:p>
            <a:pPr marL="169863" lvl="2" indent="0">
              <a:spcBef>
                <a:spcPts val="0"/>
              </a:spcBef>
              <a:spcAft>
                <a:spcPts val="0"/>
              </a:spcAft>
              <a:buNone/>
            </a:pPr>
            <a:r>
              <a:rPr lang="en-US" dirty="0">
                <a:solidFill>
                  <a:srgbClr val="333333"/>
                </a:solidFill>
                <a:effectLst/>
                <a:latin typeface="Open Sans" panose="020B0606030504020204" pitchFamily="34" charset="0"/>
                <a:ea typeface="Calibri" panose="020F0502020204030204" pitchFamily="34" charset="0"/>
              </a:rPr>
              <a:t>Allowed only if both conditions are met:</a:t>
            </a:r>
            <a:endParaRPr lang="en-US" dirty="0">
              <a:solidFill>
                <a:srgbClr val="333333"/>
              </a:solidFill>
              <a:latin typeface="Calibri" panose="020F0502020204030204" pitchFamily="34" charset="0"/>
              <a:ea typeface="Calibri" panose="020F0502020204030204" pitchFamily="34" charset="0"/>
            </a:endParaRPr>
          </a:p>
          <a:p>
            <a:pPr lvl="2" indent="-342900">
              <a:spcBef>
                <a:spcPts val="0"/>
              </a:spcBef>
              <a:spcAft>
                <a:spcPts val="0"/>
              </a:spcAft>
              <a:buFont typeface="+mj-lt"/>
              <a:buAutoNum type="arabicPeriod"/>
            </a:pPr>
            <a:r>
              <a:rPr lang="en-US" dirty="0"/>
              <a:t>The household must have been initially enrolled in both programs at the same time; AND</a:t>
            </a:r>
          </a:p>
          <a:p>
            <a:pPr lvl="2" indent="-342900">
              <a:spcBef>
                <a:spcPts val="0"/>
              </a:spcBef>
              <a:spcAft>
                <a:spcPts val="0"/>
              </a:spcAft>
              <a:buFont typeface="+mj-lt"/>
              <a:buAutoNum type="arabicPeriod"/>
            </a:pPr>
            <a:r>
              <a:rPr lang="en-US" dirty="0">
                <a:solidFill>
                  <a:srgbClr val="333333"/>
                </a:solidFill>
                <a:effectLst/>
                <a:latin typeface="Open Sans" panose="020B0606030504020204" pitchFamily="34" charset="0"/>
                <a:ea typeface="Calibri" panose="020F0502020204030204" pitchFamily="34" charset="0"/>
              </a:rPr>
              <a:t>The household must</a:t>
            </a:r>
            <a:r>
              <a:rPr lang="en-US" i="1" dirty="0">
                <a:solidFill>
                  <a:srgbClr val="333333"/>
                </a:solidFill>
                <a:effectLst/>
                <a:latin typeface="Open Sans" panose="020B0606030504020204" pitchFamily="34" charset="0"/>
                <a:ea typeface="Calibri" panose="020F0502020204030204" pitchFamily="34" charset="0"/>
              </a:rPr>
              <a:t> continuously receive some form of </a:t>
            </a:r>
            <a:r>
              <a:rPr lang="en-US" i="1" dirty="0" err="1">
                <a:solidFill>
                  <a:srgbClr val="333333"/>
                </a:solidFill>
                <a:effectLst/>
                <a:latin typeface="Open Sans" panose="020B0606030504020204" pitchFamily="34" charset="0"/>
                <a:ea typeface="Calibri" panose="020F0502020204030204" pitchFamily="34" charset="0"/>
              </a:rPr>
              <a:t>CoC</a:t>
            </a:r>
            <a:r>
              <a:rPr lang="en-US" i="1" dirty="0">
                <a:solidFill>
                  <a:srgbClr val="333333"/>
                </a:solidFill>
                <a:effectLst/>
                <a:latin typeface="Open Sans" panose="020B0606030504020204" pitchFamily="34" charset="0"/>
                <a:ea typeface="Calibri" panose="020F0502020204030204" pitchFamily="34" charset="0"/>
              </a:rPr>
              <a:t> rapid rehousing assistance</a:t>
            </a:r>
            <a:r>
              <a:rPr lang="en-US" dirty="0">
                <a:solidFill>
                  <a:srgbClr val="333333"/>
                </a:solidFill>
                <a:effectLst/>
                <a:latin typeface="Open Sans" panose="020B0606030504020204" pitchFamily="34" charset="0"/>
                <a:ea typeface="Calibri" panose="020F0502020204030204" pitchFamily="34" charset="0"/>
              </a:rPr>
              <a:t> from the time the household is determined eligible and enrolled in the two programs until the time the non-</a:t>
            </a:r>
            <a:r>
              <a:rPr lang="en-US" dirty="0" err="1">
                <a:solidFill>
                  <a:srgbClr val="333333"/>
                </a:solidFill>
                <a:effectLst/>
                <a:latin typeface="Open Sans" panose="020B0606030504020204" pitchFamily="34" charset="0"/>
                <a:ea typeface="Calibri" panose="020F0502020204030204" pitchFamily="34" charset="0"/>
              </a:rPr>
              <a:t>CoC</a:t>
            </a:r>
            <a:r>
              <a:rPr lang="en-US" dirty="0">
                <a:solidFill>
                  <a:srgbClr val="333333"/>
                </a:solidFill>
                <a:effectLst/>
                <a:latin typeface="Open Sans" panose="020B0606030504020204" pitchFamily="34" charset="0"/>
                <a:ea typeface="Calibri" panose="020F0502020204030204" pitchFamily="34" charset="0"/>
              </a:rPr>
              <a:t> assistance ends (e.g., monthly case management would count as continuous </a:t>
            </a:r>
            <a:r>
              <a:rPr lang="en-US" dirty="0" err="1">
                <a:solidFill>
                  <a:srgbClr val="333333"/>
                </a:solidFill>
                <a:effectLst/>
                <a:latin typeface="Open Sans" panose="020B0606030504020204" pitchFamily="34" charset="0"/>
                <a:ea typeface="Calibri" panose="020F0502020204030204" pitchFamily="34" charset="0"/>
              </a:rPr>
              <a:t>CoC</a:t>
            </a:r>
            <a:r>
              <a:rPr lang="en-US" dirty="0">
                <a:solidFill>
                  <a:srgbClr val="333333"/>
                </a:solidFill>
                <a:latin typeface="Open Sans" panose="020B0606030504020204" pitchFamily="34" charset="0"/>
                <a:ea typeface="Calibri" panose="020F0502020204030204" pitchFamily="34" charset="0"/>
              </a:rPr>
              <a:t> </a:t>
            </a:r>
            <a:r>
              <a:rPr lang="en-US" dirty="0">
                <a:solidFill>
                  <a:srgbClr val="333333"/>
                </a:solidFill>
                <a:effectLst/>
                <a:latin typeface="Open Sans" panose="020B0606030504020204" pitchFamily="34" charset="0"/>
                <a:ea typeface="Calibri" panose="020F0502020204030204" pitchFamily="34" charset="0"/>
              </a:rPr>
              <a:t>assistance.)</a:t>
            </a:r>
            <a:r>
              <a:rPr lang="en-US" sz="1800" dirty="0">
                <a:latin typeface="Calibri" panose="020F0502020204030204" pitchFamily="34" charset="0"/>
                <a:ea typeface="Calibri" panose="020F0502020204030204" pitchFamily="34" charset="0"/>
              </a:rPr>
              <a:t> </a:t>
            </a:r>
          </a:p>
          <a:p>
            <a:pPr lvl="3" indent="-342900">
              <a:spcBef>
                <a:spcPts val="0"/>
              </a:spcBef>
              <a:spcAft>
                <a:spcPts val="0"/>
              </a:spcAft>
            </a:pPr>
            <a:r>
              <a:rPr lang="en-US" dirty="0">
                <a:solidFill>
                  <a:srgbClr val="333333"/>
                </a:solidFill>
                <a:effectLst/>
                <a:latin typeface="Open Sans" panose="020B0606030504020204" pitchFamily="34" charset="0"/>
                <a:ea typeface="Calibri" panose="020F0502020204030204" pitchFamily="34" charset="0"/>
              </a:rPr>
              <a:t>When the non-</a:t>
            </a:r>
            <a:r>
              <a:rPr lang="en-US" dirty="0" err="1">
                <a:solidFill>
                  <a:srgbClr val="333333"/>
                </a:solidFill>
                <a:effectLst/>
                <a:latin typeface="Open Sans" panose="020B0606030504020204" pitchFamily="34" charset="0"/>
                <a:ea typeface="Calibri" panose="020F0502020204030204" pitchFamily="34" charset="0"/>
              </a:rPr>
              <a:t>CoC</a:t>
            </a:r>
            <a:r>
              <a:rPr lang="en-US" dirty="0">
                <a:solidFill>
                  <a:srgbClr val="333333"/>
                </a:solidFill>
                <a:effectLst/>
                <a:latin typeface="Open Sans" panose="020B0606030504020204" pitchFamily="34" charset="0"/>
                <a:ea typeface="Calibri" panose="020F0502020204030204" pitchFamily="34" charset="0"/>
              </a:rPr>
              <a:t> rapid rehousing assistance ends, the program participant could receive up to 24 additional months of rapid rehousing assistance paid for with </a:t>
            </a:r>
            <a:r>
              <a:rPr lang="en-US" dirty="0" err="1">
                <a:solidFill>
                  <a:srgbClr val="333333"/>
                </a:solidFill>
                <a:effectLst/>
                <a:latin typeface="Open Sans" panose="020B0606030504020204" pitchFamily="34" charset="0"/>
                <a:ea typeface="Calibri" panose="020F0502020204030204" pitchFamily="34" charset="0"/>
              </a:rPr>
              <a:t>CoC</a:t>
            </a:r>
            <a:r>
              <a:rPr lang="en-US" dirty="0">
                <a:solidFill>
                  <a:srgbClr val="333333"/>
                </a:solidFill>
                <a:effectLst/>
                <a:latin typeface="Open Sans" panose="020B0606030504020204" pitchFamily="34" charset="0"/>
                <a:ea typeface="Calibri" panose="020F0502020204030204" pitchFamily="34" charset="0"/>
              </a:rPr>
              <a:t> funds.</a:t>
            </a:r>
          </a:p>
          <a:p>
            <a:pPr lvl="3" indent="-342900">
              <a:spcBef>
                <a:spcPts val="0"/>
              </a:spcBef>
              <a:spcAft>
                <a:spcPts val="0"/>
              </a:spcAft>
            </a:pPr>
            <a:endParaRPr lang="en-US" dirty="0">
              <a:solidFill>
                <a:srgbClr val="333333"/>
              </a:solidFill>
              <a:latin typeface="Open Sans" panose="020B0606030504020204" pitchFamily="34" charset="0"/>
            </a:endParaRPr>
          </a:p>
          <a:p>
            <a:pPr marL="344488" lvl="3" indent="0">
              <a:spcBef>
                <a:spcPts val="0"/>
              </a:spcBef>
              <a:spcAft>
                <a:spcPts val="0"/>
              </a:spcAft>
              <a:buNone/>
            </a:pPr>
            <a:r>
              <a:rPr lang="en-US" dirty="0">
                <a:solidFill>
                  <a:srgbClr val="333333"/>
                </a:solidFill>
                <a:effectLst/>
                <a:latin typeface="Open Sans" panose="020B0606030504020204" pitchFamily="34" charset="0"/>
                <a:ea typeface="Calibri" panose="020F0502020204030204" pitchFamily="34" charset="0"/>
              </a:rPr>
              <a:t>Additional guidance on </a:t>
            </a:r>
            <a:r>
              <a:rPr lang="en-US" dirty="0" err="1">
                <a:solidFill>
                  <a:srgbClr val="333333"/>
                </a:solidFill>
                <a:effectLst/>
                <a:latin typeface="Open Sans" panose="020B0606030504020204" pitchFamily="34" charset="0"/>
                <a:ea typeface="Calibri" panose="020F0502020204030204" pitchFamily="34" charset="0"/>
              </a:rPr>
              <a:t>CoC</a:t>
            </a:r>
            <a:r>
              <a:rPr lang="en-US" dirty="0">
                <a:solidFill>
                  <a:srgbClr val="333333"/>
                </a:solidFill>
                <a:effectLst/>
                <a:latin typeface="Open Sans" panose="020B0606030504020204" pitchFamily="34" charset="0"/>
                <a:ea typeface="Calibri" panose="020F0502020204030204" pitchFamily="34" charset="0"/>
              </a:rPr>
              <a:t> Program match requirements and documentation can be found in the following podcast: </a:t>
            </a:r>
            <a:r>
              <a:rPr lang="en-US" u="sng" dirty="0">
                <a:solidFill>
                  <a:srgbClr val="333333"/>
                </a:solidFill>
                <a:effectLst/>
                <a:latin typeface="Open Sans" panose="020B0606030504020204" pitchFamily="34" charset="0"/>
                <a:ea typeface="Calibri" panose="020F0502020204030204" pitchFamily="34" charset="0"/>
                <a:hlinkClick r:id="rId3"/>
              </a:rPr>
              <a:t>https://www.onecpd.info/resource/3113/importance-of-documenting-match-under-the-coc-program/</a:t>
            </a:r>
            <a:endParaRPr lang="en-US" sz="1000" dirty="0">
              <a:solidFill>
                <a:srgbClr val="333333"/>
              </a:solidFill>
              <a:latin typeface="Open Sans" panose="020B0606030504020204" pitchFamily="34" charset="0"/>
            </a:endParaRPr>
          </a:p>
        </p:txBody>
      </p:sp>
      <p:sp>
        <p:nvSpPr>
          <p:cNvPr id="4" name="Date Placeholder 3">
            <a:extLst>
              <a:ext uri="{FF2B5EF4-FFF2-40B4-BE49-F238E27FC236}">
                <a16:creationId xmlns:a16="http://schemas.microsoft.com/office/drawing/2014/main" id="{AE8D118E-8290-4899-9646-E120C5122D5F}"/>
              </a:ext>
            </a:extLst>
          </p:cNvPr>
          <p:cNvSpPr>
            <a:spLocks noGrp="1"/>
          </p:cNvSpPr>
          <p:nvPr>
            <p:ph type="dt" sz="half" idx="10"/>
          </p:nvPr>
        </p:nvSpPr>
        <p:spPr/>
        <p:txBody>
          <a:bodyPr/>
          <a:lstStyle/>
          <a:p>
            <a:fld id="{F5DBE974-D146-4521-AAF8-533EB7CC81F4}" type="datetime1">
              <a:rPr lang="en-US" smtClean="0"/>
              <a:t>10/30/2020</a:t>
            </a:fld>
            <a:endParaRPr lang="en-US" dirty="0"/>
          </a:p>
        </p:txBody>
      </p:sp>
      <p:sp>
        <p:nvSpPr>
          <p:cNvPr id="6" name="Slide Number Placeholder 5">
            <a:extLst>
              <a:ext uri="{FF2B5EF4-FFF2-40B4-BE49-F238E27FC236}">
                <a16:creationId xmlns:a16="http://schemas.microsoft.com/office/drawing/2014/main" id="{B8B4191C-F189-417D-BBA3-518F6A86CBC0}"/>
              </a:ext>
            </a:extLst>
          </p:cNvPr>
          <p:cNvSpPr>
            <a:spLocks noGrp="1"/>
          </p:cNvSpPr>
          <p:nvPr>
            <p:ph type="sldNum" sz="quarter" idx="12"/>
          </p:nvPr>
        </p:nvSpPr>
        <p:spPr/>
        <p:txBody>
          <a:bodyPr/>
          <a:lstStyle/>
          <a:p>
            <a:fld id="{1DB5379B-6F0A-3548-AC69-0D2DB46577D4}" type="slidenum">
              <a:rPr lang="en-US" smtClean="0"/>
              <a:pPr/>
              <a:t>37</a:t>
            </a:fld>
            <a:endParaRPr lang="en-US" dirty="0"/>
          </a:p>
        </p:txBody>
      </p:sp>
      <p:sp>
        <p:nvSpPr>
          <p:cNvPr id="7" name="Text Placeholder 6">
            <a:extLst>
              <a:ext uri="{FF2B5EF4-FFF2-40B4-BE49-F238E27FC236}">
                <a16:creationId xmlns:a16="http://schemas.microsoft.com/office/drawing/2014/main" id="{7EF26443-434E-4D42-A371-91A9B245FCD3}"/>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14166CC6-CE90-418A-966D-F6AFE5A14AE4}"/>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42654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B3DF2-039D-439A-AC41-4BFACBD075C5}"/>
              </a:ext>
            </a:extLst>
          </p:cNvPr>
          <p:cNvSpPr>
            <a:spLocks noGrp="1"/>
          </p:cNvSpPr>
          <p:nvPr>
            <p:ph type="title"/>
          </p:nvPr>
        </p:nvSpPr>
        <p:spPr/>
        <p:txBody>
          <a:bodyPr/>
          <a:lstStyle/>
          <a:p>
            <a:r>
              <a:rPr lang="en-US" dirty="0"/>
              <a:t>Transfers from ESG-CV to ESG RRH</a:t>
            </a:r>
          </a:p>
        </p:txBody>
      </p:sp>
      <p:sp>
        <p:nvSpPr>
          <p:cNvPr id="3" name="Content Placeholder 2">
            <a:extLst>
              <a:ext uri="{FF2B5EF4-FFF2-40B4-BE49-F238E27FC236}">
                <a16:creationId xmlns:a16="http://schemas.microsoft.com/office/drawing/2014/main" id="{21F225CF-9552-4A58-B593-9C8169E5D350}"/>
              </a:ext>
            </a:extLst>
          </p:cNvPr>
          <p:cNvSpPr>
            <a:spLocks noGrp="1"/>
          </p:cNvSpPr>
          <p:nvPr>
            <p:ph idx="1"/>
          </p:nvPr>
        </p:nvSpPr>
        <p:spPr>
          <a:xfrm>
            <a:off x="457198" y="1107625"/>
            <a:ext cx="8229600" cy="4761231"/>
          </a:xfrm>
        </p:spPr>
        <p:txBody>
          <a:bodyPr/>
          <a:lstStyle/>
          <a:p>
            <a:pPr marL="457200" marR="0"/>
            <a:r>
              <a:rPr lang="en-US" sz="1600" dirty="0"/>
              <a:t>When your ESG-CV rapid rehousing grant is closing or a program participant reaches the 12 month maximum of ESG-CV rental assistance, you can move seamlessly from supporting program participants that are still enrolled in the ESG program with a new ESG funding stream without any need to re-evaluate the program participant’s eligibility. </a:t>
            </a:r>
          </a:p>
          <a:p>
            <a:pPr marL="630237" lvl="1"/>
            <a:r>
              <a:rPr lang="en-US" sz="1400" dirty="0"/>
              <a:t>Transferring a program participant to receive funding from a new grant year or from ESG-CV to annual ESG funds </a:t>
            </a:r>
            <a:r>
              <a:rPr lang="en-US" sz="1400" b="1" i="1" dirty="0"/>
              <a:t>would not require</a:t>
            </a:r>
            <a:r>
              <a:rPr lang="en-US" sz="1400" dirty="0"/>
              <a:t> a new application and would not trigger the re-evaluation requirement.</a:t>
            </a:r>
          </a:p>
          <a:p>
            <a:pPr marL="630237" lvl="1"/>
            <a:endParaRPr lang="en-US" sz="1400" dirty="0"/>
          </a:p>
          <a:p>
            <a:pPr marL="457200"/>
            <a:r>
              <a:rPr lang="en-US" sz="1600" dirty="0"/>
              <a:t>Please note: Recipients have the discretion to set a maximum amount or percentage of rental assistance that a program participant may receive, a maximum number of months that a program participant may receive rental assistance, or a maximum number of times that a program participant may receive rental assistance. (24 CFR 576.106(b)).</a:t>
            </a:r>
          </a:p>
          <a:p>
            <a:endParaRPr lang="en-US" sz="1600" dirty="0"/>
          </a:p>
        </p:txBody>
      </p:sp>
      <p:sp>
        <p:nvSpPr>
          <p:cNvPr id="4" name="Date Placeholder 3">
            <a:extLst>
              <a:ext uri="{FF2B5EF4-FFF2-40B4-BE49-F238E27FC236}">
                <a16:creationId xmlns:a16="http://schemas.microsoft.com/office/drawing/2014/main" id="{ACC99FFC-4E31-4FBB-838E-3CEF73217D47}"/>
              </a:ext>
            </a:extLst>
          </p:cNvPr>
          <p:cNvSpPr>
            <a:spLocks noGrp="1"/>
          </p:cNvSpPr>
          <p:nvPr>
            <p:ph type="dt" sz="half" idx="10"/>
          </p:nvPr>
        </p:nvSpPr>
        <p:spPr/>
        <p:txBody>
          <a:bodyPr/>
          <a:lstStyle/>
          <a:p>
            <a:fld id="{5FF2A135-AF12-40DF-8C5A-31EB06392E03}" type="datetime1">
              <a:rPr lang="en-US" smtClean="0"/>
              <a:t>10/30/2020</a:t>
            </a:fld>
            <a:endParaRPr lang="en-US" dirty="0"/>
          </a:p>
        </p:txBody>
      </p:sp>
      <p:sp>
        <p:nvSpPr>
          <p:cNvPr id="6" name="Slide Number Placeholder 5">
            <a:extLst>
              <a:ext uri="{FF2B5EF4-FFF2-40B4-BE49-F238E27FC236}">
                <a16:creationId xmlns:a16="http://schemas.microsoft.com/office/drawing/2014/main" id="{2385B953-E8A1-4043-9A33-081E630CCC82}"/>
              </a:ext>
            </a:extLst>
          </p:cNvPr>
          <p:cNvSpPr>
            <a:spLocks noGrp="1"/>
          </p:cNvSpPr>
          <p:nvPr>
            <p:ph type="sldNum" sz="quarter" idx="12"/>
          </p:nvPr>
        </p:nvSpPr>
        <p:spPr/>
        <p:txBody>
          <a:bodyPr/>
          <a:lstStyle/>
          <a:p>
            <a:fld id="{1DB5379B-6F0A-3548-AC69-0D2DB46577D4}" type="slidenum">
              <a:rPr lang="en-US" smtClean="0"/>
              <a:pPr/>
              <a:t>38</a:t>
            </a:fld>
            <a:endParaRPr lang="en-US" dirty="0"/>
          </a:p>
        </p:txBody>
      </p:sp>
      <p:sp>
        <p:nvSpPr>
          <p:cNvPr id="7" name="Text Placeholder 6">
            <a:extLst>
              <a:ext uri="{FF2B5EF4-FFF2-40B4-BE49-F238E27FC236}">
                <a16:creationId xmlns:a16="http://schemas.microsoft.com/office/drawing/2014/main" id="{5931F04B-3BEC-4E85-BDD2-CAA8381FB010}"/>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E05CAF44-55BA-47AB-A33E-3C2F438E4B94}"/>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774246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Date Placeholder 1">
            <a:extLst>
              <a:ext uri="{FF2B5EF4-FFF2-40B4-BE49-F238E27FC236}">
                <a16:creationId xmlns:a16="http://schemas.microsoft.com/office/drawing/2014/main" id="{4C2862ED-6568-4930-96BC-7E599C4C805A}"/>
              </a:ext>
            </a:extLst>
          </p:cNvPr>
          <p:cNvSpPr>
            <a:spLocks noGrp="1"/>
          </p:cNvSpPr>
          <p:nvPr>
            <p:ph type="dt" sz="half" idx="10"/>
          </p:nvPr>
        </p:nvSpPr>
        <p:spPr>
          <a:xfrm>
            <a:off x="7376159" y="6337892"/>
            <a:ext cx="954127" cy="365124"/>
          </a:xfrm>
        </p:spPr>
        <p:txBody>
          <a:bodyPr/>
          <a:lstStyle/>
          <a:p>
            <a:pPr>
              <a:spcAft>
                <a:spcPts val="600"/>
              </a:spcAft>
            </a:pPr>
            <a:fld id="{2D26275B-18E0-4B7D-9B29-B2841134796E}" type="datetime1">
              <a:rPr lang="en-US" smtClean="0"/>
              <a:t>10/30/2020</a:t>
            </a:fld>
            <a:endParaRPr lang="en-US" dirty="0"/>
          </a:p>
        </p:txBody>
      </p:sp>
      <p:sp>
        <p:nvSpPr>
          <p:cNvPr id="240643" name="Slide Number Placeholder 3">
            <a:extLst>
              <a:ext uri="{FF2B5EF4-FFF2-40B4-BE49-F238E27FC236}">
                <a16:creationId xmlns:a16="http://schemas.microsoft.com/office/drawing/2014/main" id="{6FC8D577-76E7-4AEA-B237-F7D6B7B56949}"/>
              </a:ext>
            </a:extLst>
          </p:cNvPr>
          <p:cNvSpPr>
            <a:spLocks noGrp="1"/>
          </p:cNvSpPr>
          <p:nvPr>
            <p:ph type="sldNum" sz="quarter" idx="12"/>
          </p:nvPr>
        </p:nvSpPr>
        <p:spPr bwMode="auto">
          <a:xfrm>
            <a:off x="8330287" y="6337892"/>
            <a:ext cx="35651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fld id="{4E3EE639-91CF-435F-BB63-D2BC4BE63AC9}" type="slidenum">
              <a:rPr lang="en-US" altLang="en-US" smtClean="0">
                <a:solidFill>
                  <a:srgbClr val="768591"/>
                </a:solidFill>
              </a:rPr>
              <a:pPr>
                <a:spcAft>
                  <a:spcPts val="600"/>
                </a:spcAft>
              </a:pPr>
              <a:t>39</a:t>
            </a:fld>
            <a:endParaRPr lang="en-US" altLang="en-US" dirty="0">
              <a:solidFill>
                <a:srgbClr val="768591"/>
              </a:solidFill>
            </a:endParaRPr>
          </a:p>
        </p:txBody>
      </p:sp>
      <p:sp>
        <p:nvSpPr>
          <p:cNvPr id="239618" name="Title 5">
            <a:extLst>
              <a:ext uri="{FF2B5EF4-FFF2-40B4-BE49-F238E27FC236}">
                <a16:creationId xmlns:a16="http://schemas.microsoft.com/office/drawing/2014/main" id="{28287297-E192-444B-A183-72D9F0409F58}"/>
              </a:ext>
            </a:extLst>
          </p:cNvPr>
          <p:cNvSpPr>
            <a:spLocks noGrp="1"/>
          </p:cNvSpPr>
          <p:nvPr>
            <p:ph type="title"/>
          </p:nvPr>
        </p:nvSpPr>
        <p:spPr>
          <a:xfrm>
            <a:off x="696104" y="1501139"/>
            <a:ext cx="4689544" cy="1624876"/>
          </a:xfrm>
        </p:spPr>
        <p:txBody>
          <a:bodyPr anchor="b">
            <a:normAutofit/>
          </a:bodyPr>
          <a:lstStyle/>
          <a:p>
            <a:pPr eaLnBrk="1" hangingPunct="1">
              <a:defRPr/>
            </a:pPr>
            <a:r>
              <a:rPr lang="en-US" altLang="en-US" dirty="0"/>
              <a:t>ESG Program Recordkeeping and Reporting</a:t>
            </a:r>
            <a:br>
              <a:rPr lang="en-US" altLang="en-US" dirty="0"/>
            </a:br>
            <a:endParaRPr lang="en-US" altLang="en-US" dirty="0"/>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itle 5">
            <a:extLst>
              <a:ext uri="{FF2B5EF4-FFF2-40B4-BE49-F238E27FC236}">
                <a16:creationId xmlns:a16="http://schemas.microsoft.com/office/drawing/2014/main" id="{9D2EFDC6-1A00-4424-99F3-F9659587FA87}"/>
              </a:ext>
            </a:extLst>
          </p:cNvPr>
          <p:cNvSpPr>
            <a:spLocks noGrp="1"/>
          </p:cNvSpPr>
          <p:nvPr>
            <p:ph type="title"/>
          </p:nvPr>
        </p:nvSpPr>
        <p:spPr>
          <a:xfrm>
            <a:off x="454025" y="386080"/>
            <a:ext cx="5144135" cy="1721853"/>
          </a:xfrm>
        </p:spPr>
        <p:txBody>
          <a:bodyPr anchor="b">
            <a:normAutofit/>
          </a:bodyPr>
          <a:lstStyle/>
          <a:p>
            <a:pPr eaLnBrk="1" hangingPunct="1">
              <a:defRPr/>
            </a:pPr>
            <a:br>
              <a:rPr lang="en-US" altLang="en-US" dirty="0"/>
            </a:br>
            <a:r>
              <a:rPr lang="en-US" altLang="en-US" dirty="0"/>
              <a:t>Part I. ESG-CV &amp; RRH</a:t>
            </a:r>
            <a:br>
              <a:rPr lang="en-US" altLang="en-US" dirty="0"/>
            </a:br>
            <a:endParaRPr lang="en-US" altLang="en-US" dirty="0"/>
          </a:p>
        </p:txBody>
      </p:sp>
      <p:sp>
        <p:nvSpPr>
          <p:cNvPr id="72" name="Date Placeholder 1">
            <a:extLst>
              <a:ext uri="{FF2B5EF4-FFF2-40B4-BE49-F238E27FC236}">
                <a16:creationId xmlns:a16="http://schemas.microsoft.com/office/drawing/2014/main" id="{ED6F9709-6FA5-4160-A462-F9DFFEF3BBAD}"/>
              </a:ext>
            </a:extLst>
          </p:cNvPr>
          <p:cNvSpPr>
            <a:spLocks noGrp="1"/>
          </p:cNvSpPr>
          <p:nvPr>
            <p:ph type="dt" sz="half" idx="10"/>
          </p:nvPr>
        </p:nvSpPr>
        <p:spPr/>
        <p:txBody>
          <a:bodyPr/>
          <a:lstStyle/>
          <a:p>
            <a:pPr>
              <a:spcAft>
                <a:spcPts val="600"/>
              </a:spcAft>
            </a:pPr>
            <a:fld id="{10652DF0-83E8-44B3-89EF-5FF4293CAA49}" type="datetime1">
              <a:rPr lang="en-US" smtClean="0"/>
              <a:t>10/30/2020</a:t>
            </a:fld>
            <a:endParaRPr lang="en-US" dirty="0"/>
          </a:p>
        </p:txBody>
      </p:sp>
      <p:sp>
        <p:nvSpPr>
          <p:cNvPr id="226307" name="Slide Number Placeholder 3">
            <a:extLst>
              <a:ext uri="{FF2B5EF4-FFF2-40B4-BE49-F238E27FC236}">
                <a16:creationId xmlns:a16="http://schemas.microsoft.com/office/drawing/2014/main" id="{90DBA250-9255-4527-A170-61229D5EEDB6}"/>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fld id="{A08F916A-2AF5-4E51-98C5-0E2AF6A99D84}" type="slidenum">
              <a:rPr lang="en-US" altLang="en-US" smtClean="0">
                <a:solidFill>
                  <a:srgbClr val="768591"/>
                </a:solidFill>
              </a:rPr>
              <a:pPr>
                <a:spcAft>
                  <a:spcPts val="600"/>
                </a:spcAft>
              </a:pPr>
              <a:t>4</a:t>
            </a:fld>
            <a:endParaRPr lang="en-US" altLang="en-US" dirty="0">
              <a:solidFill>
                <a:srgbClr val="768591"/>
              </a:solidFill>
            </a:endParaRPr>
          </a:p>
        </p:txBody>
      </p:sp>
      <p:sp>
        <p:nvSpPr>
          <p:cNvPr id="2" name="TextBox 1">
            <a:extLst>
              <a:ext uri="{FF2B5EF4-FFF2-40B4-BE49-F238E27FC236}">
                <a16:creationId xmlns:a16="http://schemas.microsoft.com/office/drawing/2014/main" id="{CDA1FB05-3952-40A8-9E7D-16F5B5A3A533}"/>
              </a:ext>
            </a:extLst>
          </p:cNvPr>
          <p:cNvSpPr txBox="1"/>
          <p:nvPr/>
        </p:nvSpPr>
        <p:spPr>
          <a:xfrm>
            <a:off x="567891" y="2283593"/>
            <a:ext cx="3311090" cy="2923674"/>
          </a:xfrm>
          <a:prstGeom prst="rect">
            <a:avLst/>
          </a:prstGeom>
          <a:solidFill>
            <a:schemeClr val="bg1">
              <a:lumMod val="85000"/>
            </a:schemeClr>
          </a:solidFill>
        </p:spPr>
        <p:txBody>
          <a:bodyPr wrap="square" lIns="91440" tIns="91440" rIns="0" bIns="0" rtlCol="0">
            <a:noAutofit/>
          </a:bodyPr>
          <a:lstStyle/>
          <a:p>
            <a:pPr marL="0" marR="0">
              <a:lnSpc>
                <a:spcPct val="107000"/>
              </a:lnSpc>
              <a:spcBef>
                <a:spcPts val="0"/>
              </a:spcBef>
              <a:spcAft>
                <a:spcPts val="800"/>
              </a:spcAft>
            </a:pPr>
            <a:r>
              <a:rPr lang="en-US" sz="18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Poll Question:</a:t>
            </a:r>
            <a:br>
              <a:rPr lang="en-US" sz="1800" b="1" dirty="0">
                <a:effectLst/>
                <a:latin typeface="Arial" panose="020B0604020202020204" pitchFamily="34" charset="0"/>
                <a:ea typeface="Calibri" panose="020F0502020204030204" pitchFamily="34" charset="0"/>
                <a:cs typeface="Arial" panose="020B0604020202020204" pitchFamily="34" charset="0"/>
              </a:rPr>
            </a:br>
            <a:r>
              <a:rPr lang="en-US" sz="1800" dirty="0">
                <a:effectLst/>
                <a:latin typeface="Arial" panose="020B0604020202020204" pitchFamily="34" charset="0"/>
                <a:ea typeface="Calibri" panose="020F0502020204030204" pitchFamily="34" charset="0"/>
                <a:cs typeface="Arial" panose="020B0604020202020204" pitchFamily="34" charset="0"/>
              </a:rPr>
              <a:t>How many years have you been operating RRH? </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0 - Haven’t yet operated RRH</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Less than one year</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1-2 years</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3-5 years</a:t>
            </a:r>
          </a:p>
          <a:p>
            <a:pPr marL="342900" marR="0" lvl="0" indent="-342900">
              <a:lnSpc>
                <a:spcPct val="107000"/>
              </a:lnSpc>
              <a:spcBef>
                <a:spcPts val="0"/>
              </a:spcBef>
              <a:spcAft>
                <a:spcPts val="80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5+ years</a:t>
            </a:r>
          </a:p>
          <a:p>
            <a:pPr marL="0" indent="0">
              <a:spcBef>
                <a:spcPts val="1200"/>
              </a:spcBef>
              <a:spcAft>
                <a:spcPts val="0"/>
              </a:spcAft>
              <a:buNone/>
            </a:pPr>
            <a:endParaRPr lang="en-US" sz="1600" dirty="0" err="1"/>
          </a:p>
        </p:txBody>
      </p:sp>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9" name="Title 2">
            <a:extLst>
              <a:ext uri="{FF2B5EF4-FFF2-40B4-BE49-F238E27FC236}">
                <a16:creationId xmlns:a16="http://schemas.microsoft.com/office/drawing/2014/main" id="{252748F6-80DD-4F43-BE20-2EDB54FCD7DE}"/>
              </a:ext>
            </a:extLst>
          </p:cNvPr>
          <p:cNvSpPr>
            <a:spLocks noGrp="1"/>
          </p:cNvSpPr>
          <p:nvPr>
            <p:ph type="title"/>
          </p:nvPr>
        </p:nvSpPr>
        <p:spPr/>
        <p:txBody>
          <a:bodyPr/>
          <a:lstStyle/>
          <a:p>
            <a:r>
              <a:rPr lang="en-US" altLang="en-US" dirty="0"/>
              <a:t>Reporting Systems for ESG</a:t>
            </a:r>
          </a:p>
        </p:txBody>
      </p:sp>
      <p:sp>
        <p:nvSpPr>
          <p:cNvPr id="244738" name="Content Placeholder 1">
            <a:extLst>
              <a:ext uri="{FF2B5EF4-FFF2-40B4-BE49-F238E27FC236}">
                <a16:creationId xmlns:a16="http://schemas.microsoft.com/office/drawing/2014/main" id="{352B8A0B-190B-4637-853E-032DE8919FBC}"/>
              </a:ext>
            </a:extLst>
          </p:cNvPr>
          <p:cNvSpPr>
            <a:spLocks noGrp="1"/>
          </p:cNvSpPr>
          <p:nvPr>
            <p:ph idx="1"/>
          </p:nvPr>
        </p:nvSpPr>
        <p:spPr>
          <a:xfrm>
            <a:off x="457198" y="1137919"/>
            <a:ext cx="8229600" cy="4761231"/>
          </a:xfrm>
        </p:spPr>
        <p:txBody>
          <a:bodyPr/>
          <a:lstStyle/>
          <a:p>
            <a:r>
              <a:rPr lang="en-US" altLang="en-US" sz="2000" b="0" dirty="0"/>
              <a:t>Homeless Management Information System (HMIS): Locally-designated data collection system that ESG-funded programs are required to use to collect client-level data</a:t>
            </a:r>
            <a:br>
              <a:rPr lang="en-US" altLang="en-US" sz="2000" b="0" dirty="0"/>
            </a:br>
            <a:endParaRPr lang="en-US" altLang="en-US" sz="2000" b="0" dirty="0"/>
          </a:p>
          <a:p>
            <a:r>
              <a:rPr lang="en-US" altLang="en-US" sz="2000" b="0" dirty="0"/>
              <a:t>SAGE: Web-based reporting portal to report all required HMIS data on persons assisted with ESG for the CAPER</a:t>
            </a:r>
            <a:br>
              <a:rPr lang="en-US" altLang="en-US" sz="2000" b="0" dirty="0"/>
            </a:br>
            <a:endParaRPr lang="en-US" altLang="en-US" sz="2000" b="0" dirty="0"/>
          </a:p>
          <a:p>
            <a:r>
              <a:rPr lang="en-US" altLang="en-US" sz="2000" b="0" dirty="0"/>
              <a:t>Integrated Disbursement Information System (IDIS): ESG program financial management system of record – interfaces with the Line of Credit Control System (LOCCS) </a:t>
            </a:r>
            <a:br>
              <a:rPr lang="en-US" altLang="en-US" sz="2000" b="0" dirty="0"/>
            </a:br>
            <a:endParaRPr lang="en-US" altLang="en-US" sz="2000" b="0" dirty="0"/>
          </a:p>
          <a:p>
            <a:r>
              <a:rPr lang="en-US" altLang="en-US" sz="2000" b="0" dirty="0" err="1"/>
              <a:t>eCon</a:t>
            </a:r>
            <a:r>
              <a:rPr lang="en-US" altLang="en-US" sz="2000" b="0" dirty="0"/>
              <a:t> Planning Suite: required reporting system located in IDIS for Consolidated Plan, Annual Action Plan, and CAPER reporting</a:t>
            </a:r>
          </a:p>
          <a:p>
            <a:endParaRPr lang="en-US" altLang="en-US" dirty="0"/>
          </a:p>
        </p:txBody>
      </p:sp>
      <p:sp>
        <p:nvSpPr>
          <p:cNvPr id="4" name="Slide Number Placeholder 3">
            <a:extLst>
              <a:ext uri="{FF2B5EF4-FFF2-40B4-BE49-F238E27FC236}">
                <a16:creationId xmlns:a16="http://schemas.microsoft.com/office/drawing/2014/main" id="{DC929EF5-9230-4C79-9ADF-31088F7BC5AE}"/>
              </a:ext>
            </a:extLst>
          </p:cNvPr>
          <p:cNvSpPr>
            <a:spLocks noGrp="1"/>
          </p:cNvSpPr>
          <p:nvPr>
            <p:ph type="sldNum" sz="quarter" idx="12"/>
          </p:nvPr>
        </p:nvSpPr>
        <p:spPr/>
        <p:txBody>
          <a:bodyPr/>
          <a:lstStyle/>
          <a:p>
            <a:pPr>
              <a:defRPr/>
            </a:pPr>
            <a:r>
              <a:rPr lang="en-US" altLang="en-US"/>
              <a:t>Slide </a:t>
            </a:r>
            <a:fld id="{F7E66BE1-6A08-4132-9CDE-C045DFC6AEAE}" type="slidenum">
              <a:rPr lang="en-US" altLang="en-US" smtClean="0"/>
              <a:pPr>
                <a:defRPr/>
              </a:pPr>
              <a:t>40</a:t>
            </a:fld>
            <a:endParaRPr lang="en-US" altLang="en-US"/>
          </a:p>
        </p:txBody>
      </p:sp>
      <p:sp>
        <p:nvSpPr>
          <p:cNvPr id="2" name="Date Placeholder 1">
            <a:extLst>
              <a:ext uri="{FF2B5EF4-FFF2-40B4-BE49-F238E27FC236}">
                <a16:creationId xmlns:a16="http://schemas.microsoft.com/office/drawing/2014/main" id="{412B13AC-6B9E-4788-B17B-551F89B3A48F}"/>
              </a:ext>
            </a:extLst>
          </p:cNvPr>
          <p:cNvSpPr>
            <a:spLocks noGrp="1"/>
          </p:cNvSpPr>
          <p:nvPr>
            <p:ph type="dt" sz="half" idx="10"/>
          </p:nvPr>
        </p:nvSpPr>
        <p:spPr/>
        <p:txBody>
          <a:bodyPr/>
          <a:lstStyle/>
          <a:p>
            <a:fld id="{50577227-3FA4-4D02-89B3-0D73622E9EFA}" type="datetime1">
              <a:rPr lang="en-US" smtClean="0"/>
              <a:t>10/30/2020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itle 1">
            <a:extLst>
              <a:ext uri="{FF2B5EF4-FFF2-40B4-BE49-F238E27FC236}">
                <a16:creationId xmlns:a16="http://schemas.microsoft.com/office/drawing/2014/main" id="{05EE7059-DB11-42A7-B55B-EDBDD1D06E07}"/>
              </a:ext>
            </a:extLst>
          </p:cNvPr>
          <p:cNvSpPr>
            <a:spLocks noGrp="1"/>
          </p:cNvSpPr>
          <p:nvPr>
            <p:ph type="title"/>
          </p:nvPr>
        </p:nvSpPr>
        <p:spPr/>
        <p:txBody>
          <a:bodyPr/>
          <a:lstStyle/>
          <a:p>
            <a:pPr eaLnBrk="1" hangingPunct="1"/>
            <a:r>
              <a:rPr lang="en-US" altLang="en-US" dirty="0"/>
              <a:t>Recordkeeping</a:t>
            </a:r>
          </a:p>
        </p:txBody>
      </p:sp>
      <p:sp>
        <p:nvSpPr>
          <p:cNvPr id="245763" name="Slide Number Placeholder 3">
            <a:extLst>
              <a:ext uri="{FF2B5EF4-FFF2-40B4-BE49-F238E27FC236}">
                <a16:creationId xmlns:a16="http://schemas.microsoft.com/office/drawing/2014/main" id="{BE116B4F-0F7C-4E0C-8B82-33D590B83E9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2E6C9E-E554-4B0B-A709-28CEB1DD8AF0}" type="slidenum">
              <a:rPr lang="en-US" altLang="en-US" sz="1400" smtClean="0">
                <a:ea typeface="ＭＳ Ｐゴシック" panose="020B0600070205080204" pitchFamily="34" charset="-128"/>
              </a:rPr>
              <a:pPr/>
              <a:t>41</a:t>
            </a:fld>
            <a:endParaRPr lang="en-US" altLang="en-US" sz="1400">
              <a:ea typeface="ＭＳ Ｐゴシック" panose="020B0600070205080204" pitchFamily="34" charset="-128"/>
            </a:endParaRPr>
          </a:p>
        </p:txBody>
      </p:sp>
      <p:graphicFrame>
        <p:nvGraphicFramePr>
          <p:cNvPr id="5" name="Table 4">
            <a:extLst>
              <a:ext uri="{FF2B5EF4-FFF2-40B4-BE49-F238E27FC236}">
                <a16:creationId xmlns:a16="http://schemas.microsoft.com/office/drawing/2014/main" id="{C2D16395-301C-45A4-A1AF-50F5464BB00C}"/>
              </a:ext>
            </a:extLst>
          </p:cNvPr>
          <p:cNvGraphicFramePr>
            <a:graphicFrameLocks noGrp="1"/>
          </p:cNvGraphicFramePr>
          <p:nvPr>
            <p:extLst>
              <p:ext uri="{D42A27DB-BD31-4B8C-83A1-F6EECF244321}">
                <p14:modId xmlns:p14="http://schemas.microsoft.com/office/powerpoint/2010/main" val="3543342754"/>
              </p:ext>
            </p:extLst>
          </p:nvPr>
        </p:nvGraphicFramePr>
        <p:xfrm>
          <a:off x="355143" y="1460067"/>
          <a:ext cx="8229600" cy="2545701"/>
        </p:xfrm>
        <a:graphic>
          <a:graphicData uri="http://schemas.openxmlformats.org/drawingml/2006/table">
            <a:tbl>
              <a:tblPr firstRow="1"/>
              <a:tblGrid>
                <a:gridCol w="3000375">
                  <a:extLst>
                    <a:ext uri="{9D8B030D-6E8A-4147-A177-3AD203B41FA5}">
                      <a16:colId xmlns:a16="http://schemas.microsoft.com/office/drawing/2014/main" val="3164574943"/>
                    </a:ext>
                  </a:extLst>
                </a:gridCol>
                <a:gridCol w="5229225">
                  <a:extLst>
                    <a:ext uri="{9D8B030D-6E8A-4147-A177-3AD203B41FA5}">
                      <a16:colId xmlns:a16="http://schemas.microsoft.com/office/drawing/2014/main" val="3420588927"/>
                    </a:ext>
                  </a:extLst>
                </a:gridCol>
              </a:tblGrid>
              <a:tr h="533400">
                <a:tc>
                  <a:txBody>
                    <a:bodyPr/>
                    <a:lstStyle>
                      <a:lvl1pPr defTabSz="342900">
                        <a:spcBef>
                          <a:spcPct val="20000"/>
                        </a:spcBef>
                        <a:buFont typeface="Arial" panose="020B0604020202020204" pitchFamily="34" charset="0"/>
                        <a:defRPr sz="2000">
                          <a:solidFill>
                            <a:schemeClr val="tx1"/>
                          </a:solidFill>
                          <a:latin typeface="Calibri" panose="020F0502020204030204" pitchFamily="34" charset="0"/>
                        </a:defRPr>
                      </a:lvl1pPr>
                      <a:lvl2pPr marL="742950" indent="-285750" defTabSz="342900">
                        <a:spcBef>
                          <a:spcPct val="20000"/>
                        </a:spcBef>
                        <a:buFont typeface="Arial" panose="020B0604020202020204" pitchFamily="34" charset="0"/>
                        <a:defRPr sz="1900">
                          <a:solidFill>
                            <a:schemeClr val="tx1"/>
                          </a:solidFill>
                          <a:latin typeface="Calibri" panose="020F0502020204030204" pitchFamily="34" charset="0"/>
                        </a:defRPr>
                      </a:lvl2pPr>
                      <a:lvl3pPr marL="1143000" indent="-228600" defTabSz="342900">
                        <a:spcBef>
                          <a:spcPct val="20000"/>
                        </a:spcBef>
                        <a:buFont typeface="Arial" panose="020B0604020202020204" pitchFamily="34" charset="0"/>
                        <a:defRPr sz="1600">
                          <a:solidFill>
                            <a:schemeClr val="tx1"/>
                          </a:solidFill>
                          <a:latin typeface="Calibri" panose="020F0502020204030204" pitchFamily="34" charset="0"/>
                        </a:defRPr>
                      </a:lvl3pPr>
                      <a:lvl4pPr marL="1600200" indent="-228600" defTabSz="342900">
                        <a:spcBef>
                          <a:spcPct val="20000"/>
                        </a:spcBef>
                        <a:buFont typeface="Arial" panose="020B0604020202020204" pitchFamily="34" charset="0"/>
                        <a:defRPr sz="1300">
                          <a:solidFill>
                            <a:schemeClr val="tx1"/>
                          </a:solidFill>
                          <a:latin typeface="Calibri" panose="020F0502020204030204" pitchFamily="34" charset="0"/>
                        </a:defRPr>
                      </a:lvl4pPr>
                      <a:lvl5pPr marL="2057400" indent="-228600" defTabSz="342900">
                        <a:spcBef>
                          <a:spcPct val="20000"/>
                        </a:spcBef>
                        <a:buFont typeface="Arial" panose="020B0604020202020204" pitchFamily="34" charset="0"/>
                        <a:defRPr sz="1300">
                          <a:solidFill>
                            <a:schemeClr val="tx1"/>
                          </a:solidFill>
                          <a:latin typeface="Calibri" panose="020F0502020204030204" pitchFamily="34" charset="0"/>
                        </a:defRPr>
                      </a:lvl5pPr>
                      <a:lvl6pPr marL="2514600" indent="-228600" defTabSz="3429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6pPr>
                      <a:lvl7pPr marL="2971800" indent="-228600" defTabSz="3429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7pPr>
                      <a:lvl8pPr marL="3429000" indent="-228600" defTabSz="3429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8pPr>
                      <a:lvl9pPr marL="3886200" indent="-228600" defTabSz="3429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9pPr>
                    </a:lstStyle>
                    <a:p>
                      <a:pPr marL="0" marR="0" lvl="0" indent="0" algn="ctr" defTabSz="3429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Type of Information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342900">
                        <a:spcBef>
                          <a:spcPct val="20000"/>
                        </a:spcBef>
                        <a:buFont typeface="Arial" panose="020B0604020202020204" pitchFamily="34" charset="0"/>
                        <a:defRPr sz="2000">
                          <a:solidFill>
                            <a:schemeClr val="tx1"/>
                          </a:solidFill>
                          <a:latin typeface="Calibri" panose="020F0502020204030204" pitchFamily="34" charset="0"/>
                        </a:defRPr>
                      </a:lvl1pPr>
                      <a:lvl2pPr marL="742950" indent="-285750" defTabSz="342900">
                        <a:spcBef>
                          <a:spcPct val="20000"/>
                        </a:spcBef>
                        <a:buFont typeface="Arial" panose="020B0604020202020204" pitchFamily="34" charset="0"/>
                        <a:defRPr sz="1900">
                          <a:solidFill>
                            <a:schemeClr val="tx1"/>
                          </a:solidFill>
                          <a:latin typeface="Calibri" panose="020F0502020204030204" pitchFamily="34" charset="0"/>
                        </a:defRPr>
                      </a:lvl2pPr>
                      <a:lvl3pPr marL="1143000" indent="-228600" defTabSz="342900">
                        <a:spcBef>
                          <a:spcPct val="20000"/>
                        </a:spcBef>
                        <a:buFont typeface="Arial" panose="020B0604020202020204" pitchFamily="34" charset="0"/>
                        <a:defRPr sz="1600">
                          <a:solidFill>
                            <a:schemeClr val="tx1"/>
                          </a:solidFill>
                          <a:latin typeface="Calibri" panose="020F0502020204030204" pitchFamily="34" charset="0"/>
                        </a:defRPr>
                      </a:lvl3pPr>
                      <a:lvl4pPr marL="1600200" indent="-228600" defTabSz="342900">
                        <a:spcBef>
                          <a:spcPct val="20000"/>
                        </a:spcBef>
                        <a:buFont typeface="Arial" panose="020B0604020202020204" pitchFamily="34" charset="0"/>
                        <a:defRPr sz="1300">
                          <a:solidFill>
                            <a:schemeClr val="tx1"/>
                          </a:solidFill>
                          <a:latin typeface="Calibri" panose="020F0502020204030204" pitchFamily="34" charset="0"/>
                        </a:defRPr>
                      </a:lvl4pPr>
                      <a:lvl5pPr marL="2057400" indent="-228600" defTabSz="342900">
                        <a:spcBef>
                          <a:spcPct val="20000"/>
                        </a:spcBef>
                        <a:buFont typeface="Arial" panose="020B0604020202020204" pitchFamily="34" charset="0"/>
                        <a:defRPr sz="1300">
                          <a:solidFill>
                            <a:schemeClr val="tx1"/>
                          </a:solidFill>
                          <a:latin typeface="Calibri" panose="020F0502020204030204" pitchFamily="34" charset="0"/>
                        </a:defRPr>
                      </a:lvl5pPr>
                      <a:lvl6pPr marL="2514600" indent="-228600" defTabSz="3429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6pPr>
                      <a:lvl7pPr marL="2971800" indent="-228600" defTabSz="3429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7pPr>
                      <a:lvl8pPr marL="3429000" indent="-228600" defTabSz="3429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8pPr>
                      <a:lvl9pPr marL="3886200" indent="-228600" defTabSz="3429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9pPr>
                    </a:lstStyle>
                    <a:p>
                      <a:pPr marL="0" marR="0" lvl="0" indent="0" algn="ctr" defTabSz="3429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Record Retention Period</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680040"/>
                  </a:ext>
                </a:extLst>
              </a:tr>
              <a:tr h="701675">
                <a:tc>
                  <a:txBody>
                    <a:bodyPr/>
                    <a:lstStyle>
                      <a:lvl1pPr defTabSz="342900">
                        <a:spcBef>
                          <a:spcPct val="20000"/>
                        </a:spcBef>
                        <a:buFont typeface="Arial" panose="020B0604020202020204" pitchFamily="34" charset="0"/>
                        <a:defRPr sz="2000">
                          <a:solidFill>
                            <a:schemeClr val="tx1"/>
                          </a:solidFill>
                          <a:latin typeface="Calibri" panose="020F0502020204030204" pitchFamily="34" charset="0"/>
                        </a:defRPr>
                      </a:lvl1pPr>
                      <a:lvl2pPr marL="742950" indent="-285750" defTabSz="342900">
                        <a:spcBef>
                          <a:spcPct val="20000"/>
                        </a:spcBef>
                        <a:buFont typeface="Arial" panose="020B0604020202020204" pitchFamily="34" charset="0"/>
                        <a:defRPr sz="1900">
                          <a:solidFill>
                            <a:schemeClr val="tx1"/>
                          </a:solidFill>
                          <a:latin typeface="Calibri" panose="020F0502020204030204" pitchFamily="34" charset="0"/>
                        </a:defRPr>
                      </a:lvl2pPr>
                      <a:lvl3pPr marL="1143000" indent="-228600" defTabSz="342900">
                        <a:spcBef>
                          <a:spcPct val="20000"/>
                        </a:spcBef>
                        <a:buFont typeface="Arial" panose="020B0604020202020204" pitchFamily="34" charset="0"/>
                        <a:defRPr sz="1600">
                          <a:solidFill>
                            <a:schemeClr val="tx1"/>
                          </a:solidFill>
                          <a:latin typeface="Calibri" panose="020F0502020204030204" pitchFamily="34" charset="0"/>
                        </a:defRPr>
                      </a:lvl3pPr>
                      <a:lvl4pPr marL="1600200" indent="-228600" defTabSz="342900">
                        <a:spcBef>
                          <a:spcPct val="20000"/>
                        </a:spcBef>
                        <a:buFont typeface="Arial" panose="020B0604020202020204" pitchFamily="34" charset="0"/>
                        <a:defRPr sz="1300">
                          <a:solidFill>
                            <a:schemeClr val="tx1"/>
                          </a:solidFill>
                          <a:latin typeface="Calibri" panose="020F0502020204030204" pitchFamily="34" charset="0"/>
                        </a:defRPr>
                      </a:lvl4pPr>
                      <a:lvl5pPr marL="2057400" indent="-228600" defTabSz="342900">
                        <a:spcBef>
                          <a:spcPct val="20000"/>
                        </a:spcBef>
                        <a:buFont typeface="Arial" panose="020B0604020202020204" pitchFamily="34" charset="0"/>
                        <a:defRPr sz="1300">
                          <a:solidFill>
                            <a:schemeClr val="tx1"/>
                          </a:solidFill>
                          <a:latin typeface="Calibri" panose="020F0502020204030204" pitchFamily="34" charset="0"/>
                        </a:defRPr>
                      </a:lvl5pPr>
                      <a:lvl6pPr marL="2514600" indent="-228600" defTabSz="3429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6pPr>
                      <a:lvl7pPr marL="2971800" indent="-228600" defTabSz="3429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7pPr>
                      <a:lvl8pPr marL="3429000" indent="-228600" defTabSz="3429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8pPr>
                      <a:lvl9pPr marL="3886200" indent="-228600" defTabSz="3429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9pPr>
                    </a:lstStyle>
                    <a:p>
                      <a:pPr marL="0" marR="0" lvl="0" indent="0" algn="l" defTabSz="3429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All </a:t>
                      </a:r>
                      <a:r>
                        <a:rPr kumimoji="0" lang="en-US" altLang="en-US" sz="20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program records for each fiscal year of ESG funds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342900">
                        <a:spcBef>
                          <a:spcPct val="20000"/>
                        </a:spcBef>
                        <a:buFont typeface="Arial" panose="020B0604020202020204" pitchFamily="34" charset="0"/>
                        <a:defRPr sz="2000">
                          <a:solidFill>
                            <a:schemeClr val="tx1"/>
                          </a:solidFill>
                          <a:latin typeface="Calibri" panose="020F0502020204030204" pitchFamily="34" charset="0"/>
                        </a:defRPr>
                      </a:lvl1pPr>
                      <a:lvl2pPr marL="742950" indent="-285750" defTabSz="342900">
                        <a:spcBef>
                          <a:spcPct val="20000"/>
                        </a:spcBef>
                        <a:buFont typeface="Arial" panose="020B0604020202020204" pitchFamily="34" charset="0"/>
                        <a:defRPr sz="1900">
                          <a:solidFill>
                            <a:schemeClr val="tx1"/>
                          </a:solidFill>
                          <a:latin typeface="Calibri" panose="020F0502020204030204" pitchFamily="34" charset="0"/>
                        </a:defRPr>
                      </a:lvl2pPr>
                      <a:lvl3pPr marL="1143000" indent="-228600" defTabSz="342900">
                        <a:spcBef>
                          <a:spcPct val="20000"/>
                        </a:spcBef>
                        <a:buFont typeface="Arial" panose="020B0604020202020204" pitchFamily="34" charset="0"/>
                        <a:defRPr sz="1600">
                          <a:solidFill>
                            <a:schemeClr val="tx1"/>
                          </a:solidFill>
                          <a:latin typeface="Calibri" panose="020F0502020204030204" pitchFamily="34" charset="0"/>
                        </a:defRPr>
                      </a:lvl3pPr>
                      <a:lvl4pPr marL="1600200" indent="-228600" defTabSz="342900">
                        <a:spcBef>
                          <a:spcPct val="20000"/>
                        </a:spcBef>
                        <a:buFont typeface="Arial" panose="020B0604020202020204" pitchFamily="34" charset="0"/>
                        <a:defRPr sz="1300">
                          <a:solidFill>
                            <a:schemeClr val="tx1"/>
                          </a:solidFill>
                          <a:latin typeface="Calibri" panose="020F0502020204030204" pitchFamily="34" charset="0"/>
                        </a:defRPr>
                      </a:lvl4pPr>
                      <a:lvl5pPr marL="2057400" indent="-228600" defTabSz="342900">
                        <a:spcBef>
                          <a:spcPct val="20000"/>
                        </a:spcBef>
                        <a:buFont typeface="Arial" panose="020B0604020202020204" pitchFamily="34" charset="0"/>
                        <a:defRPr sz="1300">
                          <a:solidFill>
                            <a:schemeClr val="tx1"/>
                          </a:solidFill>
                          <a:latin typeface="Calibri" panose="020F0502020204030204" pitchFamily="34" charset="0"/>
                        </a:defRPr>
                      </a:lvl5pPr>
                      <a:lvl6pPr marL="2514600" indent="-228600" defTabSz="3429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6pPr>
                      <a:lvl7pPr marL="2971800" indent="-228600" defTabSz="3429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7pPr>
                      <a:lvl8pPr marL="3429000" indent="-228600" defTabSz="3429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8pPr>
                      <a:lvl9pPr marL="3886200" indent="-228600" defTabSz="3429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9pPr>
                    </a:lstStyle>
                    <a:p>
                      <a:pPr marL="0" marR="0" lvl="0" indent="0" algn="l" defTabSz="3429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5 years or longer</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6294274"/>
                  </a:ext>
                </a:extLst>
              </a:tr>
              <a:tr h="1006475">
                <a:tc>
                  <a:txBody>
                    <a:bodyPr/>
                    <a:lstStyle>
                      <a:lvl1pPr defTabSz="342900">
                        <a:spcBef>
                          <a:spcPct val="20000"/>
                        </a:spcBef>
                        <a:buFont typeface="Arial" panose="020B0604020202020204" pitchFamily="34" charset="0"/>
                        <a:defRPr sz="2000">
                          <a:solidFill>
                            <a:schemeClr val="tx1"/>
                          </a:solidFill>
                          <a:latin typeface="Calibri" panose="020F0502020204030204" pitchFamily="34" charset="0"/>
                        </a:defRPr>
                      </a:lvl1pPr>
                      <a:lvl2pPr marL="742950" indent="-285750" defTabSz="342900">
                        <a:spcBef>
                          <a:spcPct val="20000"/>
                        </a:spcBef>
                        <a:buFont typeface="Arial" panose="020B0604020202020204" pitchFamily="34" charset="0"/>
                        <a:defRPr sz="1900">
                          <a:solidFill>
                            <a:schemeClr val="tx1"/>
                          </a:solidFill>
                          <a:latin typeface="Calibri" panose="020F0502020204030204" pitchFamily="34" charset="0"/>
                        </a:defRPr>
                      </a:lvl2pPr>
                      <a:lvl3pPr marL="1143000" indent="-228600" defTabSz="342900">
                        <a:spcBef>
                          <a:spcPct val="20000"/>
                        </a:spcBef>
                        <a:buFont typeface="Arial" panose="020B0604020202020204" pitchFamily="34" charset="0"/>
                        <a:defRPr sz="1600">
                          <a:solidFill>
                            <a:schemeClr val="tx1"/>
                          </a:solidFill>
                          <a:latin typeface="Calibri" panose="020F0502020204030204" pitchFamily="34" charset="0"/>
                        </a:defRPr>
                      </a:lvl3pPr>
                      <a:lvl4pPr marL="1600200" indent="-228600" defTabSz="342900">
                        <a:spcBef>
                          <a:spcPct val="20000"/>
                        </a:spcBef>
                        <a:buFont typeface="Arial" panose="020B0604020202020204" pitchFamily="34" charset="0"/>
                        <a:defRPr sz="1300">
                          <a:solidFill>
                            <a:schemeClr val="tx1"/>
                          </a:solidFill>
                          <a:latin typeface="Calibri" panose="020F0502020204030204" pitchFamily="34" charset="0"/>
                        </a:defRPr>
                      </a:lvl4pPr>
                      <a:lvl5pPr marL="2057400" indent="-228600" defTabSz="342900">
                        <a:spcBef>
                          <a:spcPct val="20000"/>
                        </a:spcBef>
                        <a:buFont typeface="Arial" panose="020B0604020202020204" pitchFamily="34" charset="0"/>
                        <a:defRPr sz="1300">
                          <a:solidFill>
                            <a:schemeClr val="tx1"/>
                          </a:solidFill>
                          <a:latin typeface="Calibri" panose="020F0502020204030204" pitchFamily="34" charset="0"/>
                        </a:defRPr>
                      </a:lvl5pPr>
                      <a:lvl6pPr marL="2514600" indent="-228600" defTabSz="3429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6pPr>
                      <a:lvl7pPr marL="2971800" indent="-228600" defTabSz="3429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7pPr>
                      <a:lvl8pPr marL="3429000" indent="-228600" defTabSz="3429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8pPr>
                      <a:lvl9pPr marL="3886200" indent="-228600" defTabSz="3429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9pPr>
                    </a:lstStyle>
                    <a:p>
                      <a:pPr marL="0" marR="0" lvl="0" indent="0" algn="l" defTabSz="3429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Program participant </a:t>
                      </a:r>
                      <a:r>
                        <a:rPr kumimoji="0" lang="en-US" altLang="en-US" sz="20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records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342900">
                        <a:spcBef>
                          <a:spcPct val="20000"/>
                        </a:spcBef>
                        <a:buFont typeface="Arial" panose="020B0604020202020204" pitchFamily="34" charset="0"/>
                        <a:defRPr sz="2000">
                          <a:solidFill>
                            <a:schemeClr val="tx1"/>
                          </a:solidFill>
                          <a:latin typeface="Calibri" panose="020F0502020204030204" pitchFamily="34" charset="0"/>
                        </a:defRPr>
                      </a:lvl1pPr>
                      <a:lvl2pPr marL="742950" indent="-285750" defTabSz="342900">
                        <a:spcBef>
                          <a:spcPct val="20000"/>
                        </a:spcBef>
                        <a:buFont typeface="Arial" panose="020B0604020202020204" pitchFamily="34" charset="0"/>
                        <a:defRPr sz="1900">
                          <a:solidFill>
                            <a:schemeClr val="tx1"/>
                          </a:solidFill>
                          <a:latin typeface="Calibri" panose="020F0502020204030204" pitchFamily="34" charset="0"/>
                        </a:defRPr>
                      </a:lvl2pPr>
                      <a:lvl3pPr marL="1143000" indent="-228600" defTabSz="342900">
                        <a:spcBef>
                          <a:spcPct val="20000"/>
                        </a:spcBef>
                        <a:buFont typeface="Arial" panose="020B0604020202020204" pitchFamily="34" charset="0"/>
                        <a:defRPr sz="1600">
                          <a:solidFill>
                            <a:schemeClr val="tx1"/>
                          </a:solidFill>
                          <a:latin typeface="Calibri" panose="020F0502020204030204" pitchFamily="34" charset="0"/>
                        </a:defRPr>
                      </a:lvl3pPr>
                      <a:lvl4pPr marL="1600200" indent="-228600" defTabSz="342900">
                        <a:spcBef>
                          <a:spcPct val="20000"/>
                        </a:spcBef>
                        <a:buFont typeface="Arial" panose="020B0604020202020204" pitchFamily="34" charset="0"/>
                        <a:defRPr sz="1300">
                          <a:solidFill>
                            <a:schemeClr val="tx1"/>
                          </a:solidFill>
                          <a:latin typeface="Calibri" panose="020F0502020204030204" pitchFamily="34" charset="0"/>
                        </a:defRPr>
                      </a:lvl4pPr>
                      <a:lvl5pPr marL="2057400" indent="-228600" defTabSz="342900">
                        <a:spcBef>
                          <a:spcPct val="20000"/>
                        </a:spcBef>
                        <a:buFont typeface="Arial" panose="020B0604020202020204" pitchFamily="34" charset="0"/>
                        <a:defRPr sz="1300">
                          <a:solidFill>
                            <a:schemeClr val="tx1"/>
                          </a:solidFill>
                          <a:latin typeface="Calibri" panose="020F0502020204030204" pitchFamily="34" charset="0"/>
                        </a:defRPr>
                      </a:lvl5pPr>
                      <a:lvl6pPr marL="2514600" indent="-228600" defTabSz="3429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6pPr>
                      <a:lvl7pPr marL="2971800" indent="-228600" defTabSz="3429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7pPr>
                      <a:lvl8pPr marL="3429000" indent="-228600" defTabSz="3429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8pPr>
                      <a:lvl9pPr marL="3886200" indent="-228600" defTabSz="3429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9pPr>
                    </a:lstStyle>
                    <a:p>
                      <a:pPr marL="0" marR="0" lvl="0" indent="0" algn="l" defTabSz="3429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5 years after year of expenditure of all funds from grant under which participant was served</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29585353"/>
                  </a:ext>
                </a:extLst>
              </a:tr>
            </a:tbl>
          </a:graphicData>
        </a:graphic>
      </p:graphicFrame>
      <p:sp>
        <p:nvSpPr>
          <p:cNvPr id="2" name="Date Placeholder 1">
            <a:extLst>
              <a:ext uri="{FF2B5EF4-FFF2-40B4-BE49-F238E27FC236}">
                <a16:creationId xmlns:a16="http://schemas.microsoft.com/office/drawing/2014/main" id="{A8FC8CFC-9FF9-4D2A-9485-3A114DA8FA14}"/>
              </a:ext>
            </a:extLst>
          </p:cNvPr>
          <p:cNvSpPr>
            <a:spLocks noGrp="1"/>
          </p:cNvSpPr>
          <p:nvPr>
            <p:ph type="dt" sz="half" idx="10"/>
          </p:nvPr>
        </p:nvSpPr>
        <p:spPr/>
        <p:txBody>
          <a:bodyPr/>
          <a:lstStyle/>
          <a:p>
            <a:fld id="{2EAC290D-30C7-4815-B784-D0D50709474D}" type="datetime1">
              <a:rPr lang="en-US" smtClean="0"/>
              <a:t>10/30/2020</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itle 1">
            <a:extLst>
              <a:ext uri="{FF2B5EF4-FFF2-40B4-BE49-F238E27FC236}">
                <a16:creationId xmlns:a16="http://schemas.microsoft.com/office/drawing/2014/main" id="{2B4D0010-30A6-4BCA-88D9-740E9A090966}"/>
              </a:ext>
            </a:extLst>
          </p:cNvPr>
          <p:cNvSpPr>
            <a:spLocks noGrp="1"/>
          </p:cNvSpPr>
          <p:nvPr>
            <p:ph type="title"/>
          </p:nvPr>
        </p:nvSpPr>
        <p:spPr/>
        <p:txBody>
          <a:bodyPr/>
          <a:lstStyle/>
          <a:p>
            <a:pPr eaLnBrk="1" hangingPunct="1"/>
            <a:r>
              <a:rPr lang="en-US" altLang="en-US" dirty="0"/>
              <a:t>Record Keeping</a:t>
            </a:r>
          </a:p>
        </p:txBody>
      </p:sp>
      <p:sp>
        <p:nvSpPr>
          <p:cNvPr id="248835" name="Content Placeholder 2">
            <a:extLst>
              <a:ext uri="{FF2B5EF4-FFF2-40B4-BE49-F238E27FC236}">
                <a16:creationId xmlns:a16="http://schemas.microsoft.com/office/drawing/2014/main" id="{43D7B853-F51E-4752-B581-162D2BBD94D0}"/>
              </a:ext>
            </a:extLst>
          </p:cNvPr>
          <p:cNvSpPr>
            <a:spLocks noGrp="1"/>
          </p:cNvSpPr>
          <p:nvPr>
            <p:ph idx="1"/>
          </p:nvPr>
        </p:nvSpPr>
        <p:spPr/>
        <p:txBody>
          <a:bodyPr/>
          <a:lstStyle/>
          <a:p>
            <a:pPr eaLnBrk="1" hangingPunct="1"/>
            <a:r>
              <a:rPr lang="en-US" altLang="en-US" sz="2000" b="0" dirty="0"/>
              <a:t>Client Homeless and At-Risk Eligibility</a:t>
            </a:r>
            <a:r>
              <a:rPr lang="en-US" altLang="en-US" sz="2000" b="0" dirty="0">
                <a:solidFill>
                  <a:srgbClr val="FF0000"/>
                </a:solidFill>
              </a:rPr>
              <a:t> </a:t>
            </a:r>
            <a:r>
              <a:rPr lang="en-US" altLang="en-US" sz="2000" b="0" dirty="0"/>
              <a:t>and Documentation</a:t>
            </a:r>
          </a:p>
          <a:p>
            <a:pPr eaLnBrk="1" hangingPunct="1"/>
            <a:r>
              <a:rPr lang="en-US" altLang="en-US" sz="2000" b="0" dirty="0"/>
              <a:t>Client Income</a:t>
            </a:r>
          </a:p>
          <a:p>
            <a:pPr eaLnBrk="1" hangingPunct="1"/>
            <a:r>
              <a:rPr lang="en-US" altLang="en-US" sz="2000" b="0" dirty="0"/>
              <a:t>FMR and Rent Reasonableness</a:t>
            </a:r>
          </a:p>
          <a:p>
            <a:pPr eaLnBrk="1" hangingPunct="1"/>
            <a:r>
              <a:rPr lang="en-US" altLang="en-US" sz="2000" b="0" dirty="0"/>
              <a:t>Program Participant Lease &amp; Rental Assistance Agreement</a:t>
            </a:r>
          </a:p>
          <a:p>
            <a:pPr eaLnBrk="1" hangingPunct="1"/>
            <a:r>
              <a:rPr lang="en-US" altLang="en-US" sz="2000" b="0" dirty="0"/>
              <a:t>Confidentiality Policies</a:t>
            </a:r>
          </a:p>
          <a:p>
            <a:pPr eaLnBrk="1" hangingPunct="1"/>
            <a:r>
              <a:rPr lang="en-US" altLang="en-US" sz="2000" b="0" dirty="0"/>
              <a:t>Grievance and Appeals Policies</a:t>
            </a:r>
          </a:p>
          <a:p>
            <a:pPr eaLnBrk="1" hangingPunct="1"/>
            <a:r>
              <a:rPr lang="en-US" altLang="en-US" sz="2000" b="0" dirty="0"/>
              <a:t>Type of Assistance Provided</a:t>
            </a:r>
          </a:p>
          <a:p>
            <a:pPr eaLnBrk="1" hangingPunct="1"/>
            <a:r>
              <a:rPr lang="en-US" altLang="en-US" sz="2000" b="0" dirty="0"/>
              <a:t>Habitability, Lead Paint </a:t>
            </a:r>
          </a:p>
          <a:p>
            <a:pPr eaLnBrk="1" hangingPunct="1"/>
            <a:r>
              <a:rPr lang="en-US" altLang="en-US" sz="2000" b="0" dirty="0"/>
              <a:t>Termination Documentation</a:t>
            </a:r>
          </a:p>
          <a:p>
            <a:pPr eaLnBrk="1" hangingPunct="1"/>
            <a:r>
              <a:rPr lang="en-US" altLang="en-US" sz="2000" b="0" dirty="0"/>
              <a:t>Recertification (if applicable)</a:t>
            </a:r>
          </a:p>
        </p:txBody>
      </p:sp>
      <p:sp>
        <p:nvSpPr>
          <p:cNvPr id="5" name="Slide Number Placeholder 4">
            <a:extLst>
              <a:ext uri="{FF2B5EF4-FFF2-40B4-BE49-F238E27FC236}">
                <a16:creationId xmlns:a16="http://schemas.microsoft.com/office/drawing/2014/main" id="{41B3BF6C-07CF-46FB-90D8-00DD247E5185}"/>
              </a:ext>
            </a:extLst>
          </p:cNvPr>
          <p:cNvSpPr>
            <a:spLocks noGrp="1"/>
          </p:cNvSpPr>
          <p:nvPr>
            <p:ph type="sldNum" sz="quarter" idx="12"/>
          </p:nvPr>
        </p:nvSpPr>
        <p:spPr/>
        <p:txBody>
          <a:bodyPr/>
          <a:lstStyle/>
          <a:p>
            <a:pPr>
              <a:defRPr/>
            </a:pPr>
            <a:fld id="{D66034BD-0EE6-424A-A960-427D730A87C8}" type="slidenum">
              <a:rPr lang="en-US" smtClean="0"/>
              <a:pPr>
                <a:defRPr/>
              </a:pPr>
              <a:t>42</a:t>
            </a:fld>
            <a:endParaRPr lang="en-US" dirty="0"/>
          </a:p>
        </p:txBody>
      </p:sp>
      <p:sp>
        <p:nvSpPr>
          <p:cNvPr id="2" name="Date Placeholder 1">
            <a:extLst>
              <a:ext uri="{FF2B5EF4-FFF2-40B4-BE49-F238E27FC236}">
                <a16:creationId xmlns:a16="http://schemas.microsoft.com/office/drawing/2014/main" id="{C91B1770-ECCF-4423-B894-D0B06510D6CA}"/>
              </a:ext>
            </a:extLst>
          </p:cNvPr>
          <p:cNvSpPr>
            <a:spLocks noGrp="1"/>
          </p:cNvSpPr>
          <p:nvPr>
            <p:ph type="dt" sz="half" idx="10"/>
          </p:nvPr>
        </p:nvSpPr>
        <p:spPr/>
        <p:txBody>
          <a:bodyPr/>
          <a:lstStyle/>
          <a:p>
            <a:fld id="{68EC5D03-1749-4CBC-A5A0-D04939085E21}" type="datetime1">
              <a:rPr lang="en-US" smtClean="0"/>
              <a:t>10/30/2020</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0846B-96D6-4249-8E72-72E1B2A2AD47}"/>
              </a:ext>
            </a:extLst>
          </p:cNvPr>
          <p:cNvSpPr>
            <a:spLocks noGrp="1"/>
          </p:cNvSpPr>
          <p:nvPr>
            <p:ph type="title"/>
          </p:nvPr>
        </p:nvSpPr>
        <p:spPr/>
        <p:txBody>
          <a:bodyPr/>
          <a:lstStyle/>
          <a:p>
            <a:r>
              <a:rPr lang="en-US" dirty="0"/>
              <a:t>Rent Reasonableness </a:t>
            </a:r>
          </a:p>
        </p:txBody>
      </p:sp>
      <p:sp>
        <p:nvSpPr>
          <p:cNvPr id="3" name="Content Placeholder 2">
            <a:extLst>
              <a:ext uri="{FF2B5EF4-FFF2-40B4-BE49-F238E27FC236}">
                <a16:creationId xmlns:a16="http://schemas.microsoft.com/office/drawing/2014/main" id="{4F876EFD-29A0-4399-BA13-8BF1A56925C8}"/>
              </a:ext>
            </a:extLst>
          </p:cNvPr>
          <p:cNvSpPr>
            <a:spLocks noGrp="1"/>
          </p:cNvSpPr>
          <p:nvPr>
            <p:ph idx="1"/>
          </p:nvPr>
        </p:nvSpPr>
        <p:spPr>
          <a:xfrm>
            <a:off x="380196" y="987933"/>
            <a:ext cx="8229599" cy="2693754"/>
          </a:xfrm>
        </p:spPr>
        <p:txBody>
          <a:bodyPr/>
          <a:lstStyle/>
          <a:p>
            <a:r>
              <a:rPr lang="en-US" sz="1400" b="0" dirty="0"/>
              <a:t>HUD’s rent reasonableness standard is designed to ensure that rents being paid are reasonable in relation to rents being charged for comparable unassisted units in the same market. </a:t>
            </a:r>
          </a:p>
          <a:p>
            <a:r>
              <a:rPr lang="en-US" sz="1400" b="0" dirty="0"/>
              <a:t>Recipients and subrecipients should determine rent reasonableness by considering the location, quality, size, type, and age of the unit, and any amenities, maintenance, and utilities to be provided by the owner. Comparable rents can be checked by using a market study of rents charged for units Caution of different sizes in different locations or by reviewing advertisements for comparable rental units. </a:t>
            </a:r>
          </a:p>
          <a:p>
            <a:r>
              <a:rPr lang="en-US" sz="1400" b="0" dirty="0"/>
              <a:t>Recipients must establish their own written policies and procedures for documenting comparable rents and ensure that they are followed when documenting rent reasonableness in the case file. A recipient may require all subrecipients to use a specific form or a particular data source. </a:t>
            </a:r>
          </a:p>
        </p:txBody>
      </p:sp>
      <p:sp>
        <p:nvSpPr>
          <p:cNvPr id="4" name="Date Placeholder 3">
            <a:extLst>
              <a:ext uri="{FF2B5EF4-FFF2-40B4-BE49-F238E27FC236}">
                <a16:creationId xmlns:a16="http://schemas.microsoft.com/office/drawing/2014/main" id="{7C4B1427-BA9C-4B52-A9BC-5827D5FACD24}"/>
              </a:ext>
            </a:extLst>
          </p:cNvPr>
          <p:cNvSpPr>
            <a:spLocks noGrp="1"/>
          </p:cNvSpPr>
          <p:nvPr>
            <p:ph type="dt" sz="half" idx="10"/>
          </p:nvPr>
        </p:nvSpPr>
        <p:spPr/>
        <p:txBody>
          <a:bodyPr/>
          <a:lstStyle/>
          <a:p>
            <a:fld id="{146D5BC8-1C94-44D1-B7D9-71D754BB350B}" type="datetime1">
              <a:rPr lang="en-US" smtClean="0"/>
              <a:t>10/30/2020</a:t>
            </a:fld>
            <a:endParaRPr lang="en-US" dirty="0"/>
          </a:p>
        </p:txBody>
      </p:sp>
      <p:sp>
        <p:nvSpPr>
          <p:cNvPr id="6" name="Slide Number Placeholder 5">
            <a:extLst>
              <a:ext uri="{FF2B5EF4-FFF2-40B4-BE49-F238E27FC236}">
                <a16:creationId xmlns:a16="http://schemas.microsoft.com/office/drawing/2014/main" id="{AFA5582D-B695-4C04-9AB6-06A158D1F489}"/>
              </a:ext>
            </a:extLst>
          </p:cNvPr>
          <p:cNvSpPr>
            <a:spLocks noGrp="1"/>
          </p:cNvSpPr>
          <p:nvPr>
            <p:ph type="sldNum" sz="quarter" idx="12"/>
          </p:nvPr>
        </p:nvSpPr>
        <p:spPr/>
        <p:txBody>
          <a:bodyPr/>
          <a:lstStyle/>
          <a:p>
            <a:fld id="{1DB5379B-6F0A-3548-AC69-0D2DB46577D4}" type="slidenum">
              <a:rPr lang="en-US" smtClean="0"/>
              <a:pPr/>
              <a:t>43</a:t>
            </a:fld>
            <a:endParaRPr lang="en-US" dirty="0"/>
          </a:p>
        </p:txBody>
      </p:sp>
      <p:sp>
        <p:nvSpPr>
          <p:cNvPr id="7" name="Text Placeholder 6">
            <a:extLst>
              <a:ext uri="{FF2B5EF4-FFF2-40B4-BE49-F238E27FC236}">
                <a16:creationId xmlns:a16="http://schemas.microsoft.com/office/drawing/2014/main" id="{138E49BA-8DB1-42BE-832B-BC023CDD641C}"/>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DF750E28-B8BC-4380-8C18-F9CA10294946}"/>
              </a:ext>
            </a:extLst>
          </p:cNvPr>
          <p:cNvSpPr>
            <a:spLocks noGrp="1"/>
          </p:cNvSpPr>
          <p:nvPr>
            <p:ph type="body" sz="quarter" idx="14"/>
          </p:nvPr>
        </p:nvSpPr>
        <p:spPr/>
        <p:txBody>
          <a:bodyPr/>
          <a:lstStyle/>
          <a:p>
            <a:endParaRPr lang="en-US" dirty="0"/>
          </a:p>
        </p:txBody>
      </p:sp>
      <p:sp>
        <p:nvSpPr>
          <p:cNvPr id="9" name="TextBox 8">
            <a:extLst>
              <a:ext uri="{FF2B5EF4-FFF2-40B4-BE49-F238E27FC236}">
                <a16:creationId xmlns:a16="http://schemas.microsoft.com/office/drawing/2014/main" id="{183C81A9-CCDF-4D4B-9E76-1F2D99A9C9F8}"/>
              </a:ext>
            </a:extLst>
          </p:cNvPr>
          <p:cNvSpPr txBox="1"/>
          <p:nvPr/>
        </p:nvSpPr>
        <p:spPr>
          <a:xfrm>
            <a:off x="2111542" y="3932406"/>
            <a:ext cx="4125628" cy="1731808"/>
          </a:xfrm>
          <a:prstGeom prst="rect">
            <a:avLst/>
          </a:prstGeom>
          <a:solidFill>
            <a:schemeClr val="bg1">
              <a:lumMod val="85000"/>
            </a:schemeClr>
          </a:solidFill>
        </p:spPr>
        <p:txBody>
          <a:bodyPr wrap="none" lIns="91440" tIns="91440" rIns="91440" bIns="91440" rtlCol="0">
            <a:noAutofit/>
          </a:bodyPr>
          <a:lstStyle/>
          <a:p>
            <a:pPr>
              <a:spcBef>
                <a:spcPts val="1200"/>
              </a:spcBef>
            </a:pPr>
            <a:r>
              <a:rPr lang="en-US" sz="1200" dirty="0"/>
              <a:t>Calculation of rent reasonableness based on </a:t>
            </a:r>
            <a:r>
              <a:rPr lang="en-US" sz="1200" b="1" dirty="0"/>
              <a:t>gross rent</a:t>
            </a:r>
            <a:r>
              <a:rPr lang="en-US" sz="1200" dirty="0"/>
              <a:t>: </a:t>
            </a:r>
          </a:p>
          <a:p>
            <a:pPr lvl="1">
              <a:spcBef>
                <a:spcPts val="1200"/>
              </a:spcBef>
            </a:pPr>
            <a:r>
              <a:rPr lang="en-US" sz="1200" dirty="0"/>
              <a:t>Contract Rent</a:t>
            </a:r>
            <a:br>
              <a:rPr lang="en-US" sz="1200" dirty="0"/>
            </a:br>
            <a:r>
              <a:rPr lang="en-US" sz="1200" dirty="0"/>
              <a:t>          +</a:t>
            </a:r>
            <a:br>
              <a:rPr lang="en-US" sz="1200" dirty="0"/>
            </a:br>
            <a:r>
              <a:rPr lang="en-US" sz="1200" u="sng" dirty="0"/>
              <a:t> Utility Allowance </a:t>
            </a:r>
            <a:r>
              <a:rPr lang="en-US" sz="900" dirty="0"/>
              <a:t>(only if utilities are not included in rent)</a:t>
            </a:r>
            <a:br>
              <a:rPr lang="en-US" sz="900" dirty="0"/>
            </a:br>
            <a:br>
              <a:rPr lang="en-US" sz="900" dirty="0"/>
            </a:br>
            <a:r>
              <a:rPr lang="en-US" sz="1200" dirty="0"/>
              <a:t>Gross Rent</a:t>
            </a:r>
          </a:p>
        </p:txBody>
      </p:sp>
    </p:spTree>
    <p:extLst>
      <p:ext uri="{BB962C8B-B14F-4D97-AF65-F5344CB8AC3E}">
        <p14:creationId xmlns:p14="http://schemas.microsoft.com/office/powerpoint/2010/main" val="26643129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Date Placeholder 1">
            <a:extLst>
              <a:ext uri="{FF2B5EF4-FFF2-40B4-BE49-F238E27FC236}">
                <a16:creationId xmlns:a16="http://schemas.microsoft.com/office/drawing/2014/main" id="{F7A8A919-4035-44DC-ABB0-6BC206C935F0}"/>
              </a:ext>
            </a:extLst>
          </p:cNvPr>
          <p:cNvSpPr>
            <a:spLocks noGrp="1"/>
          </p:cNvSpPr>
          <p:nvPr>
            <p:ph type="dt" sz="half" idx="10"/>
          </p:nvPr>
        </p:nvSpPr>
        <p:spPr>
          <a:xfrm>
            <a:off x="7376159" y="6337892"/>
            <a:ext cx="954127" cy="365124"/>
          </a:xfrm>
        </p:spPr>
        <p:txBody>
          <a:bodyPr/>
          <a:lstStyle/>
          <a:p>
            <a:pPr>
              <a:spcAft>
                <a:spcPts val="600"/>
              </a:spcAft>
            </a:pPr>
            <a:fld id="{77245F10-1CFE-4532-BFDD-2267E07583EF}" type="datetime1">
              <a:rPr lang="en-US" smtClean="0"/>
              <a:t>10/30/2020</a:t>
            </a:fld>
            <a:endParaRPr lang="en-US"/>
          </a:p>
        </p:txBody>
      </p:sp>
      <p:sp>
        <p:nvSpPr>
          <p:cNvPr id="75" name="Slide Number Placeholder 3">
            <a:extLst>
              <a:ext uri="{FF2B5EF4-FFF2-40B4-BE49-F238E27FC236}">
                <a16:creationId xmlns:a16="http://schemas.microsoft.com/office/drawing/2014/main" id="{E322C272-221E-45B2-AB22-6EEC08F9E532}"/>
              </a:ext>
            </a:extLst>
          </p:cNvPr>
          <p:cNvSpPr>
            <a:spLocks noGrp="1"/>
          </p:cNvSpPr>
          <p:nvPr>
            <p:ph type="sldNum" sz="quarter" idx="12"/>
          </p:nvPr>
        </p:nvSpPr>
        <p:spPr>
          <a:xfrm>
            <a:off x="8330287" y="6337892"/>
            <a:ext cx="356512" cy="365125"/>
          </a:xfrm>
        </p:spPr>
        <p:txBody>
          <a:bodyPr/>
          <a:lstStyle/>
          <a:p>
            <a:pPr>
              <a:spcAft>
                <a:spcPts val="600"/>
              </a:spcAft>
            </a:pPr>
            <a:fld id="{1DB5379B-6F0A-3548-AC69-0D2DB46577D4}" type="slidenum">
              <a:rPr lang="en-US" smtClean="0"/>
              <a:pPr>
                <a:spcAft>
                  <a:spcPts val="600"/>
                </a:spcAft>
              </a:pPr>
              <a:t>44</a:t>
            </a:fld>
            <a:endParaRPr lang="en-US"/>
          </a:p>
        </p:txBody>
      </p:sp>
      <p:sp>
        <p:nvSpPr>
          <p:cNvPr id="133122" name="Title 4">
            <a:extLst>
              <a:ext uri="{FF2B5EF4-FFF2-40B4-BE49-F238E27FC236}">
                <a16:creationId xmlns:a16="http://schemas.microsoft.com/office/drawing/2014/main" id="{0CFA0816-98F8-4C11-B74A-0CA7AF93FF0F}"/>
              </a:ext>
            </a:extLst>
          </p:cNvPr>
          <p:cNvSpPr>
            <a:spLocks noGrp="1"/>
          </p:cNvSpPr>
          <p:nvPr>
            <p:ph type="title"/>
          </p:nvPr>
        </p:nvSpPr>
        <p:spPr>
          <a:xfrm>
            <a:off x="696104" y="1501139"/>
            <a:ext cx="4689544" cy="1624876"/>
          </a:xfrm>
        </p:spPr>
        <p:txBody>
          <a:bodyPr anchor="b">
            <a:normAutofit/>
          </a:bodyPr>
          <a:lstStyle/>
          <a:p>
            <a:pPr eaLnBrk="1" hangingPunct="1">
              <a:defRPr/>
            </a:pPr>
            <a:r>
              <a:rPr lang="en-US" altLang="en-US" dirty="0"/>
              <a:t>Program Monitoring</a:t>
            </a:r>
          </a:p>
        </p:txBody>
      </p:sp>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itle 1">
            <a:extLst>
              <a:ext uri="{FF2B5EF4-FFF2-40B4-BE49-F238E27FC236}">
                <a16:creationId xmlns:a16="http://schemas.microsoft.com/office/drawing/2014/main" id="{E7E105E2-A99F-4A8C-8E2A-F6F43E5D7ED4}"/>
              </a:ext>
            </a:extLst>
          </p:cNvPr>
          <p:cNvSpPr>
            <a:spLocks noGrp="1"/>
          </p:cNvSpPr>
          <p:nvPr>
            <p:ph type="title"/>
          </p:nvPr>
        </p:nvSpPr>
        <p:spPr/>
        <p:txBody>
          <a:bodyPr/>
          <a:lstStyle/>
          <a:p>
            <a:pPr eaLnBrk="1" hangingPunct="1"/>
            <a:r>
              <a:rPr lang="en-US" altLang="en-US" dirty="0"/>
              <a:t>HUD Monitoring Corrective Actions</a:t>
            </a:r>
          </a:p>
        </p:txBody>
      </p:sp>
      <p:sp>
        <p:nvSpPr>
          <p:cNvPr id="250883" name="Content Placeholder 2">
            <a:extLst>
              <a:ext uri="{FF2B5EF4-FFF2-40B4-BE49-F238E27FC236}">
                <a16:creationId xmlns:a16="http://schemas.microsoft.com/office/drawing/2014/main" id="{CA311413-3363-4AD1-A4F0-062C7AF32D5B}"/>
              </a:ext>
            </a:extLst>
          </p:cNvPr>
          <p:cNvSpPr>
            <a:spLocks noGrp="1"/>
          </p:cNvSpPr>
          <p:nvPr>
            <p:ph idx="1"/>
          </p:nvPr>
        </p:nvSpPr>
        <p:spPr>
          <a:xfrm>
            <a:off x="457199" y="1371601"/>
            <a:ext cx="8229600" cy="3951838"/>
          </a:xfrm>
        </p:spPr>
        <p:txBody>
          <a:bodyPr/>
          <a:lstStyle/>
          <a:p>
            <a:pPr eaLnBrk="1" hangingPunct="1"/>
            <a:r>
              <a:rPr lang="en-US" altLang="en-US" sz="2000" b="0" dirty="0">
                <a:solidFill>
                  <a:srgbClr val="000000"/>
                </a:solidFill>
              </a:rPr>
              <a:t>HUD has two types of actions:</a:t>
            </a:r>
            <a:br>
              <a:rPr lang="en-US" altLang="en-US" sz="2000" b="0" dirty="0">
                <a:solidFill>
                  <a:srgbClr val="000000"/>
                </a:solidFill>
              </a:rPr>
            </a:br>
            <a:endParaRPr lang="en-US" altLang="en-US" sz="2000" b="0" dirty="0">
              <a:solidFill>
                <a:srgbClr val="000000"/>
              </a:solidFill>
            </a:endParaRPr>
          </a:p>
          <a:p>
            <a:pPr marL="854075" lvl="1" indent="-503238" eaLnBrk="1" hangingPunct="1"/>
            <a:r>
              <a:rPr lang="en-US" altLang="en-US" sz="2000" dirty="0">
                <a:solidFill>
                  <a:srgbClr val="000000"/>
                </a:solidFill>
              </a:rPr>
              <a:t>Concerns: review recommendations and make changes, as appropriate</a:t>
            </a:r>
            <a:br>
              <a:rPr lang="en-US" altLang="en-US" sz="2000" dirty="0">
                <a:solidFill>
                  <a:srgbClr val="000000"/>
                </a:solidFill>
              </a:rPr>
            </a:br>
            <a:endParaRPr lang="en-US" altLang="en-US" sz="2000" dirty="0">
              <a:solidFill>
                <a:srgbClr val="000000"/>
              </a:solidFill>
            </a:endParaRPr>
          </a:p>
          <a:p>
            <a:pPr marL="854075" lvl="1" indent="-503238" eaLnBrk="1" hangingPunct="1"/>
            <a:r>
              <a:rPr lang="en-US" altLang="en-US" sz="2000" dirty="0">
                <a:solidFill>
                  <a:srgbClr val="000000"/>
                </a:solidFill>
              </a:rPr>
              <a:t>Findings: take corrective action</a:t>
            </a:r>
            <a:br>
              <a:rPr lang="en-US" altLang="en-US" sz="2000" dirty="0">
                <a:solidFill>
                  <a:srgbClr val="000000"/>
                </a:solidFill>
              </a:rPr>
            </a:br>
            <a:endParaRPr lang="en-US" altLang="en-US" sz="2000" dirty="0">
              <a:solidFill>
                <a:srgbClr val="000000"/>
              </a:solidFill>
            </a:endParaRPr>
          </a:p>
          <a:p>
            <a:pPr marL="854075" lvl="1" indent="-503238" eaLnBrk="1" hangingPunct="1"/>
            <a:r>
              <a:rPr lang="en-US" altLang="en-US" sz="2000" b="0" dirty="0">
                <a:solidFill>
                  <a:srgbClr val="000000"/>
                </a:solidFill>
              </a:rPr>
              <a:t>See </a:t>
            </a:r>
            <a:r>
              <a:rPr lang="en-US" altLang="en-US" sz="2000" b="0" dirty="0">
                <a:solidFill>
                  <a:srgbClr val="000000"/>
                </a:solidFill>
                <a:hlinkClick r:id="rId3"/>
              </a:rPr>
              <a:t>CPD Monitoring Handbook, Chapter 28</a:t>
            </a:r>
            <a:r>
              <a:rPr lang="en-US" altLang="en-US" sz="2000" b="0" dirty="0">
                <a:solidFill>
                  <a:srgbClr val="000000"/>
                </a:solidFill>
              </a:rPr>
              <a:t>, for ESG Program monitoring exhibits</a:t>
            </a:r>
          </a:p>
        </p:txBody>
      </p:sp>
      <p:sp>
        <p:nvSpPr>
          <p:cNvPr id="4" name="Slide Number Placeholder 3">
            <a:extLst>
              <a:ext uri="{FF2B5EF4-FFF2-40B4-BE49-F238E27FC236}">
                <a16:creationId xmlns:a16="http://schemas.microsoft.com/office/drawing/2014/main" id="{3580535B-FB23-4271-90CE-94A6E2A31D81}"/>
              </a:ext>
            </a:extLst>
          </p:cNvPr>
          <p:cNvSpPr>
            <a:spLocks noGrp="1"/>
          </p:cNvSpPr>
          <p:nvPr>
            <p:ph type="sldNum" sz="quarter" idx="12"/>
          </p:nvPr>
        </p:nvSpPr>
        <p:spPr/>
        <p:txBody>
          <a:bodyPr/>
          <a:lstStyle/>
          <a:p>
            <a:pPr>
              <a:defRPr/>
            </a:pPr>
            <a:fld id="{FC31B848-BC86-4471-B8E9-0DAB559F50CA}" type="slidenum">
              <a:rPr lang="en-US" smtClean="0"/>
              <a:pPr>
                <a:defRPr/>
              </a:pPr>
              <a:t>45</a:t>
            </a:fld>
            <a:endParaRPr lang="en-US" dirty="0"/>
          </a:p>
        </p:txBody>
      </p:sp>
      <p:sp>
        <p:nvSpPr>
          <p:cNvPr id="2" name="Date Placeholder 1">
            <a:extLst>
              <a:ext uri="{FF2B5EF4-FFF2-40B4-BE49-F238E27FC236}">
                <a16:creationId xmlns:a16="http://schemas.microsoft.com/office/drawing/2014/main" id="{7D5922B1-FBBA-4628-99BD-0BDBCE8F8143}"/>
              </a:ext>
            </a:extLst>
          </p:cNvPr>
          <p:cNvSpPr>
            <a:spLocks noGrp="1"/>
          </p:cNvSpPr>
          <p:nvPr>
            <p:ph type="dt" sz="half" idx="10"/>
          </p:nvPr>
        </p:nvSpPr>
        <p:spPr/>
        <p:txBody>
          <a:bodyPr/>
          <a:lstStyle/>
          <a:p>
            <a:fld id="{93DBC93B-D093-44F7-915B-621F40B63B3E}" type="datetime1">
              <a:rPr lang="en-US" smtClean="0"/>
              <a:t>10/30/2020</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Date Placeholder 1">
            <a:extLst>
              <a:ext uri="{FF2B5EF4-FFF2-40B4-BE49-F238E27FC236}">
                <a16:creationId xmlns:a16="http://schemas.microsoft.com/office/drawing/2014/main" id="{A96D06AE-020B-4F01-9B9F-DDDA151CEBAC}"/>
              </a:ext>
            </a:extLst>
          </p:cNvPr>
          <p:cNvSpPr>
            <a:spLocks noGrp="1"/>
          </p:cNvSpPr>
          <p:nvPr>
            <p:ph type="dt" sz="half" idx="10"/>
          </p:nvPr>
        </p:nvSpPr>
        <p:spPr>
          <a:xfrm>
            <a:off x="7376159" y="6337892"/>
            <a:ext cx="954127" cy="365124"/>
          </a:xfrm>
        </p:spPr>
        <p:txBody>
          <a:bodyPr/>
          <a:lstStyle/>
          <a:p>
            <a:pPr>
              <a:spcAft>
                <a:spcPts val="600"/>
              </a:spcAft>
            </a:pPr>
            <a:fld id="{634F3089-3668-4683-B4ED-66BA8D707430}" type="datetime1">
              <a:rPr lang="en-US" smtClean="0"/>
              <a:t>10/30/2020</a:t>
            </a:fld>
            <a:endParaRPr lang="en-US"/>
          </a:p>
        </p:txBody>
      </p:sp>
      <p:sp>
        <p:nvSpPr>
          <p:cNvPr id="263171" name="Slide Number Placeholder 3">
            <a:extLst>
              <a:ext uri="{FF2B5EF4-FFF2-40B4-BE49-F238E27FC236}">
                <a16:creationId xmlns:a16="http://schemas.microsoft.com/office/drawing/2014/main" id="{F5FB73C0-1CE8-467C-A4C5-294CC6F8A196}"/>
              </a:ext>
            </a:extLst>
          </p:cNvPr>
          <p:cNvSpPr>
            <a:spLocks noGrp="1"/>
          </p:cNvSpPr>
          <p:nvPr>
            <p:ph type="sldNum" sz="quarter" idx="12"/>
          </p:nvPr>
        </p:nvSpPr>
        <p:spPr bwMode="auto">
          <a:xfrm>
            <a:off x="8330287" y="6337892"/>
            <a:ext cx="35651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fld id="{2CFC8F26-B04D-428F-A2D4-4C08A5AC3C3B}" type="slidenum">
              <a:rPr lang="en-US" altLang="en-US" smtClean="0">
                <a:solidFill>
                  <a:srgbClr val="768591"/>
                </a:solidFill>
              </a:rPr>
              <a:pPr>
                <a:spcAft>
                  <a:spcPts val="600"/>
                </a:spcAft>
              </a:pPr>
              <a:t>46</a:t>
            </a:fld>
            <a:endParaRPr lang="en-US" altLang="en-US">
              <a:solidFill>
                <a:srgbClr val="768591"/>
              </a:solidFill>
            </a:endParaRPr>
          </a:p>
        </p:txBody>
      </p:sp>
      <p:sp>
        <p:nvSpPr>
          <p:cNvPr id="251906" name="Title 4">
            <a:extLst>
              <a:ext uri="{FF2B5EF4-FFF2-40B4-BE49-F238E27FC236}">
                <a16:creationId xmlns:a16="http://schemas.microsoft.com/office/drawing/2014/main" id="{ADE4D0C9-F6AE-443A-807A-9244B01D1999}"/>
              </a:ext>
            </a:extLst>
          </p:cNvPr>
          <p:cNvSpPr>
            <a:spLocks noGrp="1"/>
          </p:cNvSpPr>
          <p:nvPr>
            <p:ph type="title"/>
          </p:nvPr>
        </p:nvSpPr>
        <p:spPr>
          <a:xfrm>
            <a:off x="696104" y="1501139"/>
            <a:ext cx="4689544" cy="1624876"/>
          </a:xfrm>
        </p:spPr>
        <p:txBody>
          <a:bodyPr anchor="b">
            <a:normAutofit/>
          </a:bodyPr>
          <a:lstStyle/>
          <a:p>
            <a:pPr eaLnBrk="1" hangingPunct="1">
              <a:defRPr/>
            </a:pPr>
            <a:br>
              <a:rPr lang="en-US" altLang="en-US" dirty="0"/>
            </a:br>
            <a:r>
              <a:rPr lang="en-US" altLang="en-US" dirty="0"/>
              <a:t>Housing Standards</a:t>
            </a:r>
            <a:br>
              <a:rPr lang="en-US" altLang="en-US" dirty="0"/>
            </a:br>
            <a:endParaRPr lang="en-US" altLang="en-US" dirty="0"/>
          </a:p>
        </p:txBody>
      </p:sp>
    </p:spTree>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Title 1">
            <a:extLst>
              <a:ext uri="{FF2B5EF4-FFF2-40B4-BE49-F238E27FC236}">
                <a16:creationId xmlns:a16="http://schemas.microsoft.com/office/drawing/2014/main" id="{A2C9499F-8CAA-4FC3-94F3-A6B9DE23FF02}"/>
              </a:ext>
            </a:extLst>
          </p:cNvPr>
          <p:cNvSpPr>
            <a:spLocks noGrp="1"/>
          </p:cNvSpPr>
          <p:nvPr>
            <p:ph type="title"/>
          </p:nvPr>
        </p:nvSpPr>
        <p:spPr/>
        <p:txBody>
          <a:bodyPr/>
          <a:lstStyle/>
          <a:p>
            <a:pPr eaLnBrk="1" hangingPunct="1"/>
            <a:r>
              <a:rPr lang="en-US" altLang="en-US" dirty="0"/>
              <a:t>Housing Standards</a:t>
            </a:r>
          </a:p>
        </p:txBody>
      </p:sp>
      <p:sp>
        <p:nvSpPr>
          <p:cNvPr id="265218" name="Content Placeholder 2">
            <a:extLst>
              <a:ext uri="{FF2B5EF4-FFF2-40B4-BE49-F238E27FC236}">
                <a16:creationId xmlns:a16="http://schemas.microsoft.com/office/drawing/2014/main" id="{4FBD040F-3A54-4741-B90E-4684B4D22A9B}"/>
              </a:ext>
            </a:extLst>
          </p:cNvPr>
          <p:cNvSpPr>
            <a:spLocks noGrp="1"/>
          </p:cNvSpPr>
          <p:nvPr>
            <p:ph idx="1"/>
          </p:nvPr>
        </p:nvSpPr>
        <p:spPr>
          <a:xfrm>
            <a:off x="457198" y="938799"/>
            <a:ext cx="8229600" cy="4761231"/>
          </a:xfrm>
        </p:spPr>
        <p:txBody>
          <a:bodyPr/>
          <a:lstStyle/>
          <a:p>
            <a:pPr eaLnBrk="1" hangingPunct="1"/>
            <a:r>
              <a:rPr lang="en-US" altLang="en-US" b="0" dirty="0"/>
              <a:t>Lead-based paint remediation and disclosure applies to all ESG-funded shelters and all housing occupied by ESG participants</a:t>
            </a:r>
            <a:br>
              <a:rPr lang="en-US" altLang="en-US" b="0" dirty="0"/>
            </a:br>
            <a:endParaRPr lang="en-US" altLang="en-US" b="0" dirty="0"/>
          </a:p>
          <a:p>
            <a:pPr lvl="1" eaLnBrk="1" hangingPunct="1"/>
            <a:r>
              <a:rPr lang="en-US" altLang="en-US" sz="1800" dirty="0"/>
              <a:t> Lead-based paint inspection not required for units not occupied by pregnant woman or child under 6 years</a:t>
            </a:r>
            <a:br>
              <a:rPr lang="en-US" altLang="en-US" sz="1800" dirty="0"/>
            </a:br>
            <a:endParaRPr lang="en-US" altLang="en-US" sz="1800" dirty="0"/>
          </a:p>
          <a:p>
            <a:pPr eaLnBrk="1" hangingPunct="1"/>
            <a:r>
              <a:rPr lang="en-US" altLang="en-US" b="0" dirty="0"/>
              <a:t>Minimum safety, sanitation, privacy standards are required when ESG funds are used for: </a:t>
            </a:r>
            <a:br>
              <a:rPr lang="en-US" altLang="en-US" b="0" dirty="0"/>
            </a:br>
            <a:endParaRPr lang="en-US" altLang="en-US" b="0" dirty="0"/>
          </a:p>
          <a:p>
            <a:pPr lvl="1" eaLnBrk="1" hangingPunct="1"/>
            <a:r>
              <a:rPr lang="en-US" altLang="en-US" sz="1800" dirty="0"/>
              <a:t>Rapid Re-housing</a:t>
            </a:r>
          </a:p>
        </p:txBody>
      </p:sp>
      <p:sp>
        <p:nvSpPr>
          <p:cNvPr id="265220" name="Slide Number Placeholder 3">
            <a:extLst>
              <a:ext uri="{FF2B5EF4-FFF2-40B4-BE49-F238E27FC236}">
                <a16:creationId xmlns:a16="http://schemas.microsoft.com/office/drawing/2014/main" id="{16134B2D-24E0-4ECD-9B69-B8DCEE6D308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9A938C4-3FCA-4431-9DC6-4BDD6D34A194}" type="slidenum">
              <a:rPr lang="en-US" altLang="en-US" sz="1400" smtClean="0">
                <a:ea typeface="ＭＳ Ｐゴシック" panose="020B0600070205080204" pitchFamily="34" charset="-128"/>
              </a:rPr>
              <a:pPr/>
              <a:t>47</a:t>
            </a:fld>
            <a:endParaRPr lang="en-US" altLang="en-US" sz="1400">
              <a:ea typeface="ＭＳ Ｐゴシック" panose="020B0600070205080204" pitchFamily="34" charset="-128"/>
            </a:endParaRPr>
          </a:p>
        </p:txBody>
      </p:sp>
      <p:sp>
        <p:nvSpPr>
          <p:cNvPr id="2" name="Date Placeholder 1">
            <a:extLst>
              <a:ext uri="{FF2B5EF4-FFF2-40B4-BE49-F238E27FC236}">
                <a16:creationId xmlns:a16="http://schemas.microsoft.com/office/drawing/2014/main" id="{9B97FE9A-3D59-4CE2-A595-F9E8EDD8A9F4}"/>
              </a:ext>
            </a:extLst>
          </p:cNvPr>
          <p:cNvSpPr>
            <a:spLocks noGrp="1"/>
          </p:cNvSpPr>
          <p:nvPr>
            <p:ph type="dt" sz="half" idx="10"/>
          </p:nvPr>
        </p:nvSpPr>
        <p:spPr/>
        <p:txBody>
          <a:bodyPr/>
          <a:lstStyle/>
          <a:p>
            <a:fld id="{E2D34F55-40B2-4BA5-B00F-9D8A1BFB6634}" type="datetime1">
              <a:rPr lang="en-US" smtClean="0"/>
              <a:t>10/30/2020</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7" name="Title 1">
            <a:extLst>
              <a:ext uri="{FF2B5EF4-FFF2-40B4-BE49-F238E27FC236}">
                <a16:creationId xmlns:a16="http://schemas.microsoft.com/office/drawing/2014/main" id="{90091EF7-775E-4883-AC29-902607552744}"/>
              </a:ext>
            </a:extLst>
          </p:cNvPr>
          <p:cNvSpPr>
            <a:spLocks noGrp="1"/>
          </p:cNvSpPr>
          <p:nvPr>
            <p:ph type="title"/>
          </p:nvPr>
        </p:nvSpPr>
        <p:spPr/>
        <p:txBody>
          <a:bodyPr/>
          <a:lstStyle/>
          <a:p>
            <a:pPr eaLnBrk="1" hangingPunct="1"/>
            <a:r>
              <a:rPr lang="en-US" altLang="en-US" dirty="0"/>
              <a:t>Housing Standards</a:t>
            </a:r>
          </a:p>
        </p:txBody>
      </p:sp>
      <p:sp>
        <p:nvSpPr>
          <p:cNvPr id="267268" name="Slide Number Placeholder 3">
            <a:extLst>
              <a:ext uri="{FF2B5EF4-FFF2-40B4-BE49-F238E27FC236}">
                <a16:creationId xmlns:a16="http://schemas.microsoft.com/office/drawing/2014/main" id="{E98B5991-C72C-4D96-9CFD-470229EA9D9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59AF35E-64EB-49A8-A1B8-0E42AF8DCBB6}" type="slidenum">
              <a:rPr lang="en-US" altLang="en-US" sz="1400" smtClean="0">
                <a:ea typeface="ＭＳ Ｐゴシック" panose="020B0600070205080204" pitchFamily="34" charset="-128"/>
              </a:rPr>
              <a:pPr/>
              <a:t>48</a:t>
            </a:fld>
            <a:endParaRPr lang="en-US" altLang="en-US" sz="1400">
              <a:ea typeface="ＭＳ Ｐゴシック" panose="020B0600070205080204" pitchFamily="34" charset="-128"/>
            </a:endParaRPr>
          </a:p>
        </p:txBody>
      </p:sp>
      <p:graphicFrame>
        <p:nvGraphicFramePr>
          <p:cNvPr id="5" name="Table 4">
            <a:extLst>
              <a:ext uri="{FF2B5EF4-FFF2-40B4-BE49-F238E27FC236}">
                <a16:creationId xmlns:a16="http://schemas.microsoft.com/office/drawing/2014/main" id="{7C0A03A8-D2D7-41BA-9F4C-8968FC0C4386}"/>
              </a:ext>
            </a:extLst>
          </p:cNvPr>
          <p:cNvGraphicFramePr>
            <a:graphicFrameLocks noGrp="1"/>
          </p:cNvGraphicFramePr>
          <p:nvPr>
            <p:extLst>
              <p:ext uri="{D42A27DB-BD31-4B8C-83A1-F6EECF244321}">
                <p14:modId xmlns:p14="http://schemas.microsoft.com/office/powerpoint/2010/main" val="2591802462"/>
              </p:ext>
            </p:extLst>
          </p:nvPr>
        </p:nvGraphicFramePr>
        <p:xfrm>
          <a:off x="457198" y="1197773"/>
          <a:ext cx="8229600" cy="3448407"/>
        </p:xfrm>
        <a:graphic>
          <a:graphicData uri="http://schemas.openxmlformats.org/drawingml/2006/table">
            <a:tbl>
              <a:tblPr firstRow="1"/>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74028">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Calibri" pitchFamily="34" charset="0"/>
                          <a:cs typeface="Times New Roman" pitchFamily="18" charset="0"/>
                        </a:rPr>
                        <a:t>Housing Standards Addressed in the Regulation Include Minimum Standards for:</a:t>
                      </a:r>
                      <a:endParaRPr kumimoji="0" lang="en-US" sz="20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2727359">
                <a:tc>
                  <a:txBody>
                    <a:bodyPr/>
                    <a:lstStyle/>
                    <a:p>
                      <a:pPr marL="0" marR="0" lvl="0" indent="0" algn="l" defTabSz="914400" rtl="0" eaLnBrk="1" fontAlgn="base" latinLnBrk="0" hangingPunct="1">
                        <a:lnSpc>
                          <a:spcPct val="115000"/>
                        </a:lnSpc>
                        <a:spcBef>
                          <a:spcPct val="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ea typeface="Calibri" pitchFamily="34" charset="0"/>
                        <a:cs typeface="Times New Roman" pitchFamily="18" charset="0"/>
                      </a:endParaRPr>
                    </a:p>
                    <a:p>
                      <a:pPr marL="117475" marR="0" lvl="0" indent="-117475" algn="l" defTabSz="914400" rtl="0" eaLnBrk="1" fontAlgn="base" latinLnBrk="0" hangingPunct="1">
                        <a:lnSpc>
                          <a:spcPct val="115000"/>
                        </a:lnSpc>
                        <a:spcBef>
                          <a:spcPct val="0"/>
                        </a:spcBef>
                        <a:spcAft>
                          <a:spcPct val="0"/>
                        </a:spcAft>
                        <a:buClrTx/>
                        <a:buSzTx/>
                        <a:buFont typeface="Arial" charset="0"/>
                        <a:buChar char="•"/>
                        <a:tabLst/>
                      </a:pPr>
                      <a:r>
                        <a:rPr kumimoji="0" lang="en-US" sz="2000" b="0" i="0" u="none" strike="noStrike" cap="none" normalizeH="0" baseline="0" dirty="0">
                          <a:ln>
                            <a:noFill/>
                          </a:ln>
                          <a:solidFill>
                            <a:schemeClr val="tx1"/>
                          </a:solidFill>
                          <a:effectLst/>
                          <a:latin typeface="Arial" charset="0"/>
                          <a:ea typeface="Calibri" pitchFamily="34" charset="0"/>
                          <a:cs typeface="Times New Roman" pitchFamily="18" charset="0"/>
                        </a:rPr>
                        <a:t>Structure And Materials</a:t>
                      </a:r>
                    </a:p>
                    <a:p>
                      <a:pPr marL="117475" marR="0" lvl="0" indent="-117475" algn="l" defTabSz="914400" rtl="0" eaLnBrk="1" fontAlgn="base" latinLnBrk="0" hangingPunct="1">
                        <a:lnSpc>
                          <a:spcPct val="115000"/>
                        </a:lnSpc>
                        <a:spcBef>
                          <a:spcPct val="0"/>
                        </a:spcBef>
                        <a:spcAft>
                          <a:spcPct val="0"/>
                        </a:spcAft>
                        <a:buClrTx/>
                        <a:buSzTx/>
                        <a:buFont typeface="Arial" charset="0"/>
                        <a:buChar char="•"/>
                        <a:tabLst/>
                      </a:pPr>
                      <a:r>
                        <a:rPr kumimoji="0" lang="en-US" sz="2000" b="0" i="0" u="none" strike="noStrike" cap="none" normalizeH="0" baseline="0" dirty="0">
                          <a:ln>
                            <a:noFill/>
                          </a:ln>
                          <a:solidFill>
                            <a:schemeClr val="tx1"/>
                          </a:solidFill>
                          <a:effectLst/>
                          <a:latin typeface="Arial" charset="0"/>
                          <a:ea typeface="Calibri" pitchFamily="34" charset="0"/>
                          <a:cs typeface="Times New Roman" pitchFamily="18" charset="0"/>
                        </a:rPr>
                        <a:t>Space And Security</a:t>
                      </a:r>
                    </a:p>
                    <a:p>
                      <a:pPr marL="117475" marR="0" lvl="0" indent="-117475" algn="l" defTabSz="914400" rtl="0" eaLnBrk="1" fontAlgn="base" latinLnBrk="0" hangingPunct="1">
                        <a:lnSpc>
                          <a:spcPct val="115000"/>
                        </a:lnSpc>
                        <a:spcBef>
                          <a:spcPct val="0"/>
                        </a:spcBef>
                        <a:spcAft>
                          <a:spcPct val="0"/>
                        </a:spcAft>
                        <a:buClrTx/>
                        <a:buSzTx/>
                        <a:buFont typeface="Arial" charset="0"/>
                        <a:buChar char="•"/>
                        <a:tabLst/>
                      </a:pPr>
                      <a:r>
                        <a:rPr kumimoji="0" lang="en-US" sz="2000" b="0" i="0" u="none" strike="noStrike" cap="none" normalizeH="0" baseline="0" dirty="0">
                          <a:ln>
                            <a:noFill/>
                          </a:ln>
                          <a:solidFill>
                            <a:schemeClr val="tx1"/>
                          </a:solidFill>
                          <a:effectLst/>
                          <a:latin typeface="Arial" charset="0"/>
                          <a:ea typeface="Calibri" pitchFamily="34" charset="0"/>
                          <a:cs typeface="Times New Roman" pitchFamily="18" charset="0"/>
                        </a:rPr>
                        <a:t>Interior Air Quality</a:t>
                      </a:r>
                    </a:p>
                    <a:p>
                      <a:pPr marL="117475" marR="0" lvl="0" indent="-117475" algn="l" defTabSz="914400" rtl="0" eaLnBrk="1" fontAlgn="base" latinLnBrk="0" hangingPunct="1">
                        <a:lnSpc>
                          <a:spcPct val="115000"/>
                        </a:lnSpc>
                        <a:spcBef>
                          <a:spcPct val="0"/>
                        </a:spcBef>
                        <a:spcAft>
                          <a:spcPct val="0"/>
                        </a:spcAft>
                        <a:buClrTx/>
                        <a:buSzTx/>
                        <a:buFont typeface="Arial" charset="0"/>
                        <a:buChar char="•"/>
                        <a:tabLst/>
                      </a:pPr>
                      <a:r>
                        <a:rPr kumimoji="0" lang="en-US" sz="2000" b="0" i="0" u="none" strike="noStrike" cap="none" normalizeH="0" baseline="0" dirty="0">
                          <a:ln>
                            <a:noFill/>
                          </a:ln>
                          <a:solidFill>
                            <a:schemeClr val="tx1"/>
                          </a:solidFill>
                          <a:effectLst/>
                          <a:latin typeface="Arial" charset="0"/>
                          <a:ea typeface="Calibri" pitchFamily="34" charset="0"/>
                          <a:cs typeface="Times New Roman" pitchFamily="18" charset="0"/>
                        </a:rPr>
                        <a:t>Water Supply</a:t>
                      </a:r>
                    </a:p>
                    <a:p>
                      <a:pPr marL="117475" marR="0" lvl="0" indent="-117475" algn="l" defTabSz="914400" rtl="0" eaLnBrk="1" fontAlgn="base" latinLnBrk="0" hangingPunct="1">
                        <a:lnSpc>
                          <a:spcPct val="115000"/>
                        </a:lnSpc>
                        <a:spcBef>
                          <a:spcPct val="0"/>
                        </a:spcBef>
                        <a:spcAft>
                          <a:spcPct val="0"/>
                        </a:spcAft>
                        <a:buClrTx/>
                        <a:buSzTx/>
                        <a:buFont typeface="Arial" charset="0"/>
                        <a:buChar char="•"/>
                        <a:tabLst/>
                        <a:defRPr/>
                      </a:pPr>
                      <a:r>
                        <a:rPr kumimoji="0" lang="en-US" sz="2000" b="0" i="0" u="none" strike="noStrike" cap="none" normalizeH="0" baseline="0" dirty="0">
                          <a:ln>
                            <a:noFill/>
                          </a:ln>
                          <a:solidFill>
                            <a:schemeClr val="tx1"/>
                          </a:solidFill>
                          <a:effectLst/>
                          <a:latin typeface="Arial" charset="0"/>
                          <a:ea typeface="Calibri" pitchFamily="34" charset="0"/>
                          <a:cs typeface="Times New Roman" pitchFamily="18" charset="0"/>
                        </a:rPr>
                        <a:t>Sanitary Facilities</a:t>
                      </a:r>
                    </a:p>
                    <a:p>
                      <a:pPr marL="0" marR="0" lvl="0" indent="0" algn="l" defTabSz="914400" rtl="0" eaLnBrk="1" fontAlgn="base" latinLnBrk="0" hangingPunct="1">
                        <a:lnSpc>
                          <a:spcPct val="115000"/>
                        </a:lnSpc>
                        <a:spcBef>
                          <a:spcPct val="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117475" marR="0" lvl="0" indent="-117475" algn="l" defTabSz="914400" rtl="0" eaLnBrk="1" fontAlgn="base" latinLnBrk="0" hangingPunct="1">
                        <a:lnSpc>
                          <a:spcPct val="115000"/>
                        </a:lnSpc>
                        <a:spcBef>
                          <a:spcPct val="0"/>
                        </a:spcBef>
                        <a:spcAft>
                          <a:spcPct val="0"/>
                        </a:spcAft>
                        <a:buClrTx/>
                        <a:buSzTx/>
                        <a:buFont typeface="Arial" charset="0"/>
                        <a:buChar char="•"/>
                        <a:tabLst/>
                      </a:pPr>
                      <a:endParaRPr kumimoji="0" lang="en-US" sz="2000" b="0" i="0" u="none" strike="noStrike" cap="none" normalizeH="0" baseline="0" dirty="0">
                        <a:ln>
                          <a:noFill/>
                        </a:ln>
                        <a:solidFill>
                          <a:schemeClr val="tx1"/>
                        </a:solidFill>
                        <a:effectLst/>
                        <a:latin typeface="Arial" charset="0"/>
                        <a:ea typeface="Calibri" pitchFamily="34" charset="0"/>
                        <a:cs typeface="Times New Roman" pitchFamily="18" charset="0"/>
                      </a:endParaRPr>
                    </a:p>
                    <a:p>
                      <a:pPr marL="117475" marR="0" lvl="0" indent="-117475" algn="l" defTabSz="914400" rtl="0" eaLnBrk="1" fontAlgn="base" latinLnBrk="0" hangingPunct="1">
                        <a:lnSpc>
                          <a:spcPct val="115000"/>
                        </a:lnSpc>
                        <a:spcBef>
                          <a:spcPct val="0"/>
                        </a:spcBef>
                        <a:spcAft>
                          <a:spcPct val="0"/>
                        </a:spcAft>
                        <a:buClrTx/>
                        <a:buSzTx/>
                        <a:buFont typeface="Arial" charset="0"/>
                        <a:buChar char="•"/>
                        <a:tabLst/>
                      </a:pPr>
                      <a:r>
                        <a:rPr kumimoji="0" lang="en-US" sz="2000" b="0" i="0" u="none" strike="noStrike" cap="none" normalizeH="0" baseline="0" dirty="0">
                          <a:ln>
                            <a:noFill/>
                          </a:ln>
                          <a:solidFill>
                            <a:schemeClr val="tx1"/>
                          </a:solidFill>
                          <a:effectLst/>
                          <a:latin typeface="Arial" charset="0"/>
                          <a:ea typeface="Calibri" pitchFamily="34" charset="0"/>
                          <a:cs typeface="Times New Roman" pitchFamily="18" charset="0"/>
                        </a:rPr>
                        <a:t>Thermal Environment</a:t>
                      </a:r>
                    </a:p>
                    <a:p>
                      <a:pPr marL="117475" marR="0" lvl="0" indent="-117475" algn="l" defTabSz="914400" rtl="0" eaLnBrk="1" fontAlgn="base" latinLnBrk="0" hangingPunct="1">
                        <a:lnSpc>
                          <a:spcPct val="115000"/>
                        </a:lnSpc>
                        <a:spcBef>
                          <a:spcPct val="0"/>
                        </a:spcBef>
                        <a:spcAft>
                          <a:spcPct val="0"/>
                        </a:spcAft>
                        <a:buClrTx/>
                        <a:buSzTx/>
                        <a:buFont typeface="Arial" charset="0"/>
                        <a:buChar char="•"/>
                        <a:tabLst/>
                      </a:pPr>
                      <a:r>
                        <a:rPr kumimoji="0" lang="en-US" sz="2000" b="0" i="0" u="none" strike="noStrike" cap="none" normalizeH="0" baseline="0" dirty="0">
                          <a:ln>
                            <a:noFill/>
                          </a:ln>
                          <a:solidFill>
                            <a:schemeClr val="tx1"/>
                          </a:solidFill>
                          <a:effectLst/>
                          <a:latin typeface="Arial" charset="0"/>
                          <a:ea typeface="Calibri" pitchFamily="34" charset="0"/>
                          <a:cs typeface="Times New Roman" pitchFamily="18" charset="0"/>
                        </a:rPr>
                        <a:t>Illumination and Electricity</a:t>
                      </a:r>
                    </a:p>
                    <a:p>
                      <a:pPr marL="117475" marR="0" lvl="0" indent="-117475" algn="l" defTabSz="914400" rtl="0" eaLnBrk="1" fontAlgn="base" latinLnBrk="0" hangingPunct="1">
                        <a:lnSpc>
                          <a:spcPct val="115000"/>
                        </a:lnSpc>
                        <a:spcBef>
                          <a:spcPct val="0"/>
                        </a:spcBef>
                        <a:spcAft>
                          <a:spcPct val="0"/>
                        </a:spcAft>
                        <a:buClrTx/>
                        <a:buSzTx/>
                        <a:buFont typeface="Arial" charset="0"/>
                        <a:buChar char="•"/>
                        <a:tabLst/>
                      </a:pPr>
                      <a:r>
                        <a:rPr kumimoji="0" lang="en-US" sz="2000" b="0" i="0" u="none" strike="noStrike" cap="none" normalizeH="0" baseline="0" dirty="0">
                          <a:ln>
                            <a:noFill/>
                          </a:ln>
                          <a:solidFill>
                            <a:schemeClr val="tx1"/>
                          </a:solidFill>
                          <a:effectLst/>
                          <a:latin typeface="Arial" charset="0"/>
                          <a:ea typeface="Calibri" pitchFamily="34" charset="0"/>
                          <a:cs typeface="Times New Roman" pitchFamily="18" charset="0"/>
                        </a:rPr>
                        <a:t>Food Preparation</a:t>
                      </a:r>
                    </a:p>
                    <a:p>
                      <a:pPr marL="117475" marR="0" lvl="0" indent="-117475" algn="l" defTabSz="914400" rtl="0" eaLnBrk="1" fontAlgn="base" latinLnBrk="0" hangingPunct="1">
                        <a:lnSpc>
                          <a:spcPct val="115000"/>
                        </a:lnSpc>
                        <a:spcBef>
                          <a:spcPct val="0"/>
                        </a:spcBef>
                        <a:spcAft>
                          <a:spcPct val="0"/>
                        </a:spcAft>
                        <a:buClrTx/>
                        <a:buSzTx/>
                        <a:buFont typeface="Arial" charset="0"/>
                        <a:buChar char="•"/>
                        <a:tabLst/>
                      </a:pPr>
                      <a:r>
                        <a:rPr kumimoji="0" lang="en-US" sz="2000" b="0" i="0" u="none" strike="noStrike" cap="none" normalizeH="0" baseline="0" dirty="0">
                          <a:ln>
                            <a:noFill/>
                          </a:ln>
                          <a:solidFill>
                            <a:schemeClr val="tx1"/>
                          </a:solidFill>
                          <a:effectLst/>
                          <a:latin typeface="Arial" charset="0"/>
                          <a:ea typeface="Calibri" pitchFamily="34" charset="0"/>
                          <a:cs typeface="Times New Roman" pitchFamily="18" charset="0"/>
                        </a:rPr>
                        <a:t>Sanitary Conditions</a:t>
                      </a:r>
                    </a:p>
                    <a:p>
                      <a:pPr marL="117475" marR="0" lvl="0" indent="-117475" algn="l" defTabSz="914400" rtl="0" eaLnBrk="1" fontAlgn="base" latinLnBrk="0" hangingPunct="1">
                        <a:lnSpc>
                          <a:spcPct val="115000"/>
                        </a:lnSpc>
                        <a:spcBef>
                          <a:spcPct val="0"/>
                        </a:spcBef>
                        <a:spcAft>
                          <a:spcPct val="0"/>
                        </a:spcAft>
                        <a:buClrTx/>
                        <a:buSzTx/>
                        <a:buFont typeface="Arial" charset="0"/>
                        <a:buChar char="•"/>
                        <a:tabLst/>
                      </a:pPr>
                      <a:r>
                        <a:rPr kumimoji="0" lang="en-US" sz="2000" b="0" i="0" u="none" strike="noStrike" cap="none" normalizeH="0" baseline="0" dirty="0">
                          <a:ln>
                            <a:noFill/>
                          </a:ln>
                          <a:solidFill>
                            <a:schemeClr val="tx1"/>
                          </a:solidFill>
                          <a:effectLst/>
                          <a:latin typeface="Arial" charset="0"/>
                          <a:ea typeface="Calibri" pitchFamily="34" charset="0"/>
                          <a:cs typeface="Times New Roman" pitchFamily="18" charset="0"/>
                        </a:rPr>
                        <a:t>Fire Safety</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 name="Rectangle 3">
            <a:extLst>
              <a:ext uri="{FF2B5EF4-FFF2-40B4-BE49-F238E27FC236}">
                <a16:creationId xmlns:a16="http://schemas.microsoft.com/office/drawing/2014/main" id="{1839929F-8F87-46C3-AEFE-50D8C6C9F154}"/>
              </a:ext>
            </a:extLst>
          </p:cNvPr>
          <p:cNvSpPr/>
          <p:nvPr/>
        </p:nvSpPr>
        <p:spPr>
          <a:xfrm>
            <a:off x="26504" y="4824103"/>
            <a:ext cx="8382000" cy="708025"/>
          </a:xfrm>
          <a:prstGeom prst="rect">
            <a:avLst/>
          </a:prstGeom>
        </p:spPr>
        <p:txBody>
          <a:bodyPr>
            <a:spAutoFit/>
          </a:bodyPr>
          <a:lstStyle/>
          <a:p>
            <a:pPr marL="342900" indent="-55563" algn="ctr">
              <a:spcBef>
                <a:spcPct val="20000"/>
              </a:spcBef>
              <a:defRPr/>
            </a:pPr>
            <a:r>
              <a:rPr lang="en-US" sz="2000" i="1" kern="0" dirty="0">
                <a:solidFill>
                  <a:srgbClr val="000000"/>
                </a:solidFill>
                <a:latin typeface="Arial"/>
                <a:ea typeface="ＭＳ Ｐゴシック"/>
              </a:rPr>
              <a:t>Recipients and subrecipients may establish standards that exceed or add to minimum standards</a:t>
            </a:r>
          </a:p>
        </p:txBody>
      </p:sp>
      <p:sp>
        <p:nvSpPr>
          <p:cNvPr id="2" name="Date Placeholder 1">
            <a:extLst>
              <a:ext uri="{FF2B5EF4-FFF2-40B4-BE49-F238E27FC236}">
                <a16:creationId xmlns:a16="http://schemas.microsoft.com/office/drawing/2014/main" id="{9C506C5C-52FA-4F99-90F6-3E4BD072FEB2}"/>
              </a:ext>
            </a:extLst>
          </p:cNvPr>
          <p:cNvSpPr>
            <a:spLocks noGrp="1"/>
          </p:cNvSpPr>
          <p:nvPr>
            <p:ph type="dt" sz="half" idx="10"/>
          </p:nvPr>
        </p:nvSpPr>
        <p:spPr/>
        <p:txBody>
          <a:bodyPr/>
          <a:lstStyle/>
          <a:p>
            <a:fld id="{787ED77B-16AE-430C-BB91-BA65BD9E8BEE}" type="datetime1">
              <a:rPr lang="en-US" smtClean="0"/>
              <a:t>10/30/2020</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Date Placeholder 1">
            <a:extLst>
              <a:ext uri="{FF2B5EF4-FFF2-40B4-BE49-F238E27FC236}">
                <a16:creationId xmlns:a16="http://schemas.microsoft.com/office/drawing/2014/main" id="{558CE7F5-25C4-48B9-8578-F786BD891FFF}"/>
              </a:ext>
            </a:extLst>
          </p:cNvPr>
          <p:cNvSpPr>
            <a:spLocks noGrp="1"/>
          </p:cNvSpPr>
          <p:nvPr>
            <p:ph type="dt" sz="half" idx="10"/>
          </p:nvPr>
        </p:nvSpPr>
        <p:spPr>
          <a:xfrm>
            <a:off x="7376159" y="6337892"/>
            <a:ext cx="954127" cy="365124"/>
          </a:xfrm>
        </p:spPr>
        <p:txBody>
          <a:bodyPr/>
          <a:lstStyle/>
          <a:p>
            <a:pPr>
              <a:spcAft>
                <a:spcPts val="600"/>
              </a:spcAft>
            </a:pPr>
            <a:fld id="{4014859C-414F-4936-94F4-39B141FD2AB3}" type="datetime1">
              <a:rPr lang="en-US" smtClean="0"/>
              <a:t>10/30/2020</a:t>
            </a:fld>
            <a:endParaRPr lang="en-US"/>
          </a:p>
        </p:txBody>
      </p:sp>
      <p:sp>
        <p:nvSpPr>
          <p:cNvPr id="4" name="Slide Number Placeholder 3">
            <a:extLst>
              <a:ext uri="{FF2B5EF4-FFF2-40B4-BE49-F238E27FC236}">
                <a16:creationId xmlns:a16="http://schemas.microsoft.com/office/drawing/2014/main" id="{77B4965A-F6B4-4D14-B317-E7B1CBA2A9DC}"/>
              </a:ext>
            </a:extLst>
          </p:cNvPr>
          <p:cNvSpPr>
            <a:spLocks noGrp="1"/>
          </p:cNvSpPr>
          <p:nvPr>
            <p:ph type="sldNum" sz="quarter" idx="12"/>
          </p:nvPr>
        </p:nvSpPr>
        <p:spPr>
          <a:xfrm>
            <a:off x="8330287" y="6337892"/>
            <a:ext cx="356512" cy="365125"/>
          </a:xfrm>
        </p:spPr>
        <p:txBody>
          <a:bodyPr anchor="b">
            <a:normAutofit/>
          </a:bodyPr>
          <a:lstStyle/>
          <a:p>
            <a:pPr>
              <a:spcAft>
                <a:spcPts val="600"/>
              </a:spcAft>
              <a:defRPr/>
            </a:pPr>
            <a:fld id="{01884AC8-2C95-48A0-8041-181F43843A7E}" type="slidenum">
              <a:rPr lang="en-US" altLang="en-US" smtClean="0"/>
              <a:pPr>
                <a:spcAft>
                  <a:spcPts val="600"/>
                </a:spcAft>
                <a:defRPr/>
              </a:pPr>
              <a:t>49</a:t>
            </a:fld>
            <a:endParaRPr lang="en-US" altLang="en-US"/>
          </a:p>
        </p:txBody>
      </p:sp>
      <p:sp>
        <p:nvSpPr>
          <p:cNvPr id="261122" name="Title 4">
            <a:extLst>
              <a:ext uri="{FF2B5EF4-FFF2-40B4-BE49-F238E27FC236}">
                <a16:creationId xmlns:a16="http://schemas.microsoft.com/office/drawing/2014/main" id="{68E0EE4C-0CEB-48C7-A438-CF1FA4A65C2B}"/>
              </a:ext>
            </a:extLst>
          </p:cNvPr>
          <p:cNvSpPr>
            <a:spLocks noGrp="1"/>
          </p:cNvSpPr>
          <p:nvPr>
            <p:ph type="title"/>
          </p:nvPr>
        </p:nvSpPr>
        <p:spPr>
          <a:xfrm>
            <a:off x="696104" y="1501139"/>
            <a:ext cx="4689544" cy="1624876"/>
          </a:xfrm>
        </p:spPr>
        <p:txBody>
          <a:bodyPr anchor="b">
            <a:normAutofit/>
          </a:bodyPr>
          <a:lstStyle/>
          <a:p>
            <a:pPr eaLnBrk="1" hangingPunct="1">
              <a:defRPr/>
            </a:pPr>
            <a:r>
              <a:rPr lang="en-US" altLang="en-US" dirty="0"/>
              <a:t>Conflicts of Interest</a:t>
            </a:r>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72" name="Title 1">
            <a:extLst>
              <a:ext uri="{FF2B5EF4-FFF2-40B4-BE49-F238E27FC236}">
                <a16:creationId xmlns:a16="http://schemas.microsoft.com/office/drawing/2014/main" id="{67A7566A-AB94-4E70-8F49-96A072DD9F06}"/>
              </a:ext>
            </a:extLst>
          </p:cNvPr>
          <p:cNvSpPr>
            <a:spLocks noGrp="1"/>
          </p:cNvSpPr>
          <p:nvPr>
            <p:ph type="title"/>
          </p:nvPr>
        </p:nvSpPr>
        <p:spPr/>
        <p:txBody>
          <a:bodyPr/>
          <a:lstStyle/>
          <a:p>
            <a:pPr eaLnBrk="1" hangingPunct="1"/>
            <a:r>
              <a:rPr lang="en-US" altLang="en-US" dirty="0"/>
              <a:t>ESG-CV Purpose</a:t>
            </a:r>
          </a:p>
        </p:txBody>
      </p:sp>
      <p:sp>
        <p:nvSpPr>
          <p:cNvPr id="232473" name="Slide Number Placeholder 3">
            <a:extLst>
              <a:ext uri="{FF2B5EF4-FFF2-40B4-BE49-F238E27FC236}">
                <a16:creationId xmlns:a16="http://schemas.microsoft.com/office/drawing/2014/main" id="{4D77756B-4CDF-4CC7-AE02-D561440F6D3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320910-3741-4990-A284-DF409375C37B}" type="slidenum">
              <a:rPr lang="en-US" altLang="en-US" sz="1400" smtClean="0">
                <a:ea typeface="ＭＳ Ｐゴシック" panose="020B0600070205080204" pitchFamily="34" charset="-128"/>
              </a:rPr>
              <a:pPr/>
              <a:t>5</a:t>
            </a:fld>
            <a:endParaRPr lang="en-US" altLang="en-US" sz="1400" dirty="0">
              <a:ea typeface="ＭＳ Ｐゴシック" panose="020B0600070205080204" pitchFamily="34" charset="-128"/>
            </a:endParaRPr>
          </a:p>
        </p:txBody>
      </p:sp>
      <p:pic>
        <p:nvPicPr>
          <p:cNvPr id="6" name="Picture 5">
            <a:extLst>
              <a:ext uri="{FF2B5EF4-FFF2-40B4-BE49-F238E27FC236}">
                <a16:creationId xmlns:a16="http://schemas.microsoft.com/office/drawing/2014/main" id="{AC5D1F64-068B-4B91-B0DF-987033725485}"/>
              </a:ext>
            </a:extLst>
          </p:cNvPr>
          <p:cNvPicPr>
            <a:picLocks noChangeAspect="1"/>
          </p:cNvPicPr>
          <p:nvPr/>
        </p:nvPicPr>
        <p:blipFill>
          <a:blip r:embed="rId3"/>
          <a:stretch>
            <a:fillRect/>
          </a:stretch>
        </p:blipFill>
        <p:spPr>
          <a:xfrm>
            <a:off x="356355" y="1137919"/>
            <a:ext cx="8431286" cy="4326257"/>
          </a:xfrm>
          <a:prstGeom prst="rect">
            <a:avLst/>
          </a:prstGeom>
        </p:spPr>
      </p:pic>
      <p:sp>
        <p:nvSpPr>
          <p:cNvPr id="2" name="Date Placeholder 1">
            <a:extLst>
              <a:ext uri="{FF2B5EF4-FFF2-40B4-BE49-F238E27FC236}">
                <a16:creationId xmlns:a16="http://schemas.microsoft.com/office/drawing/2014/main" id="{82703820-6DC0-4798-BD12-3D6C9F813ED6}"/>
              </a:ext>
            </a:extLst>
          </p:cNvPr>
          <p:cNvSpPr>
            <a:spLocks noGrp="1"/>
          </p:cNvSpPr>
          <p:nvPr>
            <p:ph type="dt" sz="half" idx="10"/>
          </p:nvPr>
        </p:nvSpPr>
        <p:spPr/>
        <p:txBody>
          <a:bodyPr/>
          <a:lstStyle/>
          <a:p>
            <a:fld id="{5A49BB8C-55D1-42EC-ADD6-42D4AF4CDC88}" type="datetime1">
              <a:rPr lang="en-US" smtClean="0"/>
              <a:t>10/30/2020</a:t>
            </a:fld>
            <a:endParaRPr lang="en-US" dirty="0"/>
          </a:p>
        </p:txBody>
      </p:sp>
    </p:spTree>
    <p:extLst>
      <p:ext uri="{BB962C8B-B14F-4D97-AF65-F5344CB8AC3E}">
        <p14:creationId xmlns:p14="http://schemas.microsoft.com/office/powerpoint/2010/main" val="3736298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7" name="Title 1">
            <a:extLst>
              <a:ext uri="{FF2B5EF4-FFF2-40B4-BE49-F238E27FC236}">
                <a16:creationId xmlns:a16="http://schemas.microsoft.com/office/drawing/2014/main" id="{ED332641-FD78-4B03-803C-62C50B8FED4D}"/>
              </a:ext>
            </a:extLst>
          </p:cNvPr>
          <p:cNvSpPr>
            <a:spLocks noGrp="1"/>
          </p:cNvSpPr>
          <p:nvPr>
            <p:ph type="title"/>
          </p:nvPr>
        </p:nvSpPr>
        <p:spPr/>
        <p:txBody>
          <a:bodyPr/>
          <a:lstStyle/>
          <a:p>
            <a:pPr eaLnBrk="1" hangingPunct="1"/>
            <a:r>
              <a:rPr lang="en-US" altLang="en-US" dirty="0"/>
              <a:t>Conflicts of Interest: Organizational</a:t>
            </a:r>
            <a:endParaRPr lang="en-US" altLang="en-US" dirty="0">
              <a:solidFill>
                <a:srgbClr val="FF0000"/>
              </a:solidFill>
            </a:endParaRPr>
          </a:p>
        </p:txBody>
      </p:sp>
      <p:sp>
        <p:nvSpPr>
          <p:cNvPr id="48131" name="Content Placeholder 2">
            <a:extLst>
              <a:ext uri="{FF2B5EF4-FFF2-40B4-BE49-F238E27FC236}">
                <a16:creationId xmlns:a16="http://schemas.microsoft.com/office/drawing/2014/main" id="{B3551D10-5C0A-44F7-A35C-4CE51BCF7054}"/>
              </a:ext>
            </a:extLst>
          </p:cNvPr>
          <p:cNvSpPr>
            <a:spLocks noGrp="1"/>
          </p:cNvSpPr>
          <p:nvPr>
            <p:ph idx="1"/>
          </p:nvPr>
        </p:nvSpPr>
        <p:spPr/>
        <p:txBody>
          <a:bodyPr/>
          <a:lstStyle/>
          <a:p>
            <a:pPr eaLnBrk="1" hangingPunct="1">
              <a:buFont typeface="Times" charset="0"/>
              <a:buChar char="•"/>
              <a:defRPr/>
            </a:pPr>
            <a:r>
              <a:rPr lang="en-US" sz="2000" b="0" dirty="0"/>
              <a:t>Must not condition ESG assistance on participant’s acceptance of housing or shelter owned by:</a:t>
            </a:r>
            <a:br>
              <a:rPr lang="en-US" sz="2000" b="0" dirty="0"/>
            </a:br>
            <a:endParaRPr lang="en-US" sz="2000" b="0" dirty="0"/>
          </a:p>
          <a:p>
            <a:pPr lvl="2" eaLnBrk="1" hangingPunct="1">
              <a:buFont typeface="Arial" panose="020B0604020202020204" pitchFamily="34" charset="0"/>
              <a:buChar char="–"/>
              <a:defRPr/>
            </a:pPr>
            <a:r>
              <a:rPr lang="en-US" sz="2000" dirty="0"/>
              <a:t>Recipient,</a:t>
            </a:r>
          </a:p>
          <a:p>
            <a:pPr lvl="2" eaLnBrk="1" hangingPunct="1">
              <a:buFont typeface="Arial" panose="020B0604020202020204" pitchFamily="34" charset="0"/>
              <a:buChar char="–"/>
              <a:defRPr/>
            </a:pPr>
            <a:r>
              <a:rPr lang="en-US" sz="2000" dirty="0"/>
              <a:t>Subrecipient, or</a:t>
            </a:r>
          </a:p>
          <a:p>
            <a:pPr lvl="2" eaLnBrk="1" hangingPunct="1">
              <a:buFont typeface="Arial" panose="020B0604020202020204" pitchFamily="34" charset="0"/>
              <a:buChar char="–"/>
              <a:defRPr/>
            </a:pPr>
            <a:r>
              <a:rPr lang="en-US" sz="2000" dirty="0"/>
              <a:t>Parent or subsidiary of subrecipient</a:t>
            </a:r>
            <a:br>
              <a:rPr lang="en-US" sz="2000" dirty="0"/>
            </a:br>
            <a:endParaRPr lang="en-US" sz="2000" dirty="0"/>
          </a:p>
          <a:p>
            <a:pPr marL="742950" lvl="2" indent="-342900" eaLnBrk="1" hangingPunct="1">
              <a:buFont typeface="Times" charset="0"/>
              <a:buChar char="•"/>
              <a:defRPr/>
            </a:pPr>
            <a:endParaRPr lang="en-US" sz="1100" dirty="0"/>
          </a:p>
          <a:p>
            <a:pPr marL="0" indent="0" eaLnBrk="1" hangingPunct="1">
              <a:buFont typeface="Times" charset="0"/>
              <a:buNone/>
              <a:defRPr/>
            </a:pPr>
            <a:endParaRPr lang="en-US" sz="1400" dirty="0"/>
          </a:p>
        </p:txBody>
      </p:sp>
      <p:sp>
        <p:nvSpPr>
          <p:cNvPr id="277508" name="Slide Number Placeholder 3">
            <a:extLst>
              <a:ext uri="{FF2B5EF4-FFF2-40B4-BE49-F238E27FC236}">
                <a16:creationId xmlns:a16="http://schemas.microsoft.com/office/drawing/2014/main" id="{637FBB27-D2D2-4084-A2AA-3FD1B02C9F2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13F735C-69A9-45E2-AF9D-478D16367EBA}" type="slidenum">
              <a:rPr lang="en-US" altLang="en-US" sz="1400" smtClean="0">
                <a:solidFill>
                  <a:srgbClr val="000000"/>
                </a:solidFill>
                <a:ea typeface="ＭＳ Ｐゴシック" panose="020B0600070205080204" pitchFamily="34" charset="-128"/>
              </a:rPr>
              <a:pPr/>
              <a:t>50</a:t>
            </a:fld>
            <a:endParaRPr lang="en-US" altLang="en-US" sz="1400">
              <a:solidFill>
                <a:srgbClr val="000000"/>
              </a:solidFill>
              <a:ea typeface="ＭＳ Ｐゴシック" panose="020B0600070205080204" pitchFamily="34" charset="-128"/>
            </a:endParaRPr>
          </a:p>
        </p:txBody>
      </p:sp>
      <p:sp>
        <p:nvSpPr>
          <p:cNvPr id="2" name="Date Placeholder 1">
            <a:extLst>
              <a:ext uri="{FF2B5EF4-FFF2-40B4-BE49-F238E27FC236}">
                <a16:creationId xmlns:a16="http://schemas.microsoft.com/office/drawing/2014/main" id="{B8951807-5012-478F-B6C0-ADF30F8544D7}"/>
              </a:ext>
            </a:extLst>
          </p:cNvPr>
          <p:cNvSpPr>
            <a:spLocks noGrp="1"/>
          </p:cNvSpPr>
          <p:nvPr>
            <p:ph type="dt" sz="half" idx="10"/>
          </p:nvPr>
        </p:nvSpPr>
        <p:spPr/>
        <p:txBody>
          <a:bodyPr/>
          <a:lstStyle/>
          <a:p>
            <a:fld id="{2DBB01EA-3025-4156-AC76-6C64A0AFCCB7}" type="datetime1">
              <a:rPr lang="en-US" smtClean="0"/>
              <a:t>10/30/2020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5" name="Title 1">
            <a:extLst>
              <a:ext uri="{FF2B5EF4-FFF2-40B4-BE49-F238E27FC236}">
                <a16:creationId xmlns:a16="http://schemas.microsoft.com/office/drawing/2014/main" id="{0234CDEC-21F5-4C35-BC0B-84AE4879A6D4}"/>
              </a:ext>
            </a:extLst>
          </p:cNvPr>
          <p:cNvSpPr>
            <a:spLocks noGrp="1"/>
          </p:cNvSpPr>
          <p:nvPr>
            <p:ph type="title"/>
          </p:nvPr>
        </p:nvSpPr>
        <p:spPr/>
        <p:txBody>
          <a:bodyPr/>
          <a:lstStyle/>
          <a:p>
            <a:pPr eaLnBrk="1" hangingPunct="1"/>
            <a:r>
              <a:rPr lang="en-US" altLang="en-US" dirty="0"/>
              <a:t>Conflicts of Interest: Individual</a:t>
            </a:r>
            <a:br>
              <a:rPr lang="en-US" altLang="en-US" dirty="0"/>
            </a:br>
            <a:endParaRPr lang="en-US" altLang="en-US" dirty="0">
              <a:solidFill>
                <a:srgbClr val="FF0000"/>
              </a:solidFill>
            </a:endParaRPr>
          </a:p>
        </p:txBody>
      </p:sp>
      <p:sp>
        <p:nvSpPr>
          <p:cNvPr id="279554" name="Content Placeholder 2">
            <a:extLst>
              <a:ext uri="{FF2B5EF4-FFF2-40B4-BE49-F238E27FC236}">
                <a16:creationId xmlns:a16="http://schemas.microsoft.com/office/drawing/2014/main" id="{1F01B7CB-8418-4438-917A-4BD68E8F7888}"/>
              </a:ext>
            </a:extLst>
          </p:cNvPr>
          <p:cNvSpPr>
            <a:spLocks noGrp="1"/>
          </p:cNvSpPr>
          <p:nvPr>
            <p:ph idx="1"/>
          </p:nvPr>
        </p:nvSpPr>
        <p:spPr>
          <a:xfrm>
            <a:off x="457198" y="1137919"/>
            <a:ext cx="8229600" cy="4964117"/>
          </a:xfrm>
        </p:spPr>
        <p:txBody>
          <a:bodyPr/>
          <a:lstStyle/>
          <a:p>
            <a:pPr eaLnBrk="1" hangingPunct="1"/>
            <a:r>
              <a:rPr lang="en-US" altLang="en-US" sz="2000" b="0" dirty="0"/>
              <a:t>For procurement of goods and services, recipients and subrecipients must comply with HUD’s Administrative Requirements</a:t>
            </a:r>
            <a:br>
              <a:rPr lang="en-US" altLang="en-US" sz="2000" b="0" dirty="0"/>
            </a:br>
            <a:endParaRPr lang="en-US" altLang="en-US" sz="2000" b="0" i="1" dirty="0"/>
          </a:p>
          <a:p>
            <a:pPr eaLnBrk="1" hangingPunct="1"/>
            <a:r>
              <a:rPr lang="en-US" altLang="en-US" sz="2000" b="0" dirty="0"/>
              <a:t>For all other transactions and activities: </a:t>
            </a:r>
            <a:br>
              <a:rPr lang="en-US" altLang="en-US" sz="2000" b="0" dirty="0"/>
            </a:br>
            <a:endParaRPr lang="en-US" altLang="en-US" sz="2000" b="0" dirty="0"/>
          </a:p>
          <a:p>
            <a:pPr lvl="1" eaLnBrk="1" hangingPunct="1"/>
            <a:r>
              <a:rPr lang="en-US" altLang="en-US" sz="2000" dirty="0"/>
              <a:t>Restrictions on financial interests and benefits apply to employees, agents, consultants, officers, and elected or appointed officials of the recipient or subrecipient if they have certain types of responsible positions </a:t>
            </a:r>
            <a:br>
              <a:rPr lang="en-US" altLang="en-US" sz="2000" dirty="0"/>
            </a:br>
            <a:endParaRPr lang="en-US" altLang="en-US" sz="2000" dirty="0"/>
          </a:p>
          <a:p>
            <a:pPr lvl="1" eaLnBrk="1" hangingPunct="1"/>
            <a:r>
              <a:rPr lang="en-US" altLang="en-US" sz="2000" dirty="0"/>
              <a:t>Restrictions pertain to financial gain for self, family, or those with business ties</a:t>
            </a:r>
            <a:br>
              <a:rPr lang="en-US" altLang="en-US" sz="2000" dirty="0"/>
            </a:br>
            <a:endParaRPr lang="en-US" altLang="en-US" sz="2000" dirty="0"/>
          </a:p>
          <a:p>
            <a:pPr eaLnBrk="1" hangingPunct="1"/>
            <a:r>
              <a:rPr lang="en-US" altLang="en-US" sz="2000" b="0" dirty="0"/>
              <a:t>HUD may grant exceptions</a:t>
            </a:r>
          </a:p>
        </p:txBody>
      </p:sp>
      <p:sp>
        <p:nvSpPr>
          <p:cNvPr id="279556" name="Slide Number Placeholder 3">
            <a:extLst>
              <a:ext uri="{FF2B5EF4-FFF2-40B4-BE49-F238E27FC236}">
                <a16:creationId xmlns:a16="http://schemas.microsoft.com/office/drawing/2014/main" id="{73D19D24-5611-453B-8480-F257250ED9D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3696FFE-409C-4F11-BFAA-12BDEAADF36C}" type="slidenum">
              <a:rPr lang="en-US" altLang="en-US" sz="1400" smtClean="0">
                <a:solidFill>
                  <a:srgbClr val="000000"/>
                </a:solidFill>
                <a:ea typeface="ＭＳ Ｐゴシック" panose="020B0600070205080204" pitchFamily="34" charset="-128"/>
              </a:rPr>
              <a:pPr/>
              <a:t>51</a:t>
            </a:fld>
            <a:endParaRPr lang="en-US" altLang="en-US" sz="1400">
              <a:solidFill>
                <a:srgbClr val="000000"/>
              </a:solidFill>
              <a:ea typeface="ＭＳ Ｐゴシック" panose="020B0600070205080204" pitchFamily="34" charset="-128"/>
            </a:endParaRPr>
          </a:p>
        </p:txBody>
      </p:sp>
      <p:sp>
        <p:nvSpPr>
          <p:cNvPr id="2" name="Date Placeholder 1">
            <a:extLst>
              <a:ext uri="{FF2B5EF4-FFF2-40B4-BE49-F238E27FC236}">
                <a16:creationId xmlns:a16="http://schemas.microsoft.com/office/drawing/2014/main" id="{F21BB0DB-01AF-40EA-9DB6-A90A7B4155B2}"/>
              </a:ext>
            </a:extLst>
          </p:cNvPr>
          <p:cNvSpPr>
            <a:spLocks noGrp="1"/>
          </p:cNvSpPr>
          <p:nvPr>
            <p:ph type="dt" sz="half" idx="10"/>
          </p:nvPr>
        </p:nvSpPr>
        <p:spPr/>
        <p:txBody>
          <a:bodyPr/>
          <a:lstStyle/>
          <a:p>
            <a:fld id="{2404B269-6A5D-45AE-A092-0FBFCA3740CF}" type="datetime1">
              <a:rPr lang="en-US" smtClean="0"/>
              <a:t>10/30/2020</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Date Placeholder 1">
            <a:extLst>
              <a:ext uri="{FF2B5EF4-FFF2-40B4-BE49-F238E27FC236}">
                <a16:creationId xmlns:a16="http://schemas.microsoft.com/office/drawing/2014/main" id="{E97934DB-60D5-45E8-A635-9F07BC7F17B9}"/>
              </a:ext>
            </a:extLst>
          </p:cNvPr>
          <p:cNvSpPr>
            <a:spLocks noGrp="1"/>
          </p:cNvSpPr>
          <p:nvPr>
            <p:ph type="dt" sz="half" idx="10"/>
          </p:nvPr>
        </p:nvSpPr>
        <p:spPr>
          <a:xfrm>
            <a:off x="7376159" y="6337892"/>
            <a:ext cx="954127" cy="365124"/>
          </a:xfrm>
        </p:spPr>
        <p:txBody>
          <a:bodyPr/>
          <a:lstStyle/>
          <a:p>
            <a:pPr>
              <a:spcAft>
                <a:spcPts val="600"/>
              </a:spcAft>
            </a:pPr>
            <a:fld id="{07C8E609-DBF7-43D6-8F03-E8E348E823DE}" type="datetime1">
              <a:rPr lang="en-US" smtClean="0"/>
              <a:t>10/30/2020</a:t>
            </a:fld>
            <a:endParaRPr lang="en-US"/>
          </a:p>
        </p:txBody>
      </p:sp>
      <p:sp>
        <p:nvSpPr>
          <p:cNvPr id="4" name="Slide Number Placeholder 3">
            <a:extLst>
              <a:ext uri="{FF2B5EF4-FFF2-40B4-BE49-F238E27FC236}">
                <a16:creationId xmlns:a16="http://schemas.microsoft.com/office/drawing/2014/main" id="{BA6623CE-95EE-453B-8E18-D45B99B6C45F}"/>
              </a:ext>
            </a:extLst>
          </p:cNvPr>
          <p:cNvSpPr>
            <a:spLocks noGrp="1"/>
          </p:cNvSpPr>
          <p:nvPr>
            <p:ph type="sldNum" sz="quarter" idx="12"/>
          </p:nvPr>
        </p:nvSpPr>
        <p:spPr>
          <a:xfrm>
            <a:off x="8330287" y="6337892"/>
            <a:ext cx="356512" cy="365125"/>
          </a:xfrm>
        </p:spPr>
        <p:txBody>
          <a:bodyPr anchor="b">
            <a:normAutofit/>
          </a:bodyPr>
          <a:lstStyle/>
          <a:p>
            <a:pPr>
              <a:spcAft>
                <a:spcPts val="600"/>
              </a:spcAft>
              <a:defRPr/>
            </a:pPr>
            <a:fld id="{54D8F88C-DFE4-423E-9D00-EBB29A7B8FB3}" type="slidenum">
              <a:rPr lang="en-US" altLang="en-US" smtClean="0"/>
              <a:pPr>
                <a:spcAft>
                  <a:spcPts val="600"/>
                </a:spcAft>
                <a:defRPr/>
              </a:pPr>
              <a:t>52</a:t>
            </a:fld>
            <a:endParaRPr lang="en-US" altLang="en-US"/>
          </a:p>
        </p:txBody>
      </p:sp>
      <p:sp>
        <p:nvSpPr>
          <p:cNvPr id="268290" name="Title 4">
            <a:extLst>
              <a:ext uri="{FF2B5EF4-FFF2-40B4-BE49-F238E27FC236}">
                <a16:creationId xmlns:a16="http://schemas.microsoft.com/office/drawing/2014/main" id="{7C7B4983-9B7C-43C2-B139-E14865A29C96}"/>
              </a:ext>
            </a:extLst>
          </p:cNvPr>
          <p:cNvSpPr>
            <a:spLocks noGrp="1"/>
          </p:cNvSpPr>
          <p:nvPr>
            <p:ph type="title"/>
          </p:nvPr>
        </p:nvSpPr>
        <p:spPr>
          <a:xfrm>
            <a:off x="696104" y="1501139"/>
            <a:ext cx="4689544" cy="1624876"/>
          </a:xfrm>
        </p:spPr>
        <p:txBody>
          <a:bodyPr anchor="b">
            <a:normAutofit/>
          </a:bodyPr>
          <a:lstStyle/>
          <a:p>
            <a:pPr eaLnBrk="1" hangingPunct="1">
              <a:defRPr/>
            </a:pPr>
            <a:r>
              <a:rPr lang="en-US" altLang="en-US" dirty="0"/>
              <a:t>Homeless Participation</a:t>
            </a:r>
          </a:p>
        </p:txBody>
      </p:sp>
    </p:spTree>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Title 1">
            <a:extLst>
              <a:ext uri="{FF2B5EF4-FFF2-40B4-BE49-F238E27FC236}">
                <a16:creationId xmlns:a16="http://schemas.microsoft.com/office/drawing/2014/main" id="{F3C873BA-6161-47AF-AE14-87745AA07806}"/>
              </a:ext>
            </a:extLst>
          </p:cNvPr>
          <p:cNvSpPr>
            <a:spLocks noGrp="1"/>
          </p:cNvSpPr>
          <p:nvPr>
            <p:ph type="title"/>
          </p:nvPr>
        </p:nvSpPr>
        <p:spPr/>
        <p:txBody>
          <a:bodyPr/>
          <a:lstStyle/>
          <a:p>
            <a:pPr eaLnBrk="1" hangingPunct="1"/>
            <a:r>
              <a:rPr lang="en-US" altLang="en-US" dirty="0"/>
              <a:t>Homeless Participation</a:t>
            </a:r>
            <a:br>
              <a:rPr lang="en-US" altLang="en-US" dirty="0"/>
            </a:br>
            <a:endParaRPr lang="en-US" altLang="en-US" dirty="0">
              <a:solidFill>
                <a:srgbClr val="FF0000"/>
              </a:solidFill>
            </a:endParaRPr>
          </a:p>
        </p:txBody>
      </p:sp>
      <p:sp>
        <p:nvSpPr>
          <p:cNvPr id="272386" name="Content Placeholder 2">
            <a:extLst>
              <a:ext uri="{FF2B5EF4-FFF2-40B4-BE49-F238E27FC236}">
                <a16:creationId xmlns:a16="http://schemas.microsoft.com/office/drawing/2014/main" id="{31D45A37-6170-4414-8128-6C45D22E3A87}"/>
              </a:ext>
            </a:extLst>
          </p:cNvPr>
          <p:cNvSpPr>
            <a:spLocks noGrp="1"/>
          </p:cNvSpPr>
          <p:nvPr>
            <p:ph idx="1"/>
          </p:nvPr>
        </p:nvSpPr>
        <p:spPr>
          <a:xfrm>
            <a:off x="457198" y="1137919"/>
            <a:ext cx="8229600" cy="4214388"/>
          </a:xfrm>
        </p:spPr>
        <p:txBody>
          <a:bodyPr/>
          <a:lstStyle/>
          <a:p>
            <a:pPr eaLnBrk="1" hangingPunct="1">
              <a:buFont typeface="Times" panose="02020603050405020304" pitchFamily="18" charset="0"/>
              <a:buChar char="•"/>
              <a:defRPr/>
            </a:pPr>
            <a:r>
              <a:rPr lang="en-US" altLang="en-US" sz="2000" b="0" dirty="0"/>
              <a:t>Recipients other than States </a:t>
            </a:r>
            <a:r>
              <a:rPr lang="en-US" altLang="en-US" sz="2000" b="0" u="sng" dirty="0"/>
              <a:t>must</a:t>
            </a:r>
            <a:r>
              <a:rPr lang="en-US" altLang="en-US" sz="2000" b="0" dirty="0"/>
              <a:t> involve homeless or formerly homeless persons on the board of directors or other policy/decision-making body regarding ESG assistance</a:t>
            </a:r>
            <a:br>
              <a:rPr lang="en-US" altLang="en-US" sz="2000" b="0" dirty="0"/>
            </a:br>
            <a:endParaRPr lang="en-US" altLang="en-US" sz="2000" b="0" dirty="0"/>
          </a:p>
          <a:p>
            <a:pPr lvl="1" eaLnBrk="1" hangingPunct="1">
              <a:buFont typeface="Times" panose="02020603050405020304" pitchFamily="18" charset="0"/>
              <a:buChar char="•"/>
              <a:defRPr/>
            </a:pPr>
            <a:r>
              <a:rPr lang="en-US" altLang="en-US" sz="2000" dirty="0"/>
              <a:t>Can </a:t>
            </a:r>
            <a:r>
              <a:rPr lang="en-US" altLang="en-US" sz="2000" u="sng" dirty="0"/>
              <a:t>also</a:t>
            </a:r>
            <a:r>
              <a:rPr lang="en-US" altLang="en-US" sz="2000" dirty="0"/>
              <a:t> require subrecipients to comply with this requirement</a:t>
            </a:r>
          </a:p>
          <a:p>
            <a:pPr marL="342900" lvl="1" indent="0" eaLnBrk="1" hangingPunct="1">
              <a:buFont typeface="Arial" panose="020B0604020202020204" pitchFamily="34" charset="0"/>
              <a:buNone/>
              <a:defRPr/>
            </a:pPr>
            <a:endParaRPr lang="en-US" altLang="en-US" sz="2000" dirty="0"/>
          </a:p>
          <a:p>
            <a:pPr eaLnBrk="1" hangingPunct="1">
              <a:buFont typeface="Times" panose="02020603050405020304" pitchFamily="18" charset="0"/>
              <a:buChar char="•"/>
              <a:defRPr/>
            </a:pPr>
            <a:r>
              <a:rPr lang="en-US" altLang="en-US" sz="2000" b="0" dirty="0"/>
              <a:t>Recipients unable to meet this requirement, must develop and implement a plan to consult with homeless or formerly homeless persons in considering and making policies regarding ESG assistance and must include this plan in their Consolidated Plan, for approval by HUD</a:t>
            </a:r>
          </a:p>
        </p:txBody>
      </p:sp>
      <p:sp>
        <p:nvSpPr>
          <p:cNvPr id="282628" name="Slide Number Placeholder 3">
            <a:extLst>
              <a:ext uri="{FF2B5EF4-FFF2-40B4-BE49-F238E27FC236}">
                <a16:creationId xmlns:a16="http://schemas.microsoft.com/office/drawing/2014/main" id="{16E9ED2B-295B-44C4-9037-6C2D6AF5A2C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1BB20E-C22A-4318-9CDA-68E6B1E74F79}" type="slidenum">
              <a:rPr lang="en-US" altLang="en-US" sz="1400" smtClean="0">
                <a:ea typeface="ＭＳ Ｐゴシック" panose="020B0600070205080204" pitchFamily="34" charset="-128"/>
              </a:rPr>
              <a:pPr/>
              <a:t>53</a:t>
            </a:fld>
            <a:endParaRPr lang="en-US" altLang="en-US" sz="1400">
              <a:ea typeface="ＭＳ Ｐゴシック" panose="020B0600070205080204" pitchFamily="34" charset="-128"/>
            </a:endParaRPr>
          </a:p>
        </p:txBody>
      </p:sp>
      <p:sp>
        <p:nvSpPr>
          <p:cNvPr id="2" name="Date Placeholder 1">
            <a:extLst>
              <a:ext uri="{FF2B5EF4-FFF2-40B4-BE49-F238E27FC236}">
                <a16:creationId xmlns:a16="http://schemas.microsoft.com/office/drawing/2014/main" id="{8DF02F9C-1D47-48BB-91B9-1E3504995F3D}"/>
              </a:ext>
            </a:extLst>
          </p:cNvPr>
          <p:cNvSpPr>
            <a:spLocks noGrp="1"/>
          </p:cNvSpPr>
          <p:nvPr>
            <p:ph type="dt" sz="half" idx="10"/>
          </p:nvPr>
        </p:nvSpPr>
        <p:spPr/>
        <p:txBody>
          <a:bodyPr/>
          <a:lstStyle/>
          <a:p>
            <a:fld id="{BDE64852-D06A-44B0-AFFE-55B9E2859E1D}" type="datetime1">
              <a:rPr lang="en-US" smtClean="0"/>
              <a:t>10/30/2020</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5" name="Title 1">
            <a:extLst>
              <a:ext uri="{FF2B5EF4-FFF2-40B4-BE49-F238E27FC236}">
                <a16:creationId xmlns:a16="http://schemas.microsoft.com/office/drawing/2014/main" id="{69FF0BBD-69E9-4FD1-8018-113E3D86B642}"/>
              </a:ext>
            </a:extLst>
          </p:cNvPr>
          <p:cNvSpPr>
            <a:spLocks noGrp="1"/>
          </p:cNvSpPr>
          <p:nvPr>
            <p:ph type="title"/>
          </p:nvPr>
        </p:nvSpPr>
        <p:spPr/>
        <p:txBody>
          <a:bodyPr/>
          <a:lstStyle/>
          <a:p>
            <a:pPr eaLnBrk="1" hangingPunct="1"/>
            <a:r>
              <a:rPr lang="en-US" altLang="en-US" dirty="0"/>
              <a:t>Homeless Participation</a:t>
            </a:r>
            <a:br>
              <a:rPr lang="en-US" altLang="en-US" dirty="0"/>
            </a:br>
            <a:endParaRPr lang="en-US" altLang="en-US" dirty="0">
              <a:solidFill>
                <a:srgbClr val="FF0000"/>
              </a:solidFill>
            </a:endParaRPr>
          </a:p>
        </p:txBody>
      </p:sp>
      <p:sp>
        <p:nvSpPr>
          <p:cNvPr id="284674" name="Content Placeholder 2">
            <a:extLst>
              <a:ext uri="{FF2B5EF4-FFF2-40B4-BE49-F238E27FC236}">
                <a16:creationId xmlns:a16="http://schemas.microsoft.com/office/drawing/2014/main" id="{EF2CF6D6-126A-491D-929E-AA1D1875EDE2}"/>
              </a:ext>
            </a:extLst>
          </p:cNvPr>
          <p:cNvSpPr>
            <a:spLocks noGrp="1"/>
          </p:cNvSpPr>
          <p:nvPr>
            <p:ph idx="1"/>
          </p:nvPr>
        </p:nvSpPr>
        <p:spPr/>
        <p:txBody>
          <a:bodyPr/>
          <a:lstStyle/>
          <a:p>
            <a:pPr eaLnBrk="1" hangingPunct="1"/>
            <a:r>
              <a:rPr lang="en-US" altLang="en-US" sz="2000" b="0" dirty="0"/>
              <a:t>All ESG recipients must involve* homeless persons in:</a:t>
            </a:r>
            <a:br>
              <a:rPr lang="en-US" altLang="en-US" sz="2000" b="0" dirty="0"/>
            </a:br>
            <a:endParaRPr lang="en-US" altLang="en-US" sz="2000" b="0" dirty="0"/>
          </a:p>
          <a:p>
            <a:pPr lvl="1" eaLnBrk="1" hangingPunct="1"/>
            <a:r>
              <a:rPr lang="en-US" altLang="en-US" sz="2000" dirty="0"/>
              <a:t>Renovation, construction, maintenance, and operation of ESG facilities</a:t>
            </a:r>
            <a:br>
              <a:rPr lang="en-US" altLang="en-US" sz="2000" dirty="0"/>
            </a:br>
            <a:endParaRPr lang="en-US" altLang="en-US" sz="2000" dirty="0"/>
          </a:p>
          <a:p>
            <a:pPr lvl="1" eaLnBrk="1" hangingPunct="1"/>
            <a:r>
              <a:rPr lang="en-US" altLang="en-US" sz="2000" dirty="0"/>
              <a:t>Provision of  ESG services</a:t>
            </a:r>
            <a:br>
              <a:rPr lang="en-US" altLang="en-US" sz="2000" dirty="0"/>
            </a:br>
            <a:endParaRPr lang="en-US" altLang="en-US" sz="2000" dirty="0"/>
          </a:p>
          <a:p>
            <a:pPr lvl="1" eaLnBrk="1" hangingPunct="1"/>
            <a:r>
              <a:rPr lang="en-US" altLang="en-US" sz="2000" dirty="0"/>
              <a:t>Provision of services to occupants of facilities assisted with ESG funds</a:t>
            </a:r>
          </a:p>
          <a:p>
            <a:pPr eaLnBrk="1" hangingPunct="1">
              <a:buFont typeface="Times" panose="02020603050405020304" pitchFamily="18" charset="0"/>
              <a:buNone/>
            </a:pPr>
            <a:endParaRPr lang="en-US" altLang="en-US" sz="2000" b="0" dirty="0"/>
          </a:p>
          <a:p>
            <a:pPr algn="ctr" eaLnBrk="1" hangingPunct="1">
              <a:buFont typeface="Times" panose="02020603050405020304" pitchFamily="18" charset="0"/>
              <a:buNone/>
            </a:pPr>
            <a:r>
              <a:rPr lang="en-US" altLang="en-US" sz="2000" b="0" dirty="0"/>
              <a:t>* Involvement may be volunteer or employment</a:t>
            </a:r>
          </a:p>
        </p:txBody>
      </p:sp>
      <p:sp>
        <p:nvSpPr>
          <p:cNvPr id="284676" name="Slide Number Placeholder 3">
            <a:extLst>
              <a:ext uri="{FF2B5EF4-FFF2-40B4-BE49-F238E27FC236}">
                <a16:creationId xmlns:a16="http://schemas.microsoft.com/office/drawing/2014/main" id="{A47E8DB9-E93C-4FED-8166-B814740986F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B2F733-C187-4FCE-B50A-9AA3CC5BDE62}" type="slidenum">
              <a:rPr lang="en-US" altLang="en-US" sz="1400" smtClean="0">
                <a:ea typeface="ＭＳ Ｐゴシック" panose="020B0600070205080204" pitchFamily="34" charset="-128"/>
              </a:rPr>
              <a:pPr/>
              <a:t>54</a:t>
            </a:fld>
            <a:endParaRPr lang="en-US" altLang="en-US" sz="1400">
              <a:ea typeface="ＭＳ Ｐゴシック" panose="020B0600070205080204" pitchFamily="34" charset="-128"/>
            </a:endParaRPr>
          </a:p>
        </p:txBody>
      </p:sp>
      <p:sp>
        <p:nvSpPr>
          <p:cNvPr id="2" name="Date Placeholder 1">
            <a:extLst>
              <a:ext uri="{FF2B5EF4-FFF2-40B4-BE49-F238E27FC236}">
                <a16:creationId xmlns:a16="http://schemas.microsoft.com/office/drawing/2014/main" id="{5AEE4C9A-69A1-4E9D-B993-C056225694E2}"/>
              </a:ext>
            </a:extLst>
          </p:cNvPr>
          <p:cNvSpPr>
            <a:spLocks noGrp="1"/>
          </p:cNvSpPr>
          <p:nvPr>
            <p:ph type="dt" sz="half" idx="10"/>
          </p:nvPr>
        </p:nvSpPr>
        <p:spPr/>
        <p:txBody>
          <a:bodyPr/>
          <a:lstStyle/>
          <a:p>
            <a:fld id="{4A85F259-6B63-4C3E-B489-43844C7CFAF8}" type="datetime1">
              <a:rPr lang="en-US" smtClean="0"/>
              <a:t>10/30/2020</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Date Placeholder 1">
            <a:extLst>
              <a:ext uri="{FF2B5EF4-FFF2-40B4-BE49-F238E27FC236}">
                <a16:creationId xmlns:a16="http://schemas.microsoft.com/office/drawing/2014/main" id="{66552CD2-51DA-41EF-B608-8E1993B3A2A0}"/>
              </a:ext>
            </a:extLst>
          </p:cNvPr>
          <p:cNvSpPr>
            <a:spLocks noGrp="1"/>
          </p:cNvSpPr>
          <p:nvPr>
            <p:ph type="dt" sz="half" idx="10"/>
          </p:nvPr>
        </p:nvSpPr>
        <p:spPr>
          <a:xfrm>
            <a:off x="7376159" y="6337892"/>
            <a:ext cx="954127" cy="365124"/>
          </a:xfrm>
        </p:spPr>
        <p:txBody>
          <a:bodyPr/>
          <a:lstStyle/>
          <a:p>
            <a:pPr>
              <a:spcAft>
                <a:spcPts val="600"/>
              </a:spcAft>
            </a:pPr>
            <a:fld id="{2FBEC1D4-EE9A-4970-850C-A6D6795E8101}" type="datetime1">
              <a:rPr lang="en-US" smtClean="0"/>
              <a:t>10/30/2020</a:t>
            </a:fld>
            <a:endParaRPr lang="en-US"/>
          </a:p>
        </p:txBody>
      </p:sp>
      <p:sp>
        <p:nvSpPr>
          <p:cNvPr id="4" name="Slide Number Placeholder 3">
            <a:extLst>
              <a:ext uri="{FF2B5EF4-FFF2-40B4-BE49-F238E27FC236}">
                <a16:creationId xmlns:a16="http://schemas.microsoft.com/office/drawing/2014/main" id="{A20194C3-5799-41B0-BBEA-3ED0EC127C91}"/>
              </a:ext>
            </a:extLst>
          </p:cNvPr>
          <p:cNvSpPr>
            <a:spLocks noGrp="1"/>
          </p:cNvSpPr>
          <p:nvPr>
            <p:ph type="sldNum" sz="quarter" idx="12"/>
          </p:nvPr>
        </p:nvSpPr>
        <p:spPr>
          <a:xfrm>
            <a:off x="8330287" y="6337892"/>
            <a:ext cx="356512" cy="365125"/>
          </a:xfrm>
        </p:spPr>
        <p:txBody>
          <a:bodyPr anchor="b">
            <a:normAutofit/>
          </a:bodyPr>
          <a:lstStyle/>
          <a:p>
            <a:pPr>
              <a:spcAft>
                <a:spcPts val="600"/>
              </a:spcAft>
              <a:defRPr/>
            </a:pPr>
            <a:fld id="{3EB7DCB1-552F-425D-9597-96F1ED10EB96}" type="slidenum">
              <a:rPr lang="en-US" altLang="en-US" smtClean="0"/>
              <a:pPr>
                <a:spcAft>
                  <a:spcPts val="600"/>
                </a:spcAft>
                <a:defRPr/>
              </a:pPr>
              <a:t>55</a:t>
            </a:fld>
            <a:endParaRPr lang="en-US" altLang="en-US"/>
          </a:p>
        </p:txBody>
      </p:sp>
      <p:sp>
        <p:nvSpPr>
          <p:cNvPr id="273410" name="Title 4">
            <a:extLst>
              <a:ext uri="{FF2B5EF4-FFF2-40B4-BE49-F238E27FC236}">
                <a16:creationId xmlns:a16="http://schemas.microsoft.com/office/drawing/2014/main" id="{94AD51F2-3315-40EC-893F-3D202F277AFD}"/>
              </a:ext>
            </a:extLst>
          </p:cNvPr>
          <p:cNvSpPr>
            <a:spLocks noGrp="1"/>
          </p:cNvSpPr>
          <p:nvPr>
            <p:ph type="title"/>
          </p:nvPr>
        </p:nvSpPr>
        <p:spPr>
          <a:xfrm>
            <a:off x="696104" y="1501139"/>
            <a:ext cx="4689544" cy="1624876"/>
          </a:xfrm>
        </p:spPr>
        <p:txBody>
          <a:bodyPr anchor="b">
            <a:normAutofit/>
          </a:bodyPr>
          <a:lstStyle/>
          <a:p>
            <a:pPr eaLnBrk="1" hangingPunct="1">
              <a:defRPr/>
            </a:pPr>
            <a:r>
              <a:rPr lang="en-US" altLang="en-US" dirty="0"/>
              <a:t>Other Federal Requirements</a:t>
            </a:r>
          </a:p>
        </p:txBody>
      </p:sp>
    </p:spTree>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7" name="Title 1">
            <a:extLst>
              <a:ext uri="{FF2B5EF4-FFF2-40B4-BE49-F238E27FC236}">
                <a16:creationId xmlns:a16="http://schemas.microsoft.com/office/drawing/2014/main" id="{0DB250D9-703F-4549-8EA8-CEF36B9239DE}"/>
              </a:ext>
            </a:extLst>
          </p:cNvPr>
          <p:cNvSpPr>
            <a:spLocks noGrp="1"/>
          </p:cNvSpPr>
          <p:nvPr>
            <p:ph type="title"/>
          </p:nvPr>
        </p:nvSpPr>
        <p:spPr/>
        <p:txBody>
          <a:bodyPr/>
          <a:lstStyle/>
          <a:p>
            <a:pPr eaLnBrk="1" hangingPunct="1"/>
            <a:r>
              <a:rPr lang="en-US" altLang="en-US" dirty="0"/>
              <a:t>Faith-Based Activities</a:t>
            </a:r>
            <a:br>
              <a:rPr lang="en-US" altLang="en-US" dirty="0"/>
            </a:br>
            <a:endParaRPr lang="en-US" altLang="en-US" dirty="0">
              <a:solidFill>
                <a:srgbClr val="FF0000"/>
              </a:solidFill>
            </a:endParaRPr>
          </a:p>
        </p:txBody>
      </p:sp>
      <p:sp>
        <p:nvSpPr>
          <p:cNvPr id="287746" name="Content Placeholder 2">
            <a:extLst>
              <a:ext uri="{FF2B5EF4-FFF2-40B4-BE49-F238E27FC236}">
                <a16:creationId xmlns:a16="http://schemas.microsoft.com/office/drawing/2014/main" id="{599B3E1F-51AC-4E71-824E-5118CBBEE1BC}"/>
              </a:ext>
            </a:extLst>
          </p:cNvPr>
          <p:cNvSpPr>
            <a:spLocks noGrp="1"/>
          </p:cNvSpPr>
          <p:nvPr>
            <p:ph idx="1"/>
          </p:nvPr>
        </p:nvSpPr>
        <p:spPr>
          <a:xfrm>
            <a:off x="457199" y="1371600"/>
            <a:ext cx="8229600" cy="4966292"/>
          </a:xfrm>
        </p:spPr>
        <p:txBody>
          <a:bodyPr/>
          <a:lstStyle/>
          <a:p>
            <a:pPr eaLnBrk="1" hangingPunct="1"/>
            <a:r>
              <a:rPr lang="en-US" altLang="en-US" sz="2000" b="0" dirty="0"/>
              <a:t>Religious/faith-based organizations </a:t>
            </a:r>
            <a:br>
              <a:rPr lang="en-US" altLang="en-US" sz="2000" b="0" dirty="0"/>
            </a:br>
            <a:endParaRPr lang="en-US" altLang="en-US" sz="2000" b="0" dirty="0"/>
          </a:p>
          <a:p>
            <a:pPr lvl="1" eaLnBrk="1" hangingPunct="1"/>
            <a:r>
              <a:rPr lang="en-US" altLang="en-US" sz="2000" dirty="0"/>
              <a:t>Are eligible on same basis as other organizations to receive ESG</a:t>
            </a:r>
            <a:br>
              <a:rPr lang="en-US" altLang="en-US" sz="2000" dirty="0"/>
            </a:br>
            <a:endParaRPr lang="en-US" altLang="en-US" sz="2000" dirty="0"/>
          </a:p>
          <a:p>
            <a:pPr lvl="1" eaLnBrk="1" hangingPunct="1"/>
            <a:r>
              <a:rPr lang="en-US" altLang="en-US" sz="2000" dirty="0"/>
              <a:t>Retain their independence from government</a:t>
            </a:r>
            <a:br>
              <a:rPr lang="en-US" altLang="en-US" sz="2000" dirty="0"/>
            </a:br>
            <a:endParaRPr lang="en-US" altLang="en-US" sz="2000" dirty="0"/>
          </a:p>
          <a:p>
            <a:pPr lvl="1" eaLnBrk="1" hangingPunct="1"/>
            <a:r>
              <a:rPr lang="en-US" altLang="en-US" sz="2000" dirty="0"/>
              <a:t>Must not engage in inherently religious activities as part of ESG-funded activities (unless offered separately)</a:t>
            </a:r>
            <a:br>
              <a:rPr lang="en-US" altLang="en-US" sz="2000" dirty="0"/>
            </a:br>
            <a:endParaRPr lang="en-US" altLang="en-US" sz="2000" dirty="0"/>
          </a:p>
          <a:p>
            <a:pPr lvl="1" eaLnBrk="1" hangingPunct="1"/>
            <a:r>
              <a:rPr lang="en-US" altLang="en-US" sz="2000" dirty="0"/>
              <a:t>Must not discriminate based on religion or religious belief</a:t>
            </a:r>
            <a:br>
              <a:rPr lang="en-US" altLang="en-US" sz="2000" dirty="0"/>
            </a:br>
            <a:endParaRPr lang="en-US" altLang="en-US" sz="2000" dirty="0"/>
          </a:p>
          <a:p>
            <a:pPr lvl="1" eaLnBrk="1" hangingPunct="1"/>
            <a:r>
              <a:rPr lang="en-US" altLang="en-US" sz="2000" dirty="0"/>
              <a:t>Must prorate costs to use ESG funds to rehabilitate structures that are used for both eligible and inherently religious activities</a:t>
            </a:r>
          </a:p>
          <a:p>
            <a:pPr marL="342900" lvl="1" indent="0" eaLnBrk="1" hangingPunct="1">
              <a:buNone/>
            </a:pPr>
            <a:endParaRPr lang="en-US" altLang="en-US" dirty="0"/>
          </a:p>
        </p:txBody>
      </p:sp>
      <p:sp>
        <p:nvSpPr>
          <p:cNvPr id="287748" name="Slide Number Placeholder 3">
            <a:extLst>
              <a:ext uri="{FF2B5EF4-FFF2-40B4-BE49-F238E27FC236}">
                <a16:creationId xmlns:a16="http://schemas.microsoft.com/office/drawing/2014/main" id="{58B2B948-BB71-4EAB-94A4-47995172494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3D477F-1DB4-4A21-8A18-B1FB032D9937}" type="slidenum">
              <a:rPr lang="en-US" altLang="en-US" sz="1400" smtClean="0">
                <a:ea typeface="ＭＳ Ｐゴシック" panose="020B0600070205080204" pitchFamily="34" charset="-128"/>
              </a:rPr>
              <a:pPr/>
              <a:t>56</a:t>
            </a:fld>
            <a:endParaRPr lang="en-US" altLang="en-US" sz="1400">
              <a:ea typeface="ＭＳ Ｐゴシック" panose="020B0600070205080204" pitchFamily="34" charset="-128"/>
            </a:endParaRPr>
          </a:p>
        </p:txBody>
      </p:sp>
      <p:sp>
        <p:nvSpPr>
          <p:cNvPr id="2" name="Date Placeholder 1">
            <a:extLst>
              <a:ext uri="{FF2B5EF4-FFF2-40B4-BE49-F238E27FC236}">
                <a16:creationId xmlns:a16="http://schemas.microsoft.com/office/drawing/2014/main" id="{06B4E30D-6CEB-44A3-9277-8981852B56AA}"/>
              </a:ext>
            </a:extLst>
          </p:cNvPr>
          <p:cNvSpPr>
            <a:spLocks noGrp="1"/>
          </p:cNvSpPr>
          <p:nvPr>
            <p:ph type="dt" sz="half" idx="10"/>
          </p:nvPr>
        </p:nvSpPr>
        <p:spPr/>
        <p:txBody>
          <a:bodyPr/>
          <a:lstStyle/>
          <a:p>
            <a:fld id="{D46CC0F2-45A7-4D56-874F-F95EE3C0F9A9}" type="datetime1">
              <a:rPr lang="en-US" smtClean="0"/>
              <a:t>10/30/2020</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5" name="Title 1">
            <a:extLst>
              <a:ext uri="{FF2B5EF4-FFF2-40B4-BE49-F238E27FC236}">
                <a16:creationId xmlns:a16="http://schemas.microsoft.com/office/drawing/2014/main" id="{74840254-97A4-465B-BBAF-98B283BCF95F}"/>
              </a:ext>
            </a:extLst>
          </p:cNvPr>
          <p:cNvSpPr>
            <a:spLocks noGrp="1"/>
          </p:cNvSpPr>
          <p:nvPr>
            <p:ph type="title"/>
          </p:nvPr>
        </p:nvSpPr>
        <p:spPr/>
        <p:txBody>
          <a:bodyPr/>
          <a:lstStyle/>
          <a:p>
            <a:pPr eaLnBrk="1" hangingPunct="1"/>
            <a:r>
              <a:rPr lang="en-US" altLang="en-US" dirty="0"/>
              <a:t>Faith-Based Activities</a:t>
            </a:r>
            <a:br>
              <a:rPr lang="en-US" altLang="en-US" dirty="0"/>
            </a:br>
            <a:endParaRPr lang="en-US" altLang="en-US" dirty="0">
              <a:solidFill>
                <a:srgbClr val="FF0000"/>
              </a:solidFill>
            </a:endParaRPr>
          </a:p>
        </p:txBody>
      </p:sp>
      <p:sp>
        <p:nvSpPr>
          <p:cNvPr id="289794" name="Content Placeholder 2">
            <a:extLst>
              <a:ext uri="{FF2B5EF4-FFF2-40B4-BE49-F238E27FC236}">
                <a16:creationId xmlns:a16="http://schemas.microsoft.com/office/drawing/2014/main" id="{D10779CD-2472-4657-9586-A87D8C6C551B}"/>
              </a:ext>
            </a:extLst>
          </p:cNvPr>
          <p:cNvSpPr>
            <a:spLocks noGrp="1"/>
          </p:cNvSpPr>
          <p:nvPr>
            <p:ph idx="1"/>
          </p:nvPr>
        </p:nvSpPr>
        <p:spPr/>
        <p:txBody>
          <a:bodyPr/>
          <a:lstStyle/>
          <a:p>
            <a:r>
              <a:rPr lang="en-US" altLang="en-US" sz="2000" b="0" dirty="0"/>
              <a:t>Religious/faith-based organizations</a:t>
            </a:r>
            <a:br>
              <a:rPr lang="en-US" altLang="en-US" sz="2000" b="0" dirty="0"/>
            </a:br>
            <a:endParaRPr lang="en-US" altLang="en-US" sz="2000" b="0" dirty="0"/>
          </a:p>
          <a:p>
            <a:pPr lvl="1"/>
            <a:r>
              <a:rPr lang="en-US" altLang="en-US" sz="2000" dirty="0"/>
              <a:t>Must not use ESG funds for improvements to principal places of worship (e.g., chapels or sanctuaries, etc.)</a:t>
            </a:r>
          </a:p>
          <a:p>
            <a:pPr marL="168275" lvl="1" indent="0">
              <a:buNone/>
            </a:pPr>
            <a:endParaRPr lang="en-US" altLang="en-US" sz="2000" dirty="0"/>
          </a:p>
          <a:p>
            <a:pPr eaLnBrk="1" hangingPunct="1"/>
            <a:r>
              <a:rPr lang="en-US" altLang="en-US" sz="2000" b="0" dirty="0">
                <a:solidFill>
                  <a:srgbClr val="000000"/>
                </a:solidFill>
              </a:rPr>
              <a:t>If local government contributes its own funds to a faith-based organization to supplement federal funds</a:t>
            </a:r>
            <a:br>
              <a:rPr lang="en-US" altLang="en-US" sz="2000" b="0" dirty="0">
                <a:solidFill>
                  <a:srgbClr val="000000"/>
                </a:solidFill>
              </a:rPr>
            </a:br>
            <a:endParaRPr lang="en-US" altLang="en-US" sz="2000" b="0" dirty="0">
              <a:solidFill>
                <a:srgbClr val="000000"/>
              </a:solidFill>
            </a:endParaRPr>
          </a:p>
          <a:p>
            <a:pPr lvl="1" eaLnBrk="1" hangingPunct="1"/>
            <a:r>
              <a:rPr lang="en-US" altLang="en-US" sz="2000" dirty="0">
                <a:solidFill>
                  <a:srgbClr val="000000"/>
                </a:solidFill>
              </a:rPr>
              <a:t>Funds may be segregated or commingled</a:t>
            </a:r>
            <a:br>
              <a:rPr lang="en-US" altLang="en-US" sz="2000" dirty="0">
                <a:solidFill>
                  <a:srgbClr val="000000"/>
                </a:solidFill>
              </a:rPr>
            </a:br>
            <a:endParaRPr lang="en-US" altLang="en-US" sz="2000" dirty="0">
              <a:solidFill>
                <a:srgbClr val="000000"/>
              </a:solidFill>
            </a:endParaRPr>
          </a:p>
          <a:p>
            <a:pPr lvl="1" eaLnBrk="1" hangingPunct="1"/>
            <a:r>
              <a:rPr lang="en-US" altLang="en-US" sz="2000" dirty="0">
                <a:solidFill>
                  <a:srgbClr val="000000"/>
                </a:solidFill>
              </a:rPr>
              <a:t>If commingled, all ESG requirements applicable to faith-based activities apply</a:t>
            </a:r>
          </a:p>
          <a:p>
            <a:pPr eaLnBrk="1" hangingPunct="1"/>
            <a:endParaRPr lang="en-US" altLang="en-US" dirty="0"/>
          </a:p>
        </p:txBody>
      </p:sp>
      <p:sp>
        <p:nvSpPr>
          <p:cNvPr id="289796" name="Slide Number Placeholder 3">
            <a:extLst>
              <a:ext uri="{FF2B5EF4-FFF2-40B4-BE49-F238E27FC236}">
                <a16:creationId xmlns:a16="http://schemas.microsoft.com/office/drawing/2014/main" id="{AE6FFD22-BB9E-4659-A3BF-D1ACD790BEE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72EDDCE-66F9-444E-9788-40A725844B1F}" type="slidenum">
              <a:rPr lang="en-US" altLang="en-US" sz="1400" smtClean="0">
                <a:ea typeface="ＭＳ Ｐゴシック" panose="020B0600070205080204" pitchFamily="34" charset="-128"/>
              </a:rPr>
              <a:pPr/>
              <a:t>57</a:t>
            </a:fld>
            <a:endParaRPr lang="en-US" altLang="en-US" sz="1400">
              <a:ea typeface="ＭＳ Ｐゴシック" panose="020B0600070205080204" pitchFamily="34" charset="-128"/>
            </a:endParaRPr>
          </a:p>
        </p:txBody>
      </p:sp>
      <p:sp>
        <p:nvSpPr>
          <p:cNvPr id="2" name="Date Placeholder 1">
            <a:extLst>
              <a:ext uri="{FF2B5EF4-FFF2-40B4-BE49-F238E27FC236}">
                <a16:creationId xmlns:a16="http://schemas.microsoft.com/office/drawing/2014/main" id="{AE445BC6-263E-4F4D-BBBD-9328D888B082}"/>
              </a:ext>
            </a:extLst>
          </p:cNvPr>
          <p:cNvSpPr>
            <a:spLocks noGrp="1"/>
          </p:cNvSpPr>
          <p:nvPr>
            <p:ph type="dt" sz="half" idx="10"/>
          </p:nvPr>
        </p:nvSpPr>
        <p:spPr/>
        <p:txBody>
          <a:bodyPr/>
          <a:lstStyle/>
          <a:p>
            <a:fld id="{881F2BBC-BF58-4168-8462-48B47566234A}" type="datetime1">
              <a:rPr lang="en-US" smtClean="0"/>
              <a:t>10/30/2020</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3" name="Title 1">
            <a:extLst>
              <a:ext uri="{FF2B5EF4-FFF2-40B4-BE49-F238E27FC236}">
                <a16:creationId xmlns:a16="http://schemas.microsoft.com/office/drawing/2014/main" id="{2EBD46EC-5D62-48C3-B589-B9798C5F95F1}"/>
              </a:ext>
            </a:extLst>
          </p:cNvPr>
          <p:cNvSpPr>
            <a:spLocks noGrp="1"/>
          </p:cNvSpPr>
          <p:nvPr>
            <p:ph type="title"/>
          </p:nvPr>
        </p:nvSpPr>
        <p:spPr/>
        <p:txBody>
          <a:bodyPr/>
          <a:lstStyle/>
          <a:p>
            <a:pPr eaLnBrk="1" hangingPunct="1"/>
            <a:r>
              <a:rPr lang="en-US" altLang="en-US" dirty="0"/>
              <a:t>Other Federal Requirements</a:t>
            </a:r>
            <a:br>
              <a:rPr lang="en-US" altLang="en-US" dirty="0"/>
            </a:br>
            <a:endParaRPr lang="en-US" altLang="en-US" dirty="0">
              <a:solidFill>
                <a:srgbClr val="FF0000"/>
              </a:solidFill>
            </a:endParaRPr>
          </a:p>
        </p:txBody>
      </p:sp>
      <p:sp>
        <p:nvSpPr>
          <p:cNvPr id="291842" name="Content Placeholder 2">
            <a:extLst>
              <a:ext uri="{FF2B5EF4-FFF2-40B4-BE49-F238E27FC236}">
                <a16:creationId xmlns:a16="http://schemas.microsoft.com/office/drawing/2014/main" id="{19BBC060-237C-4308-8BA1-57D33513EBEC}"/>
              </a:ext>
            </a:extLst>
          </p:cNvPr>
          <p:cNvSpPr>
            <a:spLocks noGrp="1"/>
          </p:cNvSpPr>
          <p:nvPr>
            <p:ph idx="1"/>
          </p:nvPr>
        </p:nvSpPr>
        <p:spPr/>
        <p:txBody>
          <a:bodyPr/>
          <a:lstStyle/>
          <a:p>
            <a:pPr eaLnBrk="1" hangingPunct="1">
              <a:buFont typeface="Times" panose="02020603050405020304" pitchFamily="18" charset="0"/>
              <a:buChar char="•"/>
            </a:pPr>
            <a:r>
              <a:rPr lang="en-US" altLang="en-US" sz="2000" b="0" dirty="0"/>
              <a:t>Requirements in 24 CFR Part 5</a:t>
            </a:r>
            <a:br>
              <a:rPr lang="en-US" altLang="en-US" sz="2000" b="0" dirty="0"/>
            </a:br>
            <a:endParaRPr lang="en-US" altLang="en-US" sz="2000" b="0" dirty="0"/>
          </a:p>
          <a:p>
            <a:pPr eaLnBrk="1" hangingPunct="1">
              <a:buFont typeface="Times" panose="02020603050405020304" pitchFamily="18" charset="0"/>
              <a:buChar char="•"/>
            </a:pPr>
            <a:r>
              <a:rPr lang="en-US" altLang="en-US" sz="2000" b="0" dirty="0"/>
              <a:t>Affirmative Outreach</a:t>
            </a:r>
            <a:br>
              <a:rPr lang="en-US" altLang="en-US" sz="2000" b="0" dirty="0"/>
            </a:br>
            <a:endParaRPr lang="en-US" altLang="en-US" sz="2000" b="0" dirty="0"/>
          </a:p>
          <a:p>
            <a:pPr eaLnBrk="1" hangingPunct="1">
              <a:buFont typeface="Times" panose="02020603050405020304" pitchFamily="18" charset="0"/>
              <a:buChar char="•"/>
            </a:pPr>
            <a:r>
              <a:rPr lang="en-US" altLang="en-US" sz="2000" b="0" dirty="0"/>
              <a:t>Uniform Guidance (2 CFR Part 200)</a:t>
            </a:r>
            <a:br>
              <a:rPr lang="en-US" altLang="en-US" sz="2000" b="0" dirty="0"/>
            </a:br>
            <a:endParaRPr lang="en-US" altLang="en-US" sz="2000" b="0" dirty="0"/>
          </a:p>
          <a:p>
            <a:pPr eaLnBrk="1" hangingPunct="1">
              <a:buFont typeface="Times" panose="02020603050405020304" pitchFamily="18" charset="0"/>
              <a:buChar char="•"/>
            </a:pPr>
            <a:r>
              <a:rPr lang="en-US" altLang="en-US" sz="2000" b="0" dirty="0"/>
              <a:t>Environmental Review (24 CFR Part 58)</a:t>
            </a:r>
            <a:br>
              <a:rPr lang="en-US" altLang="en-US" sz="2000" b="0" dirty="0"/>
            </a:br>
            <a:endParaRPr lang="en-US" altLang="en-US" sz="2000" b="0" dirty="0"/>
          </a:p>
          <a:p>
            <a:pPr eaLnBrk="1" hangingPunct="1">
              <a:buFont typeface="Times" panose="02020603050405020304" pitchFamily="18" charset="0"/>
              <a:buChar char="•"/>
            </a:pPr>
            <a:r>
              <a:rPr lang="en-US" altLang="en-US" sz="2000" b="0" dirty="0"/>
              <a:t>Solid Waste Disposal Act (Section 6002)</a:t>
            </a:r>
          </a:p>
          <a:p>
            <a:pPr lvl="1" eaLnBrk="1" hangingPunct="1">
              <a:buFont typeface="Times" panose="02020603050405020304" pitchFamily="18" charset="0"/>
              <a:buChar char="–"/>
            </a:pPr>
            <a:endParaRPr lang="en-US" altLang="en-US" sz="2000" dirty="0"/>
          </a:p>
          <a:p>
            <a:pPr lvl="1" eaLnBrk="1" hangingPunct="1">
              <a:buFont typeface="Times" panose="02020603050405020304" pitchFamily="18" charset="0"/>
              <a:buNone/>
            </a:pPr>
            <a:endParaRPr lang="en-US" altLang="en-US" sz="2000" dirty="0"/>
          </a:p>
        </p:txBody>
      </p:sp>
      <p:sp>
        <p:nvSpPr>
          <p:cNvPr id="291844" name="Slide Number Placeholder 3">
            <a:extLst>
              <a:ext uri="{FF2B5EF4-FFF2-40B4-BE49-F238E27FC236}">
                <a16:creationId xmlns:a16="http://schemas.microsoft.com/office/drawing/2014/main" id="{50F7D0CC-8CBE-4381-8398-27330F5AC16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6311B06-0C76-4E60-A093-5F97387CE20B}" type="slidenum">
              <a:rPr lang="en-US" altLang="en-US" sz="1400" smtClean="0">
                <a:ea typeface="ＭＳ Ｐゴシック" panose="020B0600070205080204" pitchFamily="34" charset="-128"/>
              </a:rPr>
              <a:pPr/>
              <a:t>58</a:t>
            </a:fld>
            <a:endParaRPr lang="en-US" altLang="en-US" sz="1400">
              <a:ea typeface="ＭＳ Ｐゴシック" panose="020B0600070205080204" pitchFamily="34" charset="-128"/>
            </a:endParaRPr>
          </a:p>
        </p:txBody>
      </p:sp>
      <p:sp>
        <p:nvSpPr>
          <p:cNvPr id="2" name="Date Placeholder 1">
            <a:extLst>
              <a:ext uri="{FF2B5EF4-FFF2-40B4-BE49-F238E27FC236}">
                <a16:creationId xmlns:a16="http://schemas.microsoft.com/office/drawing/2014/main" id="{4F950E58-8C50-4BE3-A18C-30FEF5291183}"/>
              </a:ext>
            </a:extLst>
          </p:cNvPr>
          <p:cNvSpPr>
            <a:spLocks noGrp="1"/>
          </p:cNvSpPr>
          <p:nvPr>
            <p:ph type="dt" sz="half" idx="10"/>
          </p:nvPr>
        </p:nvSpPr>
        <p:spPr/>
        <p:txBody>
          <a:bodyPr/>
          <a:lstStyle/>
          <a:p>
            <a:fld id="{39C65AC7-98C0-4D55-B6A1-D44AB0313876}" type="datetime1">
              <a:rPr lang="en-US" smtClean="0"/>
              <a:t>10/30/2020</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8" name="Title 1">
            <a:extLst>
              <a:ext uri="{FF2B5EF4-FFF2-40B4-BE49-F238E27FC236}">
                <a16:creationId xmlns:a16="http://schemas.microsoft.com/office/drawing/2014/main" id="{39BE093D-093F-41C3-A4FC-8AE11D1565BC}"/>
              </a:ext>
            </a:extLst>
          </p:cNvPr>
          <p:cNvSpPr>
            <a:spLocks noGrp="1"/>
          </p:cNvSpPr>
          <p:nvPr>
            <p:ph type="title"/>
          </p:nvPr>
        </p:nvSpPr>
        <p:spPr/>
        <p:txBody>
          <a:bodyPr/>
          <a:lstStyle/>
          <a:p>
            <a:pPr eaLnBrk="1" hangingPunct="1"/>
            <a:r>
              <a:rPr lang="en-US" altLang="en-US" dirty="0"/>
              <a:t>Other Federal Requirements: 24 CFR Part 5</a:t>
            </a:r>
            <a:br>
              <a:rPr lang="en-US" altLang="en-US" dirty="0"/>
            </a:br>
            <a:endParaRPr lang="en-US" altLang="en-US" dirty="0">
              <a:solidFill>
                <a:srgbClr val="FF0000"/>
              </a:solidFill>
            </a:endParaRPr>
          </a:p>
        </p:txBody>
      </p:sp>
      <p:graphicFrame>
        <p:nvGraphicFramePr>
          <p:cNvPr id="5" name="Content Placeholder 4">
            <a:extLst>
              <a:ext uri="{FF2B5EF4-FFF2-40B4-BE49-F238E27FC236}">
                <a16:creationId xmlns:a16="http://schemas.microsoft.com/office/drawing/2014/main" id="{F58AA811-0A03-4793-9ED7-1F3C449CF6EB}"/>
              </a:ext>
            </a:extLst>
          </p:cNvPr>
          <p:cNvGraphicFramePr>
            <a:graphicFrameLocks noGrp="1"/>
          </p:cNvGraphicFramePr>
          <p:nvPr>
            <p:ph idx="1"/>
            <p:extLst>
              <p:ext uri="{D42A27DB-BD31-4B8C-83A1-F6EECF244321}">
                <p14:modId xmlns:p14="http://schemas.microsoft.com/office/powerpoint/2010/main" val="1109847042"/>
              </p:ext>
            </p:extLst>
          </p:nvPr>
        </p:nvGraphicFramePr>
        <p:xfrm>
          <a:off x="457200" y="1371600"/>
          <a:ext cx="8229600" cy="4968082"/>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937125">
                <a:tc>
                  <a:txBody>
                    <a:bodyPr/>
                    <a:lstStyle/>
                    <a:p>
                      <a:pPr marL="233363" indent="-233363">
                        <a:spcBef>
                          <a:spcPts val="600"/>
                        </a:spcBef>
                        <a:buFont typeface="Arial" pitchFamily="34" charset="0"/>
                        <a:buChar char="•"/>
                      </a:pPr>
                      <a:r>
                        <a:rPr lang="en-US" sz="2000" b="0" dirty="0">
                          <a:solidFill>
                            <a:schemeClr val="tx1"/>
                          </a:solidFill>
                        </a:rPr>
                        <a:t>Fair Housing Act</a:t>
                      </a:r>
                    </a:p>
                    <a:p>
                      <a:pPr marL="233363" indent="-233363">
                        <a:spcBef>
                          <a:spcPts val="600"/>
                        </a:spcBef>
                        <a:buFont typeface="Arial" pitchFamily="34" charset="0"/>
                        <a:buChar char="•"/>
                      </a:pPr>
                      <a:r>
                        <a:rPr lang="en-US" sz="2000" b="0" dirty="0">
                          <a:solidFill>
                            <a:schemeClr val="tx1"/>
                          </a:solidFill>
                        </a:rPr>
                        <a:t>Equal Opportunity in Housing Programs</a:t>
                      </a:r>
                    </a:p>
                    <a:p>
                      <a:pPr marL="233363" indent="-233363">
                        <a:spcBef>
                          <a:spcPts val="600"/>
                        </a:spcBef>
                        <a:buFont typeface="Arial" pitchFamily="34" charset="0"/>
                        <a:buChar char="•"/>
                      </a:pPr>
                      <a:r>
                        <a:rPr lang="en-US" sz="2000" b="0" dirty="0">
                          <a:solidFill>
                            <a:schemeClr val="tx1"/>
                          </a:solidFill>
                        </a:rPr>
                        <a:t>Nondiscrimination in Federally Assisted Programs </a:t>
                      </a:r>
                    </a:p>
                    <a:p>
                      <a:pPr marL="233363" indent="-233363">
                        <a:spcBef>
                          <a:spcPts val="600"/>
                        </a:spcBef>
                        <a:buFont typeface="Arial" pitchFamily="34" charset="0"/>
                        <a:buChar char="•"/>
                      </a:pPr>
                      <a:r>
                        <a:rPr lang="en-US" sz="2000" b="0" dirty="0">
                          <a:solidFill>
                            <a:schemeClr val="tx1"/>
                          </a:solidFill>
                        </a:rPr>
                        <a:t>Age Discrimination Act</a:t>
                      </a:r>
                    </a:p>
                    <a:p>
                      <a:pPr marL="233363" indent="-233363">
                        <a:spcBef>
                          <a:spcPts val="600"/>
                        </a:spcBef>
                        <a:buFont typeface="Arial" pitchFamily="34" charset="0"/>
                        <a:buChar char="•"/>
                      </a:pPr>
                      <a:r>
                        <a:rPr lang="en-US" sz="2000" b="0" dirty="0">
                          <a:solidFill>
                            <a:schemeClr val="tx1"/>
                          </a:solidFill>
                        </a:rPr>
                        <a:t>Section 504 of the Rehabilitation Act</a:t>
                      </a:r>
                    </a:p>
                    <a:p>
                      <a:pPr marL="233363" marR="0" indent="-233363"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2000" b="0" dirty="0">
                          <a:solidFill>
                            <a:schemeClr val="tx1"/>
                          </a:solidFill>
                        </a:rPr>
                        <a:t>Title II of the Americans with Disabilities Act </a:t>
                      </a:r>
                    </a:p>
                    <a:p>
                      <a:pPr marL="233363" marR="0" indent="-233363"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2000" b="0" dirty="0">
                          <a:solidFill>
                            <a:schemeClr val="tx1"/>
                          </a:solidFill>
                        </a:rPr>
                        <a:t>Section 3</a:t>
                      </a:r>
                    </a:p>
                    <a:p>
                      <a:pPr marL="233363" marR="0" lvl="0" indent="-233363"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2000" b="0" kern="1200" dirty="0">
                          <a:solidFill>
                            <a:schemeClr val="tx1"/>
                          </a:solidFill>
                          <a:latin typeface="+mn-lt"/>
                          <a:ea typeface="+mn-ea"/>
                          <a:cs typeface="+mn-cs"/>
                        </a:rPr>
                        <a:t>Equal Employment Opportunity Programs </a:t>
                      </a:r>
                    </a:p>
                    <a:p>
                      <a:pPr marL="233363" marR="0" indent="-233363" algn="l" defTabSz="914400" rtl="0" eaLnBrk="1" fontAlgn="auto" latinLnBrk="0" hangingPunct="1">
                        <a:lnSpc>
                          <a:spcPct val="100000"/>
                        </a:lnSpc>
                        <a:spcBef>
                          <a:spcPts val="600"/>
                        </a:spcBef>
                        <a:spcAft>
                          <a:spcPts val="0"/>
                        </a:spcAft>
                        <a:buClrTx/>
                        <a:buSzTx/>
                        <a:buFont typeface="Arial" pitchFamily="34" charset="0"/>
                        <a:buChar char="•"/>
                        <a:tabLst/>
                        <a:defRPr/>
                      </a:pPr>
                      <a:endParaRPr lang="en-US" sz="2000" b="0" dirty="0">
                        <a:solidFill>
                          <a:schemeClr val="tx1"/>
                        </a:solidFill>
                      </a:endParaRPr>
                    </a:p>
                  </a:txBody>
                  <a:tcPr marT="45641" marB="45641">
                    <a:noFill/>
                  </a:tcPr>
                </a:tc>
                <a:tc>
                  <a:txBody>
                    <a:bodyPr/>
                    <a:lstStyle/>
                    <a:p>
                      <a:pPr marL="233363" indent="-233363" algn="l" defTabSz="914400" rtl="0" eaLnBrk="1" latinLnBrk="0" hangingPunct="1">
                        <a:spcBef>
                          <a:spcPts val="600"/>
                        </a:spcBef>
                        <a:buFont typeface="Arial" pitchFamily="34" charset="0"/>
                        <a:buChar char="•"/>
                      </a:pPr>
                      <a:r>
                        <a:rPr lang="en-US" sz="2000" b="0" kern="1200" dirty="0">
                          <a:solidFill>
                            <a:schemeClr val="tx1"/>
                          </a:solidFill>
                          <a:latin typeface="+mn-lt"/>
                          <a:ea typeface="+mn-ea"/>
                          <a:cs typeface="+mn-cs"/>
                        </a:rPr>
                        <a:t>Minority Business Enterprises</a:t>
                      </a:r>
                    </a:p>
                    <a:p>
                      <a:pPr marL="233363" indent="-233363" algn="l" defTabSz="914400" rtl="0" eaLnBrk="1" latinLnBrk="0" hangingPunct="1">
                        <a:spcBef>
                          <a:spcPts val="600"/>
                        </a:spcBef>
                        <a:buFont typeface="Arial" pitchFamily="34" charset="0"/>
                        <a:buChar char="•"/>
                      </a:pPr>
                      <a:r>
                        <a:rPr lang="en-US" sz="2000" b="0" kern="1200" dirty="0">
                          <a:solidFill>
                            <a:schemeClr val="tx1"/>
                          </a:solidFill>
                          <a:latin typeface="+mn-lt"/>
                          <a:ea typeface="+mn-ea"/>
                          <a:cs typeface="+mn-cs"/>
                        </a:rPr>
                        <a:t>Minority Business Enterprise Development</a:t>
                      </a:r>
                    </a:p>
                    <a:p>
                      <a:pPr marL="233363" indent="-233363" algn="l" defTabSz="914400" rtl="0" eaLnBrk="1" latinLnBrk="0" hangingPunct="1">
                        <a:spcBef>
                          <a:spcPts val="600"/>
                        </a:spcBef>
                        <a:buFont typeface="Arial" pitchFamily="34" charset="0"/>
                        <a:buChar char="•"/>
                      </a:pPr>
                      <a:r>
                        <a:rPr lang="en-US" sz="2000" b="0" kern="1200" dirty="0">
                          <a:solidFill>
                            <a:schemeClr val="tx1"/>
                          </a:solidFill>
                          <a:latin typeface="+mn-lt"/>
                          <a:ea typeface="+mn-ea"/>
                          <a:cs typeface="+mn-cs"/>
                        </a:rPr>
                        <a:t>Women’s Business Enterprise</a:t>
                      </a:r>
                    </a:p>
                    <a:p>
                      <a:pPr marL="233363" marR="0" lvl="0" indent="-233363"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2000" b="0" kern="1200" dirty="0">
                          <a:solidFill>
                            <a:schemeClr val="tx1"/>
                          </a:solidFill>
                          <a:latin typeface="+mn-lt"/>
                          <a:ea typeface="+mn-ea"/>
                          <a:cs typeface="+mn-cs"/>
                        </a:rPr>
                        <a:t>Equal Access</a:t>
                      </a:r>
                    </a:p>
                    <a:p>
                      <a:pPr marL="233363" indent="-233363" algn="l" defTabSz="914400" rtl="0" eaLnBrk="1" latinLnBrk="0" hangingPunct="1">
                        <a:spcBef>
                          <a:spcPts val="600"/>
                        </a:spcBef>
                        <a:buFont typeface="Arial" pitchFamily="34" charset="0"/>
                        <a:buChar char="•"/>
                      </a:pPr>
                      <a:r>
                        <a:rPr lang="en-US" sz="2000" b="0" kern="1200" dirty="0">
                          <a:solidFill>
                            <a:schemeClr val="tx1"/>
                          </a:solidFill>
                          <a:latin typeface="+mn-lt"/>
                          <a:ea typeface="+mn-ea"/>
                          <a:cs typeface="+mn-cs"/>
                        </a:rPr>
                        <a:t>Drug Free Workplace</a:t>
                      </a:r>
                    </a:p>
                    <a:p>
                      <a:pPr marL="233363" indent="-233363" algn="l" defTabSz="914400" rtl="0" eaLnBrk="1" latinLnBrk="0" hangingPunct="1">
                        <a:spcBef>
                          <a:spcPts val="600"/>
                        </a:spcBef>
                        <a:buFont typeface="Arial" pitchFamily="34" charset="0"/>
                        <a:buChar char="•"/>
                      </a:pPr>
                      <a:r>
                        <a:rPr lang="en-US" sz="2000" b="0" kern="1200" dirty="0">
                          <a:solidFill>
                            <a:schemeClr val="tx1"/>
                          </a:solidFill>
                          <a:latin typeface="+mn-lt"/>
                          <a:ea typeface="+mn-ea"/>
                          <a:cs typeface="+mn-cs"/>
                        </a:rPr>
                        <a:t>Debarment &amp; Suspension</a:t>
                      </a:r>
                    </a:p>
                    <a:p>
                      <a:pPr marL="233363" indent="-233363" algn="l" defTabSz="914400" rtl="0" eaLnBrk="1" latinLnBrk="0" hangingPunct="1">
                        <a:spcBef>
                          <a:spcPts val="600"/>
                        </a:spcBef>
                        <a:buFont typeface="Arial" pitchFamily="34" charset="0"/>
                        <a:buChar char="•"/>
                      </a:pPr>
                      <a:r>
                        <a:rPr lang="en-US" sz="2000" b="0" kern="1200" dirty="0">
                          <a:solidFill>
                            <a:schemeClr val="tx1"/>
                          </a:solidFill>
                          <a:latin typeface="+mn-lt"/>
                          <a:ea typeface="+mn-ea"/>
                          <a:cs typeface="+mn-cs"/>
                        </a:rPr>
                        <a:t>Disclosure Requirements</a:t>
                      </a:r>
                    </a:p>
                    <a:p>
                      <a:pPr marL="233363" indent="-233363" algn="l" defTabSz="914400" rtl="0" eaLnBrk="1" latinLnBrk="0" hangingPunct="1">
                        <a:spcBef>
                          <a:spcPts val="600"/>
                        </a:spcBef>
                        <a:buFont typeface="Arial" pitchFamily="34" charset="0"/>
                        <a:buChar char="•"/>
                      </a:pPr>
                      <a:r>
                        <a:rPr lang="en-US" sz="2000" b="0" kern="1200" dirty="0">
                          <a:solidFill>
                            <a:schemeClr val="tx1"/>
                          </a:solidFill>
                          <a:latin typeface="+mn-lt"/>
                          <a:ea typeface="+mn-ea"/>
                          <a:cs typeface="+mn-cs"/>
                        </a:rPr>
                        <a:t>Housing Counseling</a:t>
                      </a:r>
                    </a:p>
                    <a:p>
                      <a:pPr marL="233363" indent="-233363" algn="l" defTabSz="914400" rtl="0" eaLnBrk="1" latinLnBrk="0" hangingPunct="1">
                        <a:spcBef>
                          <a:spcPts val="600"/>
                        </a:spcBef>
                        <a:buFont typeface="Arial" pitchFamily="34" charset="0"/>
                        <a:buChar char="•"/>
                      </a:pPr>
                      <a:r>
                        <a:rPr lang="en-US" sz="2000" b="0" kern="1200" dirty="0">
                          <a:solidFill>
                            <a:schemeClr val="tx1"/>
                          </a:solidFill>
                          <a:latin typeface="+mn-lt"/>
                          <a:ea typeface="+mn-ea"/>
                          <a:cs typeface="+mn-cs"/>
                        </a:rPr>
                        <a:t>Affirmatively Furthering Fair Housing</a:t>
                      </a:r>
                    </a:p>
                    <a:p>
                      <a:pPr marL="233363" indent="-233363" algn="l" defTabSz="914400" rtl="0" eaLnBrk="1" latinLnBrk="0" hangingPunct="1">
                        <a:spcBef>
                          <a:spcPts val="600"/>
                        </a:spcBef>
                        <a:buFont typeface="Arial" pitchFamily="34" charset="0"/>
                        <a:buChar char="•"/>
                      </a:pPr>
                      <a:r>
                        <a:rPr lang="en-US" sz="2000" b="0" kern="1200" dirty="0">
                          <a:solidFill>
                            <a:schemeClr val="tx1"/>
                          </a:solidFill>
                          <a:latin typeface="+mn-lt"/>
                          <a:ea typeface="+mn-ea"/>
                          <a:cs typeface="+mn-cs"/>
                        </a:rPr>
                        <a:t>Assessment of Fair Housing</a:t>
                      </a:r>
                    </a:p>
                  </a:txBody>
                  <a:tcPr marT="45641" marB="45641">
                    <a:noFill/>
                  </a:tcPr>
                </a:tc>
                <a:extLst>
                  <a:ext uri="{0D108BD9-81ED-4DB2-BD59-A6C34878D82A}">
                    <a16:rowId xmlns:a16="http://schemas.microsoft.com/office/drawing/2014/main" val="10000"/>
                  </a:ext>
                </a:extLst>
              </a:tr>
            </a:tbl>
          </a:graphicData>
        </a:graphic>
      </p:graphicFrame>
      <p:sp>
        <p:nvSpPr>
          <p:cNvPr id="293899" name="Slide Number Placeholder 3">
            <a:extLst>
              <a:ext uri="{FF2B5EF4-FFF2-40B4-BE49-F238E27FC236}">
                <a16:creationId xmlns:a16="http://schemas.microsoft.com/office/drawing/2014/main" id="{F7B3260D-2F94-42CC-851C-33C9635CDA3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5E752C-F5ED-410E-AC9E-8F2A5D6AA668}" type="slidenum">
              <a:rPr lang="en-US" altLang="en-US" sz="1400" smtClean="0">
                <a:ea typeface="ＭＳ Ｐゴシック" panose="020B0600070205080204" pitchFamily="34" charset="-128"/>
              </a:rPr>
              <a:pPr/>
              <a:t>59</a:t>
            </a:fld>
            <a:endParaRPr lang="en-US" altLang="en-US" sz="1400">
              <a:ea typeface="ＭＳ Ｐゴシック" panose="020B0600070205080204" pitchFamily="34" charset="-128"/>
            </a:endParaRPr>
          </a:p>
        </p:txBody>
      </p:sp>
      <p:sp>
        <p:nvSpPr>
          <p:cNvPr id="2" name="Date Placeholder 1">
            <a:extLst>
              <a:ext uri="{FF2B5EF4-FFF2-40B4-BE49-F238E27FC236}">
                <a16:creationId xmlns:a16="http://schemas.microsoft.com/office/drawing/2014/main" id="{F4F31640-FC0C-45A2-9644-ACD5FBF4E050}"/>
              </a:ext>
            </a:extLst>
          </p:cNvPr>
          <p:cNvSpPr>
            <a:spLocks noGrp="1"/>
          </p:cNvSpPr>
          <p:nvPr>
            <p:ph type="dt" sz="half" idx="10"/>
          </p:nvPr>
        </p:nvSpPr>
        <p:spPr/>
        <p:txBody>
          <a:bodyPr/>
          <a:lstStyle/>
          <a:p>
            <a:fld id="{23B7E652-C868-4BBC-8512-97E3A8E46928}" type="datetime1">
              <a:rPr lang="en-US" smtClean="0"/>
              <a:t>10/30/2020</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72" name="Title 1">
            <a:extLst>
              <a:ext uri="{FF2B5EF4-FFF2-40B4-BE49-F238E27FC236}">
                <a16:creationId xmlns:a16="http://schemas.microsoft.com/office/drawing/2014/main" id="{67A7566A-AB94-4E70-8F49-96A072DD9F06}"/>
              </a:ext>
            </a:extLst>
          </p:cNvPr>
          <p:cNvSpPr>
            <a:spLocks noGrp="1"/>
          </p:cNvSpPr>
          <p:nvPr>
            <p:ph type="title"/>
          </p:nvPr>
        </p:nvSpPr>
        <p:spPr/>
        <p:txBody>
          <a:bodyPr/>
          <a:lstStyle/>
          <a:p>
            <a:pPr eaLnBrk="1" hangingPunct="1"/>
            <a:r>
              <a:rPr lang="en-US" altLang="en-US" dirty="0"/>
              <a:t>ESG-CV Expenditure Deadlines</a:t>
            </a:r>
          </a:p>
        </p:txBody>
      </p:sp>
      <p:sp>
        <p:nvSpPr>
          <p:cNvPr id="232473" name="Slide Number Placeholder 3">
            <a:extLst>
              <a:ext uri="{FF2B5EF4-FFF2-40B4-BE49-F238E27FC236}">
                <a16:creationId xmlns:a16="http://schemas.microsoft.com/office/drawing/2014/main" id="{4D77756B-4CDF-4CC7-AE02-D561440F6D3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320910-3741-4990-A284-DF409375C37B}" type="slidenum">
              <a:rPr lang="en-US" altLang="en-US" sz="1400" smtClean="0">
                <a:ea typeface="ＭＳ Ｐゴシック" panose="020B0600070205080204" pitchFamily="34" charset="-128"/>
              </a:rPr>
              <a:pPr/>
              <a:t>6</a:t>
            </a:fld>
            <a:endParaRPr lang="en-US" altLang="en-US" sz="1400" dirty="0">
              <a:ea typeface="ＭＳ Ｐゴシック" panose="020B0600070205080204" pitchFamily="34" charset="-128"/>
            </a:endParaRPr>
          </a:p>
        </p:txBody>
      </p:sp>
      <p:sp>
        <p:nvSpPr>
          <p:cNvPr id="4" name="Content Placeholder 3">
            <a:extLst>
              <a:ext uri="{FF2B5EF4-FFF2-40B4-BE49-F238E27FC236}">
                <a16:creationId xmlns:a16="http://schemas.microsoft.com/office/drawing/2014/main" id="{EFAB91B5-9B4B-4F56-9A17-D971247453A5}"/>
              </a:ext>
            </a:extLst>
          </p:cNvPr>
          <p:cNvSpPr>
            <a:spLocks noGrp="1"/>
          </p:cNvSpPr>
          <p:nvPr>
            <p:ph idx="1"/>
          </p:nvPr>
        </p:nvSpPr>
        <p:spPr>
          <a:xfrm>
            <a:off x="457199" y="1371600"/>
            <a:ext cx="8229600" cy="3710763"/>
          </a:xfrm>
        </p:spPr>
        <p:txBody>
          <a:bodyPr/>
          <a:lstStyle/>
          <a:p>
            <a:pPr marL="347663" lvl="1" indent="-342900">
              <a:lnSpc>
                <a:spcPct val="90000"/>
              </a:lnSpc>
              <a:spcBef>
                <a:spcPts val="420"/>
              </a:spcBef>
              <a:buClr>
                <a:srgbClr val="000000"/>
              </a:buClr>
              <a:buSzPts val="1500"/>
              <a:buFont typeface="Wingdings" panose="05000000000000000000" pitchFamily="2" charset="2"/>
              <a:buChar char="§"/>
            </a:pPr>
            <a:r>
              <a:rPr lang="en-US" sz="2000" dirty="0"/>
              <a:t>All ESG-CV funds must be expended on eligible costs by: </a:t>
            </a:r>
            <a:br>
              <a:rPr lang="en-US" sz="2000" dirty="0"/>
            </a:br>
            <a:r>
              <a:rPr lang="en-US" sz="2000" b="1" dirty="0">
                <a:solidFill>
                  <a:srgbClr val="0070C0"/>
                </a:solidFill>
              </a:rPr>
              <a:t>September 30, 2022</a:t>
            </a:r>
            <a:br>
              <a:rPr lang="en-US" sz="2000" b="1" dirty="0"/>
            </a:br>
            <a:endParaRPr lang="en-US" sz="2000" b="1" dirty="0"/>
          </a:p>
          <a:p>
            <a:pPr marL="347663" lvl="1" indent="-342900">
              <a:lnSpc>
                <a:spcPct val="90000"/>
              </a:lnSpc>
              <a:spcBef>
                <a:spcPts val="420"/>
              </a:spcBef>
              <a:buClr>
                <a:srgbClr val="000000"/>
              </a:buClr>
              <a:buSzPts val="1500"/>
              <a:buFont typeface="Wingdings" panose="05000000000000000000" pitchFamily="2" charset="2"/>
              <a:buChar char="§"/>
            </a:pPr>
            <a:r>
              <a:rPr lang="en-US" sz="2000" dirty="0"/>
              <a:t>Recipients should expend at least </a:t>
            </a:r>
            <a:r>
              <a:rPr lang="en-US" sz="2000" b="1" dirty="0"/>
              <a:t>20 percent </a:t>
            </a:r>
            <a:r>
              <a:rPr lang="en-US" sz="2000" dirty="0"/>
              <a:t>of their total award by:</a:t>
            </a:r>
            <a:br>
              <a:rPr lang="en-US" sz="2000" dirty="0"/>
            </a:br>
            <a:r>
              <a:rPr lang="en-US" sz="2000" b="1" dirty="0">
                <a:solidFill>
                  <a:srgbClr val="0070C0"/>
                </a:solidFill>
              </a:rPr>
              <a:t>September 30, 2021 </a:t>
            </a:r>
            <a:r>
              <a:rPr lang="en-US" sz="2000" dirty="0"/>
              <a:t>(or HUD may recapture up to 20%)</a:t>
            </a:r>
            <a:br>
              <a:rPr lang="en-US" sz="2000" dirty="0"/>
            </a:br>
            <a:endParaRPr lang="en-US" sz="2000" dirty="0"/>
          </a:p>
          <a:p>
            <a:pPr marL="347663" lvl="1" indent="-342900">
              <a:lnSpc>
                <a:spcPct val="90000"/>
              </a:lnSpc>
              <a:spcBef>
                <a:spcPts val="420"/>
              </a:spcBef>
              <a:buClr>
                <a:srgbClr val="000000"/>
              </a:buClr>
              <a:buSzPts val="1500"/>
              <a:buFont typeface="Wingdings" panose="05000000000000000000" pitchFamily="2" charset="2"/>
              <a:buChar char="§"/>
            </a:pPr>
            <a:r>
              <a:rPr lang="en-US" sz="2000" dirty="0"/>
              <a:t>Recipients should expend at least </a:t>
            </a:r>
            <a:r>
              <a:rPr lang="en-US" sz="2000" b="1" dirty="0"/>
              <a:t>80 percent </a:t>
            </a:r>
            <a:r>
              <a:rPr lang="en-US" sz="2000" dirty="0"/>
              <a:t>of their total award by: </a:t>
            </a:r>
            <a:r>
              <a:rPr lang="en-US" sz="2000" b="1" dirty="0"/>
              <a:t> </a:t>
            </a:r>
            <a:r>
              <a:rPr lang="en-US" sz="2000" b="1" dirty="0">
                <a:solidFill>
                  <a:srgbClr val="0070C0"/>
                </a:solidFill>
              </a:rPr>
              <a:t>March 31, 2022 </a:t>
            </a:r>
            <a:r>
              <a:rPr lang="en-US" sz="2000" dirty="0"/>
              <a:t>(or HUD may recapture up to 80%)</a:t>
            </a:r>
          </a:p>
          <a:p>
            <a:pPr marL="4763" lvl="1" indent="0">
              <a:lnSpc>
                <a:spcPct val="90000"/>
              </a:lnSpc>
              <a:spcBef>
                <a:spcPts val="420"/>
              </a:spcBef>
              <a:buClr>
                <a:srgbClr val="000000"/>
              </a:buClr>
              <a:buSzPts val="1500"/>
              <a:buNone/>
            </a:pPr>
            <a:endParaRPr lang="en-US" sz="2000" b="1" dirty="0"/>
          </a:p>
          <a:p>
            <a:endParaRPr lang="en-US" dirty="0"/>
          </a:p>
        </p:txBody>
      </p:sp>
      <p:sp>
        <p:nvSpPr>
          <p:cNvPr id="2" name="Date Placeholder 1">
            <a:extLst>
              <a:ext uri="{FF2B5EF4-FFF2-40B4-BE49-F238E27FC236}">
                <a16:creationId xmlns:a16="http://schemas.microsoft.com/office/drawing/2014/main" id="{6586F649-AFFA-4695-9260-C4C1526E49C1}"/>
              </a:ext>
            </a:extLst>
          </p:cNvPr>
          <p:cNvSpPr>
            <a:spLocks noGrp="1"/>
          </p:cNvSpPr>
          <p:nvPr>
            <p:ph type="dt" sz="half" idx="10"/>
          </p:nvPr>
        </p:nvSpPr>
        <p:spPr/>
        <p:txBody>
          <a:bodyPr/>
          <a:lstStyle/>
          <a:p>
            <a:fld id="{6EDAFE5E-A8C3-4ABD-BA95-EADABC9CC587}" type="datetime1">
              <a:rPr lang="en-US" smtClean="0"/>
              <a:t>10/30/2020</a:t>
            </a:fld>
            <a:endParaRPr lang="en-US" dirty="0"/>
          </a:p>
        </p:txBody>
      </p:sp>
    </p:spTree>
    <p:extLst>
      <p:ext uri="{BB962C8B-B14F-4D97-AF65-F5344CB8AC3E}">
        <p14:creationId xmlns:p14="http://schemas.microsoft.com/office/powerpoint/2010/main" val="21847109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Title 2">
            <a:extLst>
              <a:ext uri="{FF2B5EF4-FFF2-40B4-BE49-F238E27FC236}">
                <a16:creationId xmlns:a16="http://schemas.microsoft.com/office/drawing/2014/main" id="{7B835D8F-34A4-4565-8F96-EFF154CD3098}"/>
              </a:ext>
            </a:extLst>
          </p:cNvPr>
          <p:cNvSpPr>
            <a:spLocks noGrp="1"/>
          </p:cNvSpPr>
          <p:nvPr>
            <p:ph type="title"/>
          </p:nvPr>
        </p:nvSpPr>
        <p:spPr/>
        <p:txBody>
          <a:bodyPr/>
          <a:lstStyle/>
          <a:p>
            <a:r>
              <a:rPr lang="en-US" altLang="en-US" dirty="0"/>
              <a:t>Equal Access and Gender Identity Rule</a:t>
            </a:r>
            <a:br>
              <a:rPr lang="en-US" altLang="en-US" dirty="0"/>
            </a:br>
            <a:endParaRPr lang="en-US" altLang="en-US" dirty="0">
              <a:solidFill>
                <a:srgbClr val="FF0000"/>
              </a:solidFill>
            </a:endParaRPr>
          </a:p>
        </p:txBody>
      </p:sp>
      <p:sp>
        <p:nvSpPr>
          <p:cNvPr id="2" name="Content Placeholder 1">
            <a:extLst>
              <a:ext uri="{FF2B5EF4-FFF2-40B4-BE49-F238E27FC236}">
                <a16:creationId xmlns:a16="http://schemas.microsoft.com/office/drawing/2014/main" id="{C48150CE-EA98-4E1D-A093-A3CE873EFE9D}"/>
              </a:ext>
            </a:extLst>
          </p:cNvPr>
          <p:cNvSpPr>
            <a:spLocks noGrp="1"/>
          </p:cNvSpPr>
          <p:nvPr>
            <p:ph idx="1"/>
          </p:nvPr>
        </p:nvSpPr>
        <p:spPr/>
        <p:txBody>
          <a:bodyPr/>
          <a:lstStyle/>
          <a:p>
            <a:pPr marL="336550" indent="-323850">
              <a:buFont typeface="Arial"/>
              <a:buChar char="•"/>
              <a:tabLst>
                <a:tab pos="335915" algn="l"/>
              </a:tabLst>
              <a:defRPr/>
            </a:pPr>
            <a:r>
              <a:rPr lang="en-US" sz="2000" b="0" spc="-25" dirty="0">
                <a:cs typeface="Calibri"/>
              </a:rPr>
              <a:t>I</a:t>
            </a:r>
            <a:r>
              <a:rPr lang="en-US" sz="2000" b="0" spc="10" dirty="0">
                <a:cs typeface="Calibri"/>
              </a:rPr>
              <a:t>n</a:t>
            </a:r>
            <a:r>
              <a:rPr lang="en-US" sz="2000" b="0" spc="20" dirty="0">
                <a:cs typeface="Calibri"/>
              </a:rPr>
              <a:t> </a:t>
            </a:r>
            <a:r>
              <a:rPr lang="en-US" sz="2000" b="0" spc="-30" dirty="0">
                <a:cs typeface="Calibri"/>
              </a:rPr>
              <a:t>e</a:t>
            </a:r>
            <a:r>
              <a:rPr lang="en-US" sz="2000" b="0" spc="-15" dirty="0">
                <a:cs typeface="Calibri"/>
              </a:rPr>
              <a:t>ff</a:t>
            </a:r>
            <a:r>
              <a:rPr lang="en-US" sz="2000" b="0" spc="-30" dirty="0">
                <a:cs typeface="Calibri"/>
              </a:rPr>
              <a:t>e</a:t>
            </a:r>
            <a:r>
              <a:rPr lang="en-US" sz="2000" b="0" spc="25" dirty="0">
                <a:cs typeface="Calibri"/>
              </a:rPr>
              <a:t>c</a:t>
            </a:r>
            <a:r>
              <a:rPr lang="en-US" sz="2000" b="0" dirty="0">
                <a:cs typeface="Calibri"/>
              </a:rPr>
              <a:t>t</a:t>
            </a:r>
            <a:r>
              <a:rPr lang="en-US" sz="2000" b="0" spc="175" dirty="0">
                <a:cs typeface="Calibri"/>
              </a:rPr>
              <a:t> </a:t>
            </a:r>
            <a:r>
              <a:rPr lang="en-US" sz="2000" b="0" spc="50" dirty="0">
                <a:cs typeface="Calibri"/>
              </a:rPr>
              <a:t>O</a:t>
            </a:r>
            <a:r>
              <a:rPr lang="en-US" sz="2000" b="0" spc="25" dirty="0">
                <a:cs typeface="Calibri"/>
              </a:rPr>
              <a:t>c</a:t>
            </a:r>
            <a:r>
              <a:rPr lang="en-US" sz="2000" b="0" spc="-30" dirty="0">
                <a:cs typeface="Calibri"/>
              </a:rPr>
              <a:t>t</a:t>
            </a:r>
            <a:r>
              <a:rPr lang="en-US" sz="2000" b="0" spc="45" dirty="0">
                <a:cs typeface="Calibri"/>
              </a:rPr>
              <a:t>o</a:t>
            </a:r>
            <a:r>
              <a:rPr lang="en-US" sz="2000" b="0" spc="-25" dirty="0">
                <a:cs typeface="Calibri"/>
              </a:rPr>
              <a:t>b</a:t>
            </a:r>
            <a:r>
              <a:rPr lang="en-US" sz="2000" b="0" spc="-30" dirty="0">
                <a:cs typeface="Calibri"/>
              </a:rPr>
              <a:t>e</a:t>
            </a:r>
            <a:r>
              <a:rPr lang="en-US" sz="2000" b="0" dirty="0">
                <a:cs typeface="Calibri"/>
              </a:rPr>
              <a:t>r</a:t>
            </a:r>
            <a:r>
              <a:rPr lang="en-US" sz="2000" b="0" spc="60" dirty="0">
                <a:cs typeface="Calibri"/>
              </a:rPr>
              <a:t> </a:t>
            </a:r>
            <a:r>
              <a:rPr lang="en-US" sz="2000" b="0" spc="15" dirty="0">
                <a:cs typeface="Calibri"/>
              </a:rPr>
              <a:t>21</a:t>
            </a:r>
            <a:r>
              <a:rPr lang="en-US" sz="2000" b="0" dirty="0">
                <a:cs typeface="Calibri"/>
              </a:rPr>
              <a:t>,</a:t>
            </a:r>
            <a:r>
              <a:rPr lang="en-US" sz="2000" b="0" spc="35" dirty="0">
                <a:cs typeface="Calibri"/>
              </a:rPr>
              <a:t> </a:t>
            </a:r>
            <a:r>
              <a:rPr lang="en-US" sz="2000" b="0" spc="15" dirty="0">
                <a:cs typeface="Calibri"/>
              </a:rPr>
              <a:t>201</a:t>
            </a:r>
            <a:r>
              <a:rPr lang="en-US" sz="2000" b="0" dirty="0">
                <a:cs typeface="Calibri"/>
              </a:rPr>
              <a:t>6</a:t>
            </a:r>
            <a:br>
              <a:rPr lang="en-US" sz="2000" b="0" dirty="0">
                <a:cs typeface="Calibri"/>
              </a:rPr>
            </a:br>
            <a:endParaRPr lang="en-US" sz="2000" b="0" dirty="0">
              <a:cs typeface="Calibri"/>
            </a:endParaRPr>
          </a:p>
          <a:p>
            <a:pPr marL="336550" indent="-323850">
              <a:buFont typeface="Arial"/>
              <a:buChar char="•"/>
              <a:tabLst>
                <a:tab pos="335915" algn="l"/>
              </a:tabLst>
              <a:defRPr/>
            </a:pPr>
            <a:r>
              <a:rPr lang="en-US" sz="2000" b="0" spc="10" dirty="0">
                <a:cs typeface="Calibri"/>
              </a:rPr>
              <a:t>E</a:t>
            </a:r>
            <a:r>
              <a:rPr lang="en-US" sz="2000" b="0" spc="-30" dirty="0">
                <a:cs typeface="Calibri"/>
              </a:rPr>
              <a:t>q</a:t>
            </a:r>
            <a:r>
              <a:rPr lang="en-US" sz="2000" b="0" spc="-25" dirty="0">
                <a:cs typeface="Calibri"/>
              </a:rPr>
              <a:t>u</a:t>
            </a:r>
            <a:r>
              <a:rPr lang="en-US" sz="2000" b="0" spc="25" dirty="0">
                <a:cs typeface="Calibri"/>
              </a:rPr>
              <a:t>a</a:t>
            </a:r>
            <a:r>
              <a:rPr lang="en-US" sz="2000" b="0" spc="5" dirty="0">
                <a:cs typeface="Calibri"/>
              </a:rPr>
              <a:t>l</a:t>
            </a:r>
            <a:r>
              <a:rPr lang="en-US" sz="2000" b="0" spc="90" dirty="0">
                <a:cs typeface="Calibri"/>
              </a:rPr>
              <a:t> </a:t>
            </a:r>
            <a:r>
              <a:rPr lang="en-US" sz="2000" b="0" spc="25" dirty="0">
                <a:cs typeface="Calibri"/>
              </a:rPr>
              <a:t>acc</a:t>
            </a:r>
            <a:r>
              <a:rPr lang="en-US" sz="2000" b="0" spc="-30" dirty="0">
                <a:cs typeface="Calibri"/>
              </a:rPr>
              <a:t>e</a:t>
            </a:r>
            <a:r>
              <a:rPr lang="en-US" sz="2000" b="0" spc="-25" dirty="0">
                <a:cs typeface="Calibri"/>
              </a:rPr>
              <a:t>s</a:t>
            </a:r>
            <a:r>
              <a:rPr lang="en-US" sz="2000" b="0" spc="10" dirty="0">
                <a:cs typeface="Calibri"/>
              </a:rPr>
              <a:t>s</a:t>
            </a:r>
            <a:r>
              <a:rPr lang="en-US" sz="2000" b="0" spc="90" dirty="0">
                <a:cs typeface="Calibri"/>
              </a:rPr>
              <a:t> </a:t>
            </a:r>
            <a:r>
              <a:rPr lang="en-US" sz="2000" b="0" spc="-30" dirty="0">
                <a:cs typeface="Calibri"/>
              </a:rPr>
              <a:t>i</a:t>
            </a:r>
            <a:r>
              <a:rPr lang="en-US" sz="2000" b="0" spc="10" dirty="0">
                <a:cs typeface="Calibri"/>
              </a:rPr>
              <a:t>s</a:t>
            </a:r>
            <a:r>
              <a:rPr lang="en-US" sz="2000" b="0" spc="90" dirty="0">
                <a:cs typeface="Calibri"/>
              </a:rPr>
              <a:t> </a:t>
            </a:r>
            <a:r>
              <a:rPr lang="en-US" sz="2000" b="0" spc="-25" dirty="0">
                <a:cs typeface="Calibri"/>
              </a:rPr>
              <a:t>p</a:t>
            </a:r>
            <a:r>
              <a:rPr lang="en-US" sz="2000" b="0" dirty="0">
                <a:cs typeface="Calibri"/>
              </a:rPr>
              <a:t>r</a:t>
            </a:r>
            <a:r>
              <a:rPr lang="en-US" sz="2000" b="0" spc="40" dirty="0">
                <a:cs typeface="Calibri"/>
              </a:rPr>
              <a:t>o</a:t>
            </a:r>
            <a:r>
              <a:rPr lang="en-US" sz="2000" b="0" spc="20" dirty="0">
                <a:cs typeface="Calibri"/>
              </a:rPr>
              <a:t>v</a:t>
            </a:r>
            <a:r>
              <a:rPr lang="en-US" sz="2000" b="0" spc="-30" dirty="0">
                <a:cs typeface="Calibri"/>
              </a:rPr>
              <a:t>i</a:t>
            </a:r>
            <a:r>
              <a:rPr lang="en-US" sz="2000" b="0" spc="-25" dirty="0">
                <a:cs typeface="Calibri"/>
              </a:rPr>
              <a:t>d</a:t>
            </a:r>
            <a:r>
              <a:rPr lang="en-US" sz="2000" b="0" spc="-30" dirty="0">
                <a:cs typeface="Calibri"/>
              </a:rPr>
              <a:t>e</a:t>
            </a:r>
            <a:r>
              <a:rPr lang="en-US" sz="2000" b="0" spc="10" dirty="0">
                <a:cs typeface="Calibri"/>
              </a:rPr>
              <a:t>d</a:t>
            </a:r>
            <a:r>
              <a:rPr lang="en-US" sz="2000" b="0" spc="170" dirty="0">
                <a:cs typeface="Calibri"/>
              </a:rPr>
              <a:t> </a:t>
            </a:r>
            <a:r>
              <a:rPr lang="en-US" sz="2000" b="0" spc="-30" dirty="0">
                <a:cs typeface="Calibri"/>
              </a:rPr>
              <a:t>i</a:t>
            </a:r>
            <a:r>
              <a:rPr lang="en-US" sz="2000" b="0" spc="10" dirty="0">
                <a:cs typeface="Calibri"/>
              </a:rPr>
              <a:t>n</a:t>
            </a:r>
            <a:r>
              <a:rPr lang="en-US" sz="2000" b="0" spc="20" dirty="0">
                <a:cs typeface="Calibri"/>
              </a:rPr>
              <a:t> </a:t>
            </a:r>
            <a:r>
              <a:rPr lang="en-US" sz="2000" b="0" spc="25" dirty="0">
                <a:cs typeface="Calibri"/>
              </a:rPr>
              <a:t>a</a:t>
            </a:r>
            <a:r>
              <a:rPr lang="en-US" sz="2000" b="0" spc="-30" dirty="0">
                <a:cs typeface="Calibri"/>
              </a:rPr>
              <a:t>l</a:t>
            </a:r>
            <a:r>
              <a:rPr lang="en-US" sz="2000" b="0" spc="5" dirty="0">
                <a:cs typeface="Calibri"/>
              </a:rPr>
              <a:t>l</a:t>
            </a:r>
            <a:r>
              <a:rPr lang="en-US" sz="2000" b="0" spc="90" dirty="0">
                <a:cs typeface="Calibri"/>
              </a:rPr>
              <a:t> </a:t>
            </a:r>
            <a:r>
              <a:rPr lang="en-US" sz="2000" b="0" dirty="0">
                <a:cs typeface="Calibri"/>
              </a:rPr>
              <a:t>H</a:t>
            </a:r>
            <a:r>
              <a:rPr lang="en-US" sz="2000" b="0" spc="10" dirty="0">
                <a:cs typeface="Calibri"/>
              </a:rPr>
              <a:t>U</a:t>
            </a:r>
            <a:r>
              <a:rPr lang="en-US" sz="2000" b="0" spc="15" dirty="0">
                <a:cs typeface="Calibri"/>
              </a:rPr>
              <a:t>D</a:t>
            </a:r>
            <a:r>
              <a:rPr lang="en-US" sz="2000" b="0" spc="65" dirty="0">
                <a:cs typeface="Calibri"/>
              </a:rPr>
              <a:t> </a:t>
            </a:r>
            <a:r>
              <a:rPr lang="en-US" sz="2000" b="0" spc="25" dirty="0">
                <a:cs typeface="Calibri"/>
              </a:rPr>
              <a:t>a</a:t>
            </a:r>
            <a:r>
              <a:rPr lang="en-US" sz="2000" b="0" spc="-25" dirty="0">
                <a:cs typeface="Calibri"/>
              </a:rPr>
              <a:t>ss</a:t>
            </a:r>
            <a:r>
              <a:rPr lang="en-US" sz="2000" b="0" spc="-30" dirty="0">
                <a:cs typeface="Calibri"/>
              </a:rPr>
              <a:t>i</a:t>
            </a:r>
            <a:r>
              <a:rPr lang="en-US" sz="2000" b="0" spc="-25" dirty="0">
                <a:cs typeface="Calibri"/>
              </a:rPr>
              <a:t>s</a:t>
            </a:r>
            <a:r>
              <a:rPr lang="en-US" sz="2000" b="0" spc="-30" dirty="0">
                <a:cs typeface="Calibri"/>
              </a:rPr>
              <a:t>te</a:t>
            </a:r>
            <a:r>
              <a:rPr lang="en-US" sz="2000" b="0" spc="10" dirty="0">
                <a:cs typeface="Calibri"/>
              </a:rPr>
              <a:t>d</a:t>
            </a:r>
            <a:r>
              <a:rPr lang="en-US" sz="2000" b="0" spc="245" dirty="0">
                <a:cs typeface="Calibri"/>
              </a:rPr>
              <a:t> </a:t>
            </a:r>
            <a:r>
              <a:rPr lang="en-US" sz="2000" b="0" spc="-25" dirty="0">
                <a:cs typeface="Calibri"/>
              </a:rPr>
              <a:t>p</a:t>
            </a:r>
            <a:r>
              <a:rPr lang="en-US" sz="2000" b="0" dirty="0">
                <a:cs typeface="Calibri"/>
              </a:rPr>
              <a:t>r</a:t>
            </a:r>
            <a:r>
              <a:rPr lang="en-US" sz="2000" b="0" spc="40" dirty="0">
                <a:cs typeface="Calibri"/>
              </a:rPr>
              <a:t>o</a:t>
            </a:r>
            <a:r>
              <a:rPr lang="en-US" sz="2000" b="0" spc="-30" dirty="0">
                <a:cs typeface="Calibri"/>
              </a:rPr>
              <a:t>g</a:t>
            </a:r>
            <a:r>
              <a:rPr lang="en-US" sz="2000" b="0" dirty="0">
                <a:cs typeface="Calibri"/>
              </a:rPr>
              <a:t>r</a:t>
            </a:r>
            <a:r>
              <a:rPr lang="en-US" sz="2000" b="0" spc="25" dirty="0">
                <a:cs typeface="Calibri"/>
              </a:rPr>
              <a:t>a</a:t>
            </a:r>
            <a:r>
              <a:rPr lang="en-US" sz="2000" b="0" spc="30" dirty="0">
                <a:cs typeface="Calibri"/>
              </a:rPr>
              <a:t>m</a:t>
            </a:r>
            <a:r>
              <a:rPr lang="en-US" sz="2000" b="0" spc="10" dirty="0">
                <a:cs typeface="Calibri"/>
              </a:rPr>
              <a:t>s</a:t>
            </a:r>
            <a:br>
              <a:rPr lang="en-US" sz="2000" b="0" spc="10" dirty="0">
                <a:cs typeface="Calibri"/>
              </a:rPr>
            </a:br>
            <a:endParaRPr lang="en-US" sz="2000" b="0" dirty="0"/>
          </a:p>
          <a:p>
            <a:pPr marL="336550" indent="-323850">
              <a:buFont typeface="Arial"/>
              <a:buChar char="•"/>
              <a:tabLst>
                <a:tab pos="335915" algn="l"/>
              </a:tabLst>
              <a:defRPr/>
            </a:pPr>
            <a:r>
              <a:rPr lang="en-US" sz="2000" b="0" spc="-25" dirty="0">
                <a:cs typeface="Calibri"/>
              </a:rPr>
              <a:t>Program participants</a:t>
            </a:r>
            <a:r>
              <a:rPr lang="en-US" sz="2000" b="0" spc="10" dirty="0">
                <a:cs typeface="Calibri"/>
              </a:rPr>
              <a:t> </a:t>
            </a:r>
            <a:r>
              <a:rPr lang="en-US" sz="2000" b="0" spc="25" dirty="0">
                <a:cs typeface="Calibri"/>
              </a:rPr>
              <a:t>a</a:t>
            </a:r>
            <a:r>
              <a:rPr lang="en-US" sz="2000" b="0" dirty="0">
                <a:cs typeface="Calibri"/>
              </a:rPr>
              <a:t>re</a:t>
            </a:r>
            <a:r>
              <a:rPr lang="en-US" sz="2000" b="0" spc="30" dirty="0">
                <a:cs typeface="Calibri"/>
              </a:rPr>
              <a:t> </a:t>
            </a:r>
            <a:r>
              <a:rPr lang="en-US" sz="2000" b="0" spc="-25" dirty="0">
                <a:cs typeface="Calibri"/>
              </a:rPr>
              <a:t>p</a:t>
            </a:r>
            <a:r>
              <a:rPr lang="en-US" sz="2000" b="0" spc="-30" dirty="0">
                <a:cs typeface="Calibri"/>
              </a:rPr>
              <a:t>l</a:t>
            </a:r>
            <a:r>
              <a:rPr lang="en-US" sz="2000" b="0" spc="25" dirty="0">
                <a:cs typeface="Calibri"/>
              </a:rPr>
              <a:t>ac</a:t>
            </a:r>
            <a:r>
              <a:rPr lang="en-US" sz="2000" b="0" spc="-30" dirty="0">
                <a:cs typeface="Calibri"/>
              </a:rPr>
              <a:t>e</a:t>
            </a:r>
            <a:r>
              <a:rPr lang="en-US" sz="2000" b="0" spc="10" dirty="0">
                <a:cs typeface="Calibri"/>
              </a:rPr>
              <a:t>d</a:t>
            </a:r>
            <a:r>
              <a:rPr lang="en-US" sz="2000" b="0" spc="170" dirty="0">
                <a:cs typeface="Calibri"/>
              </a:rPr>
              <a:t> </a:t>
            </a:r>
            <a:r>
              <a:rPr lang="en-US" sz="2000" b="0" spc="-30" dirty="0">
                <a:cs typeface="Calibri"/>
              </a:rPr>
              <a:t>i</a:t>
            </a:r>
            <a:r>
              <a:rPr lang="en-US" sz="2000" b="0" spc="10" dirty="0">
                <a:cs typeface="Calibri"/>
              </a:rPr>
              <a:t>n</a:t>
            </a:r>
            <a:r>
              <a:rPr lang="en-US" sz="2000" b="0" spc="20" dirty="0">
                <a:cs typeface="Calibri"/>
              </a:rPr>
              <a:t> </a:t>
            </a:r>
            <a:r>
              <a:rPr lang="en-US" sz="2000" b="0" spc="25" dirty="0">
                <a:cs typeface="Calibri"/>
              </a:rPr>
              <a:t>acc</a:t>
            </a:r>
            <a:r>
              <a:rPr lang="en-US" sz="2000" b="0" spc="45" dirty="0">
                <a:cs typeface="Calibri"/>
              </a:rPr>
              <a:t>o</a:t>
            </a:r>
            <a:r>
              <a:rPr lang="en-US" sz="2000" b="0" spc="5" dirty="0">
                <a:cs typeface="Calibri"/>
              </a:rPr>
              <a:t>r</a:t>
            </a:r>
            <a:r>
              <a:rPr lang="en-US" sz="2000" b="0" spc="-15" dirty="0">
                <a:cs typeface="Calibri"/>
              </a:rPr>
              <a:t>d</a:t>
            </a:r>
            <a:r>
              <a:rPr lang="en-US" sz="2000" b="0" spc="25" dirty="0">
                <a:cs typeface="Calibri"/>
              </a:rPr>
              <a:t>a</a:t>
            </a:r>
            <a:r>
              <a:rPr lang="en-US" sz="2000" b="0" spc="-25" dirty="0">
                <a:cs typeface="Calibri"/>
              </a:rPr>
              <a:t>n</a:t>
            </a:r>
            <a:r>
              <a:rPr lang="en-US" sz="2000" b="0" spc="25" dirty="0">
                <a:cs typeface="Calibri"/>
              </a:rPr>
              <a:t>c</a:t>
            </a:r>
            <a:r>
              <a:rPr lang="en-US" sz="2000" b="0" dirty="0">
                <a:cs typeface="Calibri"/>
              </a:rPr>
              <a:t>e</a:t>
            </a:r>
            <a:r>
              <a:rPr lang="en-US" sz="2000" b="0" spc="20" dirty="0">
                <a:cs typeface="Calibri"/>
              </a:rPr>
              <a:t> </a:t>
            </a:r>
            <a:r>
              <a:rPr lang="en-US" sz="2000" b="0" spc="-35" dirty="0">
                <a:cs typeface="Calibri"/>
              </a:rPr>
              <a:t>w</a:t>
            </a:r>
            <a:r>
              <a:rPr lang="en-US" sz="2000" b="0" spc="-30" dirty="0">
                <a:cs typeface="Calibri"/>
              </a:rPr>
              <a:t>it</a:t>
            </a:r>
            <a:r>
              <a:rPr lang="en-US" sz="2000" b="0" spc="10" dirty="0">
                <a:cs typeface="Calibri"/>
              </a:rPr>
              <a:t>h</a:t>
            </a:r>
            <a:r>
              <a:rPr lang="en-US" sz="2000" b="0" spc="170" dirty="0">
                <a:cs typeface="Calibri"/>
              </a:rPr>
              <a:t> </a:t>
            </a:r>
            <a:r>
              <a:rPr lang="en-US" sz="2000" b="0" spc="-30" dirty="0">
                <a:cs typeface="Calibri"/>
              </a:rPr>
              <a:t>ge</a:t>
            </a:r>
            <a:r>
              <a:rPr lang="en-US" sz="2000" b="0" spc="-25" dirty="0">
                <a:cs typeface="Calibri"/>
              </a:rPr>
              <a:t>nd</a:t>
            </a:r>
            <a:r>
              <a:rPr lang="en-US" sz="2000" b="0" spc="-30" dirty="0">
                <a:cs typeface="Calibri"/>
              </a:rPr>
              <a:t>e</a:t>
            </a:r>
            <a:r>
              <a:rPr lang="en-US" sz="2000" b="0" dirty="0">
                <a:cs typeface="Calibri"/>
              </a:rPr>
              <a:t>r</a:t>
            </a:r>
            <a:r>
              <a:rPr lang="en-US" sz="2000" b="0" spc="285" dirty="0">
                <a:cs typeface="Calibri"/>
              </a:rPr>
              <a:t> </a:t>
            </a:r>
            <a:r>
              <a:rPr lang="en-US" sz="2000" b="0" spc="-30" dirty="0">
                <a:cs typeface="Calibri"/>
              </a:rPr>
              <a:t>i</a:t>
            </a:r>
            <a:r>
              <a:rPr lang="en-US" sz="2000" b="0" spc="-25" dirty="0">
                <a:cs typeface="Calibri"/>
              </a:rPr>
              <a:t>d</a:t>
            </a:r>
            <a:r>
              <a:rPr lang="en-US" sz="2000" b="0" spc="-30" dirty="0">
                <a:cs typeface="Calibri"/>
              </a:rPr>
              <a:t>e</a:t>
            </a:r>
            <a:r>
              <a:rPr lang="en-US" sz="2000" b="0" spc="-25" dirty="0">
                <a:cs typeface="Calibri"/>
              </a:rPr>
              <a:t>n</a:t>
            </a:r>
            <a:r>
              <a:rPr lang="en-US" sz="2000" b="0" spc="-30" dirty="0">
                <a:cs typeface="Calibri"/>
              </a:rPr>
              <a:t>tit</a:t>
            </a:r>
            <a:r>
              <a:rPr lang="en-US" sz="2000" b="0" dirty="0">
                <a:cs typeface="Calibri"/>
              </a:rPr>
              <a:t>y of the individual</a:t>
            </a:r>
            <a:br>
              <a:rPr lang="en-US" sz="2000" b="0" dirty="0">
                <a:cs typeface="Calibri"/>
              </a:rPr>
            </a:br>
            <a:endParaRPr lang="en-US" sz="2000" b="0" dirty="0">
              <a:cs typeface="Calibri"/>
            </a:endParaRPr>
          </a:p>
          <a:p>
            <a:pPr marL="336550" indent="-323850">
              <a:buFont typeface="Arial"/>
              <a:buChar char="•"/>
              <a:tabLst>
                <a:tab pos="335915" algn="l"/>
              </a:tabLst>
              <a:defRPr/>
            </a:pPr>
            <a:r>
              <a:rPr lang="en-US" sz="2000" b="0" spc="15" dirty="0">
                <a:cs typeface="Calibri"/>
              </a:rPr>
              <a:t>Program participants cannot be subjected to intrusive questioning (asked </a:t>
            </a:r>
            <a:r>
              <a:rPr lang="en-US" sz="2000" b="0" spc="-25" dirty="0">
                <a:cs typeface="Calibri"/>
              </a:rPr>
              <a:t>t</a:t>
            </a:r>
            <a:r>
              <a:rPr lang="en-US" sz="2000" b="0" spc="10" dirty="0">
                <a:cs typeface="Calibri"/>
              </a:rPr>
              <a:t>o</a:t>
            </a:r>
            <a:r>
              <a:rPr lang="en-US" sz="2000" b="0" spc="15" dirty="0">
                <a:cs typeface="Calibri"/>
              </a:rPr>
              <a:t> provide evidence of their</a:t>
            </a:r>
            <a:r>
              <a:rPr lang="en-US" sz="2000" b="0" spc="170" dirty="0">
                <a:cs typeface="Calibri"/>
              </a:rPr>
              <a:t> </a:t>
            </a:r>
            <a:r>
              <a:rPr lang="en-US" sz="2000" b="0" spc="-25" dirty="0">
                <a:cs typeface="Calibri"/>
              </a:rPr>
              <a:t>gende</a:t>
            </a:r>
            <a:r>
              <a:rPr lang="en-US" sz="2000" b="0" spc="5" dirty="0">
                <a:cs typeface="Calibri"/>
              </a:rPr>
              <a:t>r</a:t>
            </a:r>
            <a:r>
              <a:rPr lang="en-US" sz="2000" b="0" spc="210" dirty="0">
                <a:cs typeface="Calibri"/>
              </a:rPr>
              <a:t> </a:t>
            </a:r>
            <a:r>
              <a:rPr lang="en-US" sz="2000" b="0" spc="-35" dirty="0">
                <a:cs typeface="Calibri"/>
              </a:rPr>
              <a:t>i</a:t>
            </a:r>
            <a:r>
              <a:rPr lang="en-US" sz="2000" b="0" spc="-25" dirty="0">
                <a:cs typeface="Calibri"/>
              </a:rPr>
              <a:t>dent</a:t>
            </a:r>
            <a:r>
              <a:rPr lang="en-US" sz="2000" b="0" spc="-35" dirty="0">
                <a:cs typeface="Calibri"/>
              </a:rPr>
              <a:t>i</a:t>
            </a:r>
            <a:r>
              <a:rPr lang="en-US" sz="2000" b="0" spc="-25" dirty="0">
                <a:cs typeface="Calibri"/>
              </a:rPr>
              <a:t>t</a:t>
            </a:r>
            <a:r>
              <a:rPr lang="en-US" sz="2000" b="0" spc="10" dirty="0">
                <a:cs typeface="Calibri"/>
              </a:rPr>
              <a:t>y)</a:t>
            </a:r>
            <a:br>
              <a:rPr lang="en-US" sz="2000" b="0" spc="10" dirty="0">
                <a:cs typeface="Calibri"/>
              </a:rPr>
            </a:br>
            <a:endParaRPr lang="en-US" sz="2000" b="0" spc="10" dirty="0">
              <a:cs typeface="Calibri"/>
            </a:endParaRPr>
          </a:p>
          <a:p>
            <a:pPr marL="336550" indent="-323850">
              <a:buFont typeface="Arial"/>
              <a:buChar char="•"/>
              <a:tabLst>
                <a:tab pos="335915" algn="l"/>
              </a:tabLst>
              <a:defRPr/>
            </a:pPr>
            <a:r>
              <a:rPr lang="en-US" sz="2000" b="0" spc="-10" dirty="0">
                <a:cs typeface="Calibri"/>
              </a:rPr>
              <a:t>P</a:t>
            </a:r>
            <a:r>
              <a:rPr lang="en-US" sz="2000" b="0" dirty="0">
                <a:cs typeface="Calibri"/>
              </a:rPr>
              <a:t>r</a:t>
            </a:r>
            <a:r>
              <a:rPr lang="en-US" sz="2000" b="0" spc="40" dirty="0">
                <a:cs typeface="Calibri"/>
              </a:rPr>
              <a:t>o</a:t>
            </a:r>
            <a:r>
              <a:rPr lang="en-US" sz="2000" b="0" spc="20" dirty="0">
                <a:cs typeface="Calibri"/>
              </a:rPr>
              <a:t>v</a:t>
            </a:r>
            <a:r>
              <a:rPr lang="en-US" sz="2000" b="0" spc="-30" dirty="0">
                <a:cs typeface="Calibri"/>
              </a:rPr>
              <a:t>i</a:t>
            </a:r>
            <a:r>
              <a:rPr lang="en-US" sz="2000" b="0" spc="-25" dirty="0">
                <a:cs typeface="Calibri"/>
              </a:rPr>
              <a:t>d</a:t>
            </a:r>
            <a:r>
              <a:rPr lang="en-US" sz="2000" b="0" spc="-30" dirty="0">
                <a:cs typeface="Calibri"/>
              </a:rPr>
              <a:t>e</a:t>
            </a:r>
            <a:r>
              <a:rPr lang="en-US" sz="2000" b="0" dirty="0">
                <a:cs typeface="Calibri"/>
              </a:rPr>
              <a:t>rs</a:t>
            </a:r>
            <a:r>
              <a:rPr lang="en-US" sz="2000" b="0" spc="175" dirty="0">
                <a:cs typeface="Calibri"/>
              </a:rPr>
              <a:t> </a:t>
            </a:r>
            <a:r>
              <a:rPr lang="en-US" sz="2000" b="0" spc="30" dirty="0">
                <a:cs typeface="Calibri"/>
              </a:rPr>
              <a:t>m</a:t>
            </a:r>
            <a:r>
              <a:rPr lang="en-US" sz="2000" b="0" spc="-25" dirty="0">
                <a:cs typeface="Calibri"/>
              </a:rPr>
              <a:t>us</a:t>
            </a:r>
            <a:r>
              <a:rPr lang="en-US" sz="2000" b="0" dirty="0">
                <a:cs typeface="Calibri"/>
              </a:rPr>
              <a:t>t</a:t>
            </a:r>
            <a:r>
              <a:rPr lang="en-US" sz="2000" b="0" spc="100" dirty="0">
                <a:cs typeface="Calibri"/>
              </a:rPr>
              <a:t> </a:t>
            </a:r>
            <a:r>
              <a:rPr lang="en-US" sz="2000" b="0" spc="-25" dirty="0">
                <a:cs typeface="Calibri"/>
              </a:rPr>
              <a:t>upd</a:t>
            </a:r>
            <a:r>
              <a:rPr lang="en-US" sz="2000" b="0" spc="25" dirty="0">
                <a:cs typeface="Calibri"/>
              </a:rPr>
              <a:t>a</a:t>
            </a:r>
            <a:r>
              <a:rPr lang="en-US" sz="2000" b="0" spc="-30" dirty="0">
                <a:cs typeface="Calibri"/>
              </a:rPr>
              <a:t>t</a:t>
            </a:r>
            <a:r>
              <a:rPr lang="en-US" sz="2000" b="0" dirty="0">
                <a:cs typeface="Calibri"/>
              </a:rPr>
              <a:t>e</a:t>
            </a:r>
            <a:r>
              <a:rPr lang="en-US" sz="2000" b="0" spc="170" dirty="0">
                <a:cs typeface="Calibri"/>
              </a:rPr>
              <a:t> </a:t>
            </a:r>
            <a:r>
              <a:rPr lang="en-US" sz="2000" b="0" spc="-25" dirty="0">
                <a:cs typeface="Calibri"/>
              </a:rPr>
              <a:t>p</a:t>
            </a:r>
            <a:r>
              <a:rPr lang="en-US" sz="2000" b="0" spc="45" dirty="0">
                <a:cs typeface="Calibri"/>
              </a:rPr>
              <a:t>o</a:t>
            </a:r>
            <a:r>
              <a:rPr lang="en-US" sz="2000" b="0" spc="-30" dirty="0">
                <a:cs typeface="Calibri"/>
              </a:rPr>
              <a:t>li</a:t>
            </a:r>
            <a:r>
              <a:rPr lang="en-US" sz="2000" b="0" spc="25" dirty="0">
                <a:cs typeface="Calibri"/>
              </a:rPr>
              <a:t>c</a:t>
            </a:r>
            <a:r>
              <a:rPr lang="en-US" sz="2000" b="0" spc="-30" dirty="0">
                <a:cs typeface="Calibri"/>
              </a:rPr>
              <a:t>ie</a:t>
            </a:r>
            <a:r>
              <a:rPr lang="en-US" sz="2000" b="0" spc="10" dirty="0">
                <a:cs typeface="Calibri"/>
              </a:rPr>
              <a:t>s</a:t>
            </a:r>
            <a:r>
              <a:rPr lang="en-US" sz="2000" b="0" spc="165" dirty="0">
                <a:cs typeface="Calibri"/>
              </a:rPr>
              <a:t> </a:t>
            </a:r>
            <a:r>
              <a:rPr lang="en-US" sz="2000" b="0" spc="25" dirty="0">
                <a:cs typeface="Calibri"/>
              </a:rPr>
              <a:t>a</a:t>
            </a:r>
            <a:r>
              <a:rPr lang="en-US" sz="2000" b="0" spc="-25" dirty="0">
                <a:cs typeface="Calibri"/>
              </a:rPr>
              <a:t>n</a:t>
            </a:r>
            <a:r>
              <a:rPr lang="en-US" sz="2000" b="0" spc="10" dirty="0">
                <a:cs typeface="Calibri"/>
              </a:rPr>
              <a:t>d</a:t>
            </a:r>
            <a:r>
              <a:rPr lang="en-US" sz="2000" b="0" spc="95" dirty="0">
                <a:cs typeface="Calibri"/>
              </a:rPr>
              <a:t> </a:t>
            </a:r>
            <a:r>
              <a:rPr lang="en-US" sz="2000" b="0" spc="-25" dirty="0">
                <a:cs typeface="Calibri"/>
              </a:rPr>
              <a:t>p</a:t>
            </a:r>
            <a:r>
              <a:rPr lang="en-US" sz="2000" b="0" dirty="0">
                <a:cs typeface="Calibri"/>
              </a:rPr>
              <a:t>r</a:t>
            </a:r>
            <a:r>
              <a:rPr lang="en-US" sz="2000" b="0" spc="40" dirty="0">
                <a:cs typeface="Calibri"/>
              </a:rPr>
              <a:t>o</a:t>
            </a:r>
            <a:r>
              <a:rPr lang="en-US" sz="2000" b="0" spc="25" dirty="0">
                <a:cs typeface="Calibri"/>
              </a:rPr>
              <a:t>c</a:t>
            </a:r>
            <a:r>
              <a:rPr lang="en-US" sz="2000" b="0" spc="-30" dirty="0">
                <a:cs typeface="Calibri"/>
              </a:rPr>
              <a:t>e</a:t>
            </a:r>
            <a:r>
              <a:rPr lang="en-US" sz="2000" b="0" spc="-25" dirty="0">
                <a:cs typeface="Calibri"/>
              </a:rPr>
              <a:t>du</a:t>
            </a:r>
            <a:r>
              <a:rPr lang="en-US" sz="2000" b="0" dirty="0">
                <a:cs typeface="Calibri"/>
              </a:rPr>
              <a:t>r</a:t>
            </a:r>
            <a:r>
              <a:rPr lang="en-US" sz="2000" b="0" spc="-20" dirty="0">
                <a:cs typeface="Calibri"/>
              </a:rPr>
              <a:t>e</a:t>
            </a:r>
            <a:r>
              <a:rPr lang="en-US" sz="2000" b="0" spc="10" dirty="0">
                <a:cs typeface="Calibri"/>
              </a:rPr>
              <a:t>s</a:t>
            </a:r>
            <a:r>
              <a:rPr lang="en-US" sz="2000" b="0" spc="240" dirty="0">
                <a:cs typeface="Calibri"/>
              </a:rPr>
              <a:t> </a:t>
            </a:r>
            <a:r>
              <a:rPr lang="en-US" sz="2000" b="0" spc="-30" dirty="0">
                <a:cs typeface="Calibri"/>
              </a:rPr>
              <a:t>t</a:t>
            </a:r>
            <a:r>
              <a:rPr lang="en-US" sz="2000" b="0" spc="10" dirty="0">
                <a:cs typeface="Calibri"/>
              </a:rPr>
              <a:t>o</a:t>
            </a:r>
            <a:r>
              <a:rPr lang="en-US" sz="2000" b="0" spc="15" dirty="0">
                <a:cs typeface="Calibri"/>
              </a:rPr>
              <a:t> </a:t>
            </a:r>
            <a:r>
              <a:rPr lang="en-US" sz="2000" b="0" dirty="0">
                <a:cs typeface="Calibri"/>
              </a:rPr>
              <a:t>r</a:t>
            </a:r>
            <a:r>
              <a:rPr lang="en-US" sz="2000" b="0" spc="-20" dirty="0">
                <a:cs typeface="Calibri"/>
              </a:rPr>
              <a:t>e</a:t>
            </a:r>
            <a:r>
              <a:rPr lang="en-US" sz="2000" b="0" spc="-15" dirty="0">
                <a:cs typeface="Calibri"/>
              </a:rPr>
              <a:t>f</a:t>
            </a:r>
            <a:r>
              <a:rPr lang="en-US" sz="2000" b="0" spc="-30" dirty="0">
                <a:cs typeface="Calibri"/>
              </a:rPr>
              <a:t>le</a:t>
            </a:r>
            <a:r>
              <a:rPr lang="en-US" sz="2000" b="0" spc="25" dirty="0">
                <a:cs typeface="Calibri"/>
              </a:rPr>
              <a:t>c</a:t>
            </a:r>
            <a:r>
              <a:rPr lang="en-US" sz="2000" b="0" dirty="0">
                <a:cs typeface="Calibri"/>
              </a:rPr>
              <a:t>t</a:t>
            </a:r>
            <a:r>
              <a:rPr lang="en-US" sz="2000" b="0" spc="175" dirty="0">
                <a:cs typeface="Calibri"/>
              </a:rPr>
              <a:t> </a:t>
            </a:r>
            <a:r>
              <a:rPr lang="en-US" sz="2000" b="0" dirty="0">
                <a:cs typeface="Calibri"/>
              </a:rPr>
              <a:t>r</a:t>
            </a:r>
            <a:r>
              <a:rPr lang="en-US" sz="2000" b="0" spc="-20" dirty="0">
                <a:cs typeface="Calibri"/>
              </a:rPr>
              <a:t>e</a:t>
            </a:r>
            <a:r>
              <a:rPr lang="en-US" sz="2000" b="0" spc="-25" dirty="0">
                <a:cs typeface="Calibri"/>
              </a:rPr>
              <a:t>qu</a:t>
            </a:r>
            <a:r>
              <a:rPr lang="en-US" sz="2000" b="0" spc="-30" dirty="0">
                <a:cs typeface="Calibri"/>
              </a:rPr>
              <a:t>i</a:t>
            </a:r>
            <a:r>
              <a:rPr lang="en-US" sz="2000" b="0" dirty="0">
                <a:cs typeface="Calibri"/>
              </a:rPr>
              <a:t>r</a:t>
            </a:r>
            <a:r>
              <a:rPr lang="en-US" sz="2000" b="0" spc="-20" dirty="0">
                <a:cs typeface="Calibri"/>
              </a:rPr>
              <a:t>e</a:t>
            </a:r>
            <a:r>
              <a:rPr lang="en-US" sz="2000" b="0" spc="30" dirty="0">
                <a:cs typeface="Calibri"/>
              </a:rPr>
              <a:t>m</a:t>
            </a:r>
            <a:r>
              <a:rPr lang="en-US" sz="2000" b="0" spc="-30" dirty="0">
                <a:cs typeface="Calibri"/>
              </a:rPr>
              <a:t>e</a:t>
            </a:r>
            <a:r>
              <a:rPr lang="en-US" sz="2000" b="0" spc="-25" dirty="0">
                <a:cs typeface="Calibri"/>
              </a:rPr>
              <a:t>n</a:t>
            </a:r>
            <a:r>
              <a:rPr lang="en-US" sz="2000" b="0" spc="-30" dirty="0">
                <a:cs typeface="Calibri"/>
              </a:rPr>
              <a:t>t</a:t>
            </a:r>
            <a:r>
              <a:rPr lang="en-US" sz="2000" b="0" spc="10" dirty="0">
                <a:cs typeface="Calibri"/>
              </a:rPr>
              <a:t>s</a:t>
            </a:r>
            <a:endParaRPr lang="en-US" sz="2000" b="0" dirty="0">
              <a:cs typeface="Calibri"/>
            </a:endParaRPr>
          </a:p>
          <a:p>
            <a:pPr marL="0" indent="0">
              <a:buFont typeface="Arial" panose="020B0604020202020204" pitchFamily="34" charset="0"/>
              <a:buNone/>
              <a:defRPr/>
            </a:pPr>
            <a:endParaRPr lang="en-US" sz="2000" dirty="0"/>
          </a:p>
        </p:txBody>
      </p:sp>
      <p:sp>
        <p:nvSpPr>
          <p:cNvPr id="4" name="Slide Number Placeholder 3">
            <a:extLst>
              <a:ext uri="{FF2B5EF4-FFF2-40B4-BE49-F238E27FC236}">
                <a16:creationId xmlns:a16="http://schemas.microsoft.com/office/drawing/2014/main" id="{8C9E9FAE-D9D8-443F-A3B0-D2CA22087653}"/>
              </a:ext>
            </a:extLst>
          </p:cNvPr>
          <p:cNvSpPr>
            <a:spLocks noGrp="1"/>
          </p:cNvSpPr>
          <p:nvPr>
            <p:ph type="sldNum" sz="quarter" idx="12"/>
          </p:nvPr>
        </p:nvSpPr>
        <p:spPr/>
        <p:txBody>
          <a:bodyPr/>
          <a:lstStyle/>
          <a:p>
            <a:pPr>
              <a:defRPr/>
            </a:pPr>
            <a:r>
              <a:rPr lang="en-US" altLang="en-US"/>
              <a:t>Slide </a:t>
            </a:r>
            <a:fld id="{B3E93CA5-D487-4F3E-9A34-2BC72CA219A0}" type="slidenum">
              <a:rPr lang="en-US" altLang="en-US" smtClean="0"/>
              <a:pPr>
                <a:defRPr/>
              </a:pPr>
              <a:t>60</a:t>
            </a:fld>
            <a:endParaRPr lang="en-US" altLang="en-US"/>
          </a:p>
        </p:txBody>
      </p:sp>
      <p:sp>
        <p:nvSpPr>
          <p:cNvPr id="3" name="Date Placeholder 2">
            <a:extLst>
              <a:ext uri="{FF2B5EF4-FFF2-40B4-BE49-F238E27FC236}">
                <a16:creationId xmlns:a16="http://schemas.microsoft.com/office/drawing/2014/main" id="{B6BC70A1-05C2-457B-817F-0E61D91FB7CB}"/>
              </a:ext>
            </a:extLst>
          </p:cNvPr>
          <p:cNvSpPr>
            <a:spLocks noGrp="1"/>
          </p:cNvSpPr>
          <p:nvPr>
            <p:ph type="dt" sz="half" idx="10"/>
          </p:nvPr>
        </p:nvSpPr>
        <p:spPr/>
        <p:txBody>
          <a:bodyPr/>
          <a:lstStyle/>
          <a:p>
            <a:fld id="{07B15C9F-3E68-4409-9484-586D59662741}" type="datetime1">
              <a:rPr lang="en-US" smtClean="0"/>
              <a:t>10/30/2020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5" name="Title 2">
            <a:extLst>
              <a:ext uri="{FF2B5EF4-FFF2-40B4-BE49-F238E27FC236}">
                <a16:creationId xmlns:a16="http://schemas.microsoft.com/office/drawing/2014/main" id="{0607F20F-BD11-4C97-89BB-948E9B381322}"/>
              </a:ext>
            </a:extLst>
          </p:cNvPr>
          <p:cNvSpPr>
            <a:spLocks noGrp="1"/>
          </p:cNvSpPr>
          <p:nvPr>
            <p:ph type="title"/>
          </p:nvPr>
        </p:nvSpPr>
        <p:spPr/>
        <p:txBody>
          <a:bodyPr/>
          <a:lstStyle/>
          <a:p>
            <a:r>
              <a:rPr lang="en-US" altLang="en-US"/>
              <a:t>Equal Access and Families</a:t>
            </a:r>
          </a:p>
        </p:txBody>
      </p:sp>
      <p:sp>
        <p:nvSpPr>
          <p:cNvPr id="2" name="Content Placeholder 1">
            <a:extLst>
              <a:ext uri="{FF2B5EF4-FFF2-40B4-BE49-F238E27FC236}">
                <a16:creationId xmlns:a16="http://schemas.microsoft.com/office/drawing/2014/main" id="{52CFAF52-9D5E-4D37-AFE5-9CB75206B0D2}"/>
              </a:ext>
            </a:extLst>
          </p:cNvPr>
          <p:cNvSpPr>
            <a:spLocks noGrp="1"/>
          </p:cNvSpPr>
          <p:nvPr>
            <p:ph idx="1"/>
          </p:nvPr>
        </p:nvSpPr>
        <p:spPr/>
        <p:txBody>
          <a:bodyPr>
            <a:normAutofit/>
          </a:bodyPr>
          <a:lstStyle/>
          <a:p>
            <a:pPr marL="298450" indent="-285750">
              <a:lnSpc>
                <a:spcPct val="80000"/>
              </a:lnSpc>
              <a:tabLst>
                <a:tab pos="354013" algn="l"/>
              </a:tabLst>
            </a:pPr>
            <a:r>
              <a:rPr lang="en-US" altLang="en-US" sz="2000" b="0" dirty="0"/>
              <a:t>Definition of Family: </a:t>
            </a:r>
            <a:br>
              <a:rPr lang="en-US" altLang="en-US" sz="2000" b="0" dirty="0"/>
            </a:br>
            <a:endParaRPr lang="en-US" altLang="en-US" sz="2000" b="0" dirty="0"/>
          </a:p>
          <a:p>
            <a:pPr marL="471487" lvl="1" indent="-285750">
              <a:lnSpc>
                <a:spcPct val="80000"/>
              </a:lnSpc>
              <a:tabLst>
                <a:tab pos="354013" algn="l"/>
              </a:tabLst>
            </a:pPr>
            <a:r>
              <a:rPr lang="en-US" altLang="en-US" sz="2000" b="0" dirty="0"/>
              <a:t>Under the Equal Access Rule, which applies to ESG, any group of persons presenting for assistance together with or without children and irrespective of age, relationship . . . </a:t>
            </a:r>
          </a:p>
        </p:txBody>
      </p:sp>
      <p:sp>
        <p:nvSpPr>
          <p:cNvPr id="4" name="Slide Number Placeholder 3">
            <a:extLst>
              <a:ext uri="{FF2B5EF4-FFF2-40B4-BE49-F238E27FC236}">
                <a16:creationId xmlns:a16="http://schemas.microsoft.com/office/drawing/2014/main" id="{EFAE495E-D741-4D3B-8E9C-88471BA8EFB2}"/>
              </a:ext>
            </a:extLst>
          </p:cNvPr>
          <p:cNvSpPr>
            <a:spLocks noGrp="1"/>
          </p:cNvSpPr>
          <p:nvPr>
            <p:ph type="sldNum" sz="quarter" idx="12"/>
          </p:nvPr>
        </p:nvSpPr>
        <p:spPr/>
        <p:txBody>
          <a:bodyPr/>
          <a:lstStyle/>
          <a:p>
            <a:pPr>
              <a:defRPr/>
            </a:pPr>
            <a:r>
              <a:rPr lang="en-US" altLang="en-US"/>
              <a:t>Slide </a:t>
            </a:r>
            <a:fld id="{E273F7C6-2233-415D-B2E4-B2507B066CA6}" type="slidenum">
              <a:rPr lang="en-US" altLang="en-US" smtClean="0"/>
              <a:pPr>
                <a:defRPr/>
              </a:pPr>
              <a:t>61</a:t>
            </a:fld>
            <a:endParaRPr lang="en-US" altLang="en-US"/>
          </a:p>
        </p:txBody>
      </p:sp>
      <p:sp>
        <p:nvSpPr>
          <p:cNvPr id="3" name="Date Placeholder 2">
            <a:extLst>
              <a:ext uri="{FF2B5EF4-FFF2-40B4-BE49-F238E27FC236}">
                <a16:creationId xmlns:a16="http://schemas.microsoft.com/office/drawing/2014/main" id="{F59531F9-9FBD-4A4A-B5B2-73892DAB20C5}"/>
              </a:ext>
            </a:extLst>
          </p:cNvPr>
          <p:cNvSpPr>
            <a:spLocks noGrp="1"/>
          </p:cNvSpPr>
          <p:nvPr>
            <p:ph type="dt" sz="half" idx="10"/>
          </p:nvPr>
        </p:nvSpPr>
        <p:spPr/>
        <p:txBody>
          <a:bodyPr/>
          <a:lstStyle/>
          <a:p>
            <a:fld id="{8D7699F8-F92F-41DA-AE35-1D1410E409E0}" type="datetime1">
              <a:rPr lang="en-US" smtClean="0"/>
              <a:t>10/30/2020</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FF5CA-2829-4969-A75D-0F1AFB6631E2}"/>
              </a:ext>
            </a:extLst>
          </p:cNvPr>
          <p:cNvSpPr>
            <a:spLocks noGrp="1"/>
          </p:cNvSpPr>
          <p:nvPr>
            <p:ph type="title"/>
          </p:nvPr>
        </p:nvSpPr>
        <p:spPr/>
        <p:txBody>
          <a:bodyPr/>
          <a:lstStyle/>
          <a:p>
            <a:r>
              <a:rPr lang="en-US" dirty="0"/>
              <a:t>II. System Requirements </a:t>
            </a:r>
          </a:p>
        </p:txBody>
      </p:sp>
      <p:sp>
        <p:nvSpPr>
          <p:cNvPr id="4" name="Date Placeholder 3">
            <a:extLst>
              <a:ext uri="{FF2B5EF4-FFF2-40B4-BE49-F238E27FC236}">
                <a16:creationId xmlns:a16="http://schemas.microsoft.com/office/drawing/2014/main" id="{DD675C37-BDF1-4946-837C-16382CE489BC}"/>
              </a:ext>
            </a:extLst>
          </p:cNvPr>
          <p:cNvSpPr>
            <a:spLocks noGrp="1"/>
          </p:cNvSpPr>
          <p:nvPr>
            <p:ph type="dt" sz="half" idx="10"/>
          </p:nvPr>
        </p:nvSpPr>
        <p:spPr/>
        <p:txBody>
          <a:bodyPr/>
          <a:lstStyle/>
          <a:p>
            <a:fld id="{41975D1C-6220-4AEE-ACF0-90CD5AF3F501}" type="datetime1">
              <a:rPr lang="en-US" smtClean="0"/>
              <a:t>10/30/2020</a:t>
            </a:fld>
            <a:endParaRPr lang="en-US" dirty="0"/>
          </a:p>
        </p:txBody>
      </p:sp>
      <p:sp>
        <p:nvSpPr>
          <p:cNvPr id="6" name="Slide Number Placeholder 5">
            <a:extLst>
              <a:ext uri="{FF2B5EF4-FFF2-40B4-BE49-F238E27FC236}">
                <a16:creationId xmlns:a16="http://schemas.microsoft.com/office/drawing/2014/main" id="{EC8605D7-BC91-47C9-BD2F-289FD6845063}"/>
              </a:ext>
            </a:extLst>
          </p:cNvPr>
          <p:cNvSpPr>
            <a:spLocks noGrp="1"/>
          </p:cNvSpPr>
          <p:nvPr>
            <p:ph type="sldNum" sz="quarter" idx="12"/>
          </p:nvPr>
        </p:nvSpPr>
        <p:spPr/>
        <p:txBody>
          <a:bodyPr/>
          <a:lstStyle/>
          <a:p>
            <a:fld id="{1DB5379B-6F0A-3548-AC69-0D2DB46577D4}" type="slidenum">
              <a:rPr lang="en-US" smtClean="0"/>
              <a:pPr/>
              <a:t>62</a:t>
            </a:fld>
            <a:endParaRPr lang="en-US" dirty="0"/>
          </a:p>
        </p:txBody>
      </p:sp>
    </p:spTree>
    <p:extLst>
      <p:ext uri="{BB962C8B-B14F-4D97-AF65-F5344CB8AC3E}">
        <p14:creationId xmlns:p14="http://schemas.microsoft.com/office/powerpoint/2010/main" val="32470964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B70DD4-3F06-490F-9AFD-96FEDCBC60F9}"/>
              </a:ext>
            </a:extLst>
          </p:cNvPr>
          <p:cNvSpPr>
            <a:spLocks noGrp="1"/>
          </p:cNvSpPr>
          <p:nvPr>
            <p:ph type="dt" sz="half" idx="10"/>
          </p:nvPr>
        </p:nvSpPr>
        <p:spPr/>
        <p:txBody>
          <a:bodyPr/>
          <a:lstStyle/>
          <a:p>
            <a:fld id="{1DA5E089-7C9B-467B-A6F8-718A50AEC645}" type="datetime1">
              <a:rPr lang="en-US" smtClean="0"/>
              <a:t>10/30/2020</a:t>
            </a:fld>
            <a:endParaRPr lang="en-US"/>
          </a:p>
        </p:txBody>
      </p:sp>
      <p:sp>
        <p:nvSpPr>
          <p:cNvPr id="4" name="Slide Number Placeholder 3">
            <a:extLst>
              <a:ext uri="{FF2B5EF4-FFF2-40B4-BE49-F238E27FC236}">
                <a16:creationId xmlns:a16="http://schemas.microsoft.com/office/drawing/2014/main" id="{2B70DB60-B18C-4DFD-94D3-07C4B491BE09}"/>
              </a:ext>
            </a:extLst>
          </p:cNvPr>
          <p:cNvSpPr>
            <a:spLocks noGrp="1"/>
          </p:cNvSpPr>
          <p:nvPr>
            <p:ph type="sldNum" sz="quarter" idx="12"/>
          </p:nvPr>
        </p:nvSpPr>
        <p:spPr/>
        <p:txBody>
          <a:bodyPr/>
          <a:lstStyle/>
          <a:p>
            <a:fld id="{1DB5379B-6F0A-3548-AC69-0D2DB46577D4}" type="slidenum">
              <a:rPr lang="en-US" smtClean="0"/>
              <a:t>63</a:t>
            </a:fld>
            <a:endParaRPr lang="en-US"/>
          </a:p>
        </p:txBody>
      </p:sp>
      <p:sp>
        <p:nvSpPr>
          <p:cNvPr id="5" name="Title 4">
            <a:extLst>
              <a:ext uri="{FF2B5EF4-FFF2-40B4-BE49-F238E27FC236}">
                <a16:creationId xmlns:a16="http://schemas.microsoft.com/office/drawing/2014/main" id="{12422746-DDF1-435D-985A-AC229BC5219B}"/>
              </a:ext>
            </a:extLst>
          </p:cNvPr>
          <p:cNvSpPr>
            <a:spLocks noGrp="1"/>
          </p:cNvSpPr>
          <p:nvPr>
            <p:ph type="title"/>
          </p:nvPr>
        </p:nvSpPr>
        <p:spPr/>
        <p:txBody>
          <a:bodyPr/>
          <a:lstStyle/>
          <a:p>
            <a:r>
              <a:rPr lang="en-US" dirty="0"/>
              <a:t>Coordinated Entry &amp; Written Standards</a:t>
            </a:r>
          </a:p>
        </p:txBody>
      </p:sp>
    </p:spTree>
    <p:extLst>
      <p:ext uri="{BB962C8B-B14F-4D97-AF65-F5344CB8AC3E}">
        <p14:creationId xmlns:p14="http://schemas.microsoft.com/office/powerpoint/2010/main" val="38489423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a:extLst>
              <a:ext uri="{FF2B5EF4-FFF2-40B4-BE49-F238E27FC236}">
                <a16:creationId xmlns:a16="http://schemas.microsoft.com/office/drawing/2014/main" id="{079A631C-87D4-4985-BADF-39A588D186C4}"/>
              </a:ext>
            </a:extLst>
          </p:cNvPr>
          <p:cNvSpPr>
            <a:spLocks noGrp="1"/>
          </p:cNvSpPr>
          <p:nvPr>
            <p:ph type="title"/>
          </p:nvPr>
        </p:nvSpPr>
        <p:spPr/>
        <p:txBody>
          <a:bodyPr/>
          <a:lstStyle/>
          <a:p>
            <a:pPr eaLnBrk="1" hangingPunct="1"/>
            <a:r>
              <a:rPr lang="en-US" altLang="en-US" sz="3200" dirty="0"/>
              <a:t>Coordinated Entry System</a:t>
            </a:r>
            <a:br>
              <a:rPr lang="en-US" altLang="en-US" sz="3200" dirty="0"/>
            </a:br>
            <a:endParaRPr lang="en-US" altLang="en-US" sz="3200" dirty="0"/>
          </a:p>
        </p:txBody>
      </p:sp>
      <p:sp>
        <p:nvSpPr>
          <p:cNvPr id="142339" name="Content Placeholder 2">
            <a:extLst>
              <a:ext uri="{FF2B5EF4-FFF2-40B4-BE49-F238E27FC236}">
                <a16:creationId xmlns:a16="http://schemas.microsoft.com/office/drawing/2014/main" id="{52D5AF4E-7F6B-4ABC-9F04-97A4B1B851E7}"/>
              </a:ext>
            </a:extLst>
          </p:cNvPr>
          <p:cNvSpPr>
            <a:spLocks noGrp="1"/>
          </p:cNvSpPr>
          <p:nvPr>
            <p:ph idx="1"/>
          </p:nvPr>
        </p:nvSpPr>
        <p:spPr>
          <a:xfrm>
            <a:off x="620829" y="4668253"/>
            <a:ext cx="8229600" cy="1324375"/>
          </a:xfrm>
        </p:spPr>
        <p:txBody>
          <a:bodyPr/>
          <a:lstStyle/>
          <a:p>
            <a:pPr eaLnBrk="1" hangingPunct="1">
              <a:buFont typeface="Times" panose="02020603050405020304" pitchFamily="18" charset="0"/>
              <a:buNone/>
              <a:defRPr/>
            </a:pPr>
            <a:endParaRPr lang="en-US" altLang="en-US" sz="1400" dirty="0">
              <a:solidFill>
                <a:srgbClr val="FF0000"/>
              </a:solidFill>
            </a:endParaRPr>
          </a:p>
          <a:p>
            <a:pPr eaLnBrk="1" hangingPunct="1">
              <a:buFont typeface="Times" panose="02020603050405020304" pitchFamily="18" charset="0"/>
              <a:buNone/>
              <a:defRPr/>
            </a:pPr>
            <a:endParaRPr lang="en-US" altLang="en-US" sz="1400" dirty="0">
              <a:solidFill>
                <a:srgbClr val="FF0000"/>
              </a:solidFill>
            </a:endParaRPr>
          </a:p>
        </p:txBody>
      </p:sp>
      <p:sp>
        <p:nvSpPr>
          <p:cNvPr id="140292" name="Slide Number Placeholder 3">
            <a:extLst>
              <a:ext uri="{FF2B5EF4-FFF2-40B4-BE49-F238E27FC236}">
                <a16:creationId xmlns:a16="http://schemas.microsoft.com/office/drawing/2014/main" id="{68812B3C-8102-40DB-AFB2-2D34E2EFA14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DF35A3B-85A8-41A4-B43A-CAE68027B989}" type="slidenum">
              <a:rPr lang="en-US" altLang="en-US" sz="1400" smtClean="0">
                <a:ea typeface="ＭＳ Ｐゴシック" panose="020B0600070205080204" pitchFamily="34" charset="-128"/>
              </a:rPr>
              <a:pPr/>
              <a:t>64</a:t>
            </a:fld>
            <a:endParaRPr lang="en-US" altLang="en-US" sz="1400">
              <a:ea typeface="ＭＳ Ｐゴシック" panose="020B0600070205080204" pitchFamily="34" charset="-128"/>
            </a:endParaRPr>
          </a:p>
        </p:txBody>
      </p:sp>
      <p:sp>
        <p:nvSpPr>
          <p:cNvPr id="6" name="TextBox 5">
            <a:extLst>
              <a:ext uri="{FF2B5EF4-FFF2-40B4-BE49-F238E27FC236}">
                <a16:creationId xmlns:a16="http://schemas.microsoft.com/office/drawing/2014/main" id="{FEF980B6-9930-45A4-B482-794BABB883E6}"/>
              </a:ext>
            </a:extLst>
          </p:cNvPr>
          <p:cNvSpPr txBox="1"/>
          <p:nvPr/>
        </p:nvSpPr>
        <p:spPr>
          <a:xfrm>
            <a:off x="457198" y="1347501"/>
            <a:ext cx="8229599" cy="4801314"/>
          </a:xfrm>
          <a:prstGeom prst="rect">
            <a:avLst/>
          </a:prstGeom>
          <a:noFill/>
        </p:spPr>
        <p:txBody>
          <a:bodyPr wrap="square">
            <a:spAutoFit/>
          </a:bodyPr>
          <a:lstStyle/>
          <a:p>
            <a:pPr marL="285750" indent="-285750">
              <a:buFont typeface="Arial" panose="020B0604020202020204" pitchFamily="34" charset="0"/>
              <a:buChar char="•"/>
            </a:pPr>
            <a:r>
              <a:rPr lang="en-US" sz="1800" b="0" dirty="0"/>
              <a:t>Coordinated entry helps communities systematically assess the needs of program participants and effectively match the needs of each individual or family that presents for assistance with the most appropriate resources available.</a:t>
            </a:r>
            <a:br>
              <a:rPr lang="en-US" sz="1800" b="0" dirty="0"/>
            </a:br>
            <a:endParaRPr lang="en-US" sz="1800" b="0" dirty="0">
              <a:effectLst/>
              <a:ea typeface="Calibri" panose="020F0502020204030204" pitchFamily="34" charset="0"/>
            </a:endParaRPr>
          </a:p>
          <a:p>
            <a:pPr marL="285750" indent="-285750">
              <a:buFont typeface="Arial" panose="020B0604020202020204" pitchFamily="34" charset="0"/>
              <a:buChar char="•"/>
            </a:pPr>
            <a:r>
              <a:rPr lang="en-US" sz="1800" b="0" u="sng" dirty="0">
                <a:effectLst/>
                <a:ea typeface="Calibri" panose="020F0502020204030204" pitchFamily="34" charset="0"/>
              </a:rPr>
              <a:t>All</a:t>
            </a:r>
            <a:r>
              <a:rPr lang="en-US" sz="1800" b="0" dirty="0">
                <a:effectLst/>
                <a:ea typeface="Calibri" panose="020F0502020204030204" pitchFamily="34" charset="0"/>
              </a:rPr>
              <a:t> housing referrals for </a:t>
            </a:r>
            <a:r>
              <a:rPr lang="en-US" sz="1800" b="0" dirty="0" err="1">
                <a:effectLst/>
                <a:ea typeface="Calibri" panose="020F0502020204030204" pitchFamily="34" charset="0"/>
              </a:rPr>
              <a:t>CoC</a:t>
            </a:r>
            <a:r>
              <a:rPr lang="en-US" sz="1800" b="0" dirty="0">
                <a:effectLst/>
                <a:ea typeface="Calibri" panose="020F0502020204030204" pitchFamily="34" charset="0"/>
              </a:rPr>
              <a:t> and ESG-funded projects (TH, RRH, and PSH) must go through the </a:t>
            </a:r>
            <a:r>
              <a:rPr lang="en-US" sz="1800" b="0" dirty="0" err="1">
                <a:effectLst/>
                <a:ea typeface="Calibri" panose="020F0502020204030204" pitchFamily="34" charset="0"/>
              </a:rPr>
              <a:t>CoC</a:t>
            </a:r>
            <a:r>
              <a:rPr lang="en-US" sz="1800" b="0" dirty="0">
                <a:effectLst/>
                <a:ea typeface="Calibri" panose="020F0502020204030204" pitchFamily="34" charset="0"/>
              </a:rPr>
              <a:t> coordinated entry process as required in HUD’s </a:t>
            </a:r>
            <a:r>
              <a:rPr lang="en-US" sz="1800" b="0" u="sng" dirty="0">
                <a:solidFill>
                  <a:srgbClr val="FF0000"/>
                </a:solidFill>
                <a:ea typeface="Calibri" panose="020F0502020204030204" pitchFamily="34" charset="0"/>
              </a:rPr>
              <a:t>C</a:t>
            </a:r>
            <a:r>
              <a:rPr lang="en-US" sz="1800" b="0" u="sng" dirty="0">
                <a:solidFill>
                  <a:srgbClr val="FF0000"/>
                </a:solidFill>
                <a:effectLst/>
                <a:ea typeface="Calibri" panose="020F0502020204030204" pitchFamily="34" charset="0"/>
                <a:hlinkClick r:id="rId3">
                  <a:extLst>
                    <a:ext uri="{A12FA001-AC4F-418D-AE19-62706E023703}">
                      <ahyp:hlinkClr xmlns:ahyp="http://schemas.microsoft.com/office/drawing/2018/hyperlinkcolor" val="tx"/>
                    </a:ext>
                  </a:extLst>
                </a:hlinkClick>
              </a:rPr>
              <a:t>oordinated Entry Notice  </a:t>
            </a:r>
            <a:r>
              <a:rPr lang="en-US" sz="1800" b="0" dirty="0">
                <a:solidFill>
                  <a:srgbClr val="FF0000"/>
                </a:solidFill>
                <a:effectLst/>
                <a:ea typeface="Calibri" panose="020F0502020204030204" pitchFamily="34" charset="0"/>
                <a:hlinkClick r:id="rId3">
                  <a:extLst>
                    <a:ext uri="{A12FA001-AC4F-418D-AE19-62706E023703}">
                      <ahyp:hlinkClr xmlns:ahyp="http://schemas.microsoft.com/office/drawing/2018/hyperlinkcolor" val="tx"/>
                    </a:ext>
                  </a:extLst>
                </a:hlinkClick>
              </a:rPr>
              <a:t>(CPD-17-01) </a:t>
            </a:r>
            <a:r>
              <a:rPr lang="en-US" sz="1800" b="0" dirty="0">
                <a:effectLst/>
                <a:ea typeface="Calibri" panose="020F0502020204030204" pitchFamily="34" charset="0"/>
              </a:rPr>
              <a:t>and based on the policies documented in the </a:t>
            </a:r>
            <a:r>
              <a:rPr lang="en-US" sz="1800" b="0" dirty="0" err="1">
                <a:effectLst/>
                <a:ea typeface="Calibri" panose="020F0502020204030204" pitchFamily="34" charset="0"/>
              </a:rPr>
              <a:t>CoC</a:t>
            </a:r>
            <a:r>
              <a:rPr lang="en-US" sz="1800" b="0" dirty="0">
                <a:effectLst/>
                <a:ea typeface="Calibri" panose="020F0502020204030204" pitchFamily="34" charset="0"/>
              </a:rPr>
              <a:t> coordinated entry policies and procedures and </a:t>
            </a:r>
            <a:r>
              <a:rPr lang="en-US" sz="1800" b="0" dirty="0" err="1">
                <a:effectLst/>
                <a:ea typeface="Calibri" panose="020F0502020204030204" pitchFamily="34" charset="0"/>
              </a:rPr>
              <a:t>CoC</a:t>
            </a:r>
            <a:r>
              <a:rPr lang="en-US" sz="1800" b="0" dirty="0">
                <a:effectLst/>
                <a:ea typeface="Calibri" panose="020F0502020204030204" pitchFamily="34" charset="0"/>
              </a:rPr>
              <a:t> and ESG written standards.</a:t>
            </a:r>
          </a:p>
          <a:p>
            <a:endParaRPr lang="en-US" sz="1800" b="0" dirty="0">
              <a:effectLst/>
              <a:ea typeface="Calibri" panose="020F0502020204030204" pitchFamily="34" charset="0"/>
            </a:endParaRPr>
          </a:p>
          <a:p>
            <a:pPr marL="285750" indent="-285750">
              <a:buFont typeface="Arial" panose="020B0604020202020204" pitchFamily="34" charset="0"/>
              <a:buChar char="•"/>
            </a:pPr>
            <a:r>
              <a:rPr lang="en-US" altLang="en-US" b="0" dirty="0"/>
              <a:t>ESG recipients must consult with the </a:t>
            </a:r>
            <a:r>
              <a:rPr lang="en-US" altLang="en-US" b="0" dirty="0" err="1"/>
              <a:t>CoC</a:t>
            </a:r>
            <a:r>
              <a:rPr lang="en-US" altLang="en-US" b="0" dirty="0"/>
              <a:t> to ensure the </a:t>
            </a:r>
            <a:r>
              <a:rPr lang="en-US" altLang="en-US" b="0" dirty="0" err="1"/>
              <a:t>CoC</a:t>
            </a:r>
            <a:r>
              <a:rPr lang="en-US" altLang="en-US" b="0" dirty="0"/>
              <a:t> system is consistent with the written standards for determining ESG assistance</a:t>
            </a:r>
          </a:p>
          <a:p>
            <a:pPr marL="285750" indent="-285750">
              <a:buFont typeface="Arial" panose="020B0604020202020204" pitchFamily="34" charset="0"/>
              <a:buChar char="•"/>
            </a:pPr>
            <a:endParaRPr lang="en-US" altLang="en-US" b="0" dirty="0"/>
          </a:p>
          <a:p>
            <a:pPr marL="285750" indent="-285750">
              <a:buFont typeface="Arial" panose="020B0604020202020204" pitchFamily="34" charset="0"/>
              <a:buChar char="•"/>
            </a:pPr>
            <a:r>
              <a:rPr lang="en-US" altLang="en-US" sz="1800" b="1" dirty="0"/>
              <a:t>ESG RRH Subrecipients must use the </a:t>
            </a:r>
            <a:r>
              <a:rPr lang="en-US" altLang="en-US" sz="1800" b="1" dirty="0" err="1"/>
              <a:t>CoC</a:t>
            </a:r>
            <a:r>
              <a:rPr lang="en-US" altLang="en-US" sz="1800" b="1" dirty="0"/>
              <a:t> coordinated entry system</a:t>
            </a:r>
          </a:p>
          <a:p>
            <a:endParaRPr lang="en-US" altLang="en-US" b="0" dirty="0"/>
          </a:p>
          <a:p>
            <a:endParaRPr lang="en-US" dirty="0"/>
          </a:p>
        </p:txBody>
      </p:sp>
      <p:sp>
        <p:nvSpPr>
          <p:cNvPr id="2" name="Date Placeholder 1">
            <a:extLst>
              <a:ext uri="{FF2B5EF4-FFF2-40B4-BE49-F238E27FC236}">
                <a16:creationId xmlns:a16="http://schemas.microsoft.com/office/drawing/2014/main" id="{5818B590-17AC-4EDB-851F-E19F83A49627}"/>
              </a:ext>
            </a:extLst>
          </p:cNvPr>
          <p:cNvSpPr>
            <a:spLocks noGrp="1"/>
          </p:cNvSpPr>
          <p:nvPr>
            <p:ph type="dt" sz="half" idx="10"/>
          </p:nvPr>
        </p:nvSpPr>
        <p:spPr/>
        <p:txBody>
          <a:bodyPr/>
          <a:lstStyle/>
          <a:p>
            <a:fld id="{F081D0CE-4B19-469C-8D9D-2B096DBA72C4}" type="datetime1">
              <a:rPr lang="en-US" smtClean="0"/>
              <a:t>10/30/2020</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Title 2">
            <a:extLst>
              <a:ext uri="{FF2B5EF4-FFF2-40B4-BE49-F238E27FC236}">
                <a16:creationId xmlns:a16="http://schemas.microsoft.com/office/drawing/2014/main" id="{30207E6D-B823-4402-BFE7-0654CD3038C3}"/>
              </a:ext>
            </a:extLst>
          </p:cNvPr>
          <p:cNvSpPr>
            <a:spLocks noGrp="1"/>
          </p:cNvSpPr>
          <p:nvPr>
            <p:ph type="title"/>
          </p:nvPr>
        </p:nvSpPr>
        <p:spPr>
          <a:xfrm>
            <a:off x="457199" y="273931"/>
            <a:ext cx="8229601" cy="713741"/>
          </a:xfrm>
        </p:spPr>
        <p:txBody>
          <a:bodyPr/>
          <a:lstStyle/>
          <a:p>
            <a:r>
              <a:rPr lang="en-US" altLang="en-US" sz="3200" dirty="0"/>
              <a:t>Coordinated Entry System</a:t>
            </a:r>
            <a:br>
              <a:rPr lang="en-US" altLang="en-US" sz="3200" dirty="0"/>
            </a:br>
            <a:endParaRPr lang="en-US" altLang="en-US" sz="3200" dirty="0"/>
          </a:p>
        </p:txBody>
      </p:sp>
      <p:sp>
        <p:nvSpPr>
          <p:cNvPr id="144386" name="Content Placeholder 1">
            <a:extLst>
              <a:ext uri="{FF2B5EF4-FFF2-40B4-BE49-F238E27FC236}">
                <a16:creationId xmlns:a16="http://schemas.microsoft.com/office/drawing/2014/main" id="{E0745AB8-2783-42F7-8B6B-52324F825547}"/>
              </a:ext>
            </a:extLst>
          </p:cNvPr>
          <p:cNvSpPr>
            <a:spLocks noGrp="1"/>
          </p:cNvSpPr>
          <p:nvPr>
            <p:ph idx="1"/>
          </p:nvPr>
        </p:nvSpPr>
        <p:spPr>
          <a:xfrm>
            <a:off x="457199" y="946088"/>
            <a:ext cx="8229600" cy="5391804"/>
          </a:xfrm>
        </p:spPr>
        <p:txBody>
          <a:bodyPr/>
          <a:lstStyle/>
          <a:p>
            <a:pPr>
              <a:defRPr/>
            </a:pPr>
            <a:r>
              <a:rPr lang="en-US" altLang="en-US" sz="2000" b="0" dirty="0"/>
              <a:t>Victim service providers that receive ESG funds may opt to not use the </a:t>
            </a:r>
            <a:r>
              <a:rPr lang="en-US" altLang="en-US" sz="2000" b="0" dirty="0" err="1"/>
              <a:t>CoC</a:t>
            </a:r>
            <a:r>
              <a:rPr lang="en-US" altLang="en-US" sz="2000" b="0" dirty="0"/>
              <a:t> system, but must develop coordinated entry system specific to DV</a:t>
            </a:r>
          </a:p>
          <a:p>
            <a:pPr lvl="1">
              <a:defRPr/>
            </a:pPr>
            <a:r>
              <a:rPr lang="en-US" altLang="en-US" sz="1800" b="0" dirty="0"/>
              <a:t>If </a:t>
            </a:r>
            <a:r>
              <a:rPr lang="en-US" altLang="en-US" sz="1800" dirty="0"/>
              <a:t>developing a separate process in the </a:t>
            </a:r>
            <a:r>
              <a:rPr lang="en-US" altLang="en-US" sz="1800" dirty="0" err="1"/>
              <a:t>CoC</a:t>
            </a:r>
            <a:r>
              <a:rPr lang="en-US" altLang="en-US" sz="1800" dirty="0"/>
              <a:t>, t</a:t>
            </a:r>
            <a:r>
              <a:rPr lang="en-US" altLang="en-US" sz="1800" b="0" dirty="0"/>
              <a:t>here must be process to access </a:t>
            </a:r>
            <a:r>
              <a:rPr lang="en-US" altLang="en-US" sz="1800" b="0" dirty="0" err="1"/>
              <a:t>CoC</a:t>
            </a:r>
            <a:r>
              <a:rPr lang="en-US" altLang="en-US" sz="1800" b="0" dirty="0"/>
              <a:t> housing and services and receive referrals </a:t>
            </a:r>
          </a:p>
          <a:p>
            <a:pPr marL="168275" lvl="1" indent="0">
              <a:buNone/>
              <a:defRPr/>
            </a:pPr>
            <a:endParaRPr lang="en-US" altLang="en-US" sz="1800" b="0" dirty="0"/>
          </a:p>
          <a:p>
            <a:pPr>
              <a:defRPr/>
            </a:pPr>
            <a:r>
              <a:rPr lang="en-US" altLang="en-US" sz="2000" b="0" dirty="0"/>
              <a:t>Emergency Shelters must be accessible </a:t>
            </a:r>
            <a:r>
              <a:rPr lang="en-US" sz="2000" b="0" dirty="0"/>
              <a:t>independent of the operating hours of the CE’s intake and assessment processes </a:t>
            </a:r>
          </a:p>
          <a:p>
            <a:pPr>
              <a:defRPr/>
            </a:pPr>
            <a:endParaRPr lang="en-US" sz="2000" b="0" dirty="0"/>
          </a:p>
          <a:p>
            <a:pPr>
              <a:defRPr/>
            </a:pPr>
            <a:r>
              <a:rPr lang="en-US" altLang="en-US" sz="2000" b="0" dirty="0"/>
              <a:t>ESG funds may be used to pay for staff time to assess clients for eligibility and to make referrals</a:t>
            </a:r>
          </a:p>
          <a:p>
            <a:pPr>
              <a:defRPr/>
            </a:pPr>
            <a:endParaRPr lang="en-US" altLang="en-US" sz="2000" b="0" dirty="0"/>
          </a:p>
          <a:p>
            <a:pPr>
              <a:defRPr/>
            </a:pPr>
            <a:endParaRPr lang="en-US" altLang="en-US" sz="2000" b="0" dirty="0"/>
          </a:p>
        </p:txBody>
      </p:sp>
      <p:sp>
        <p:nvSpPr>
          <p:cNvPr id="4" name="Slide Number Placeholder 3">
            <a:extLst>
              <a:ext uri="{FF2B5EF4-FFF2-40B4-BE49-F238E27FC236}">
                <a16:creationId xmlns:a16="http://schemas.microsoft.com/office/drawing/2014/main" id="{CB502E08-F1E2-4C04-A1A1-1BDC6C082BE6}"/>
              </a:ext>
            </a:extLst>
          </p:cNvPr>
          <p:cNvSpPr>
            <a:spLocks noGrp="1"/>
          </p:cNvSpPr>
          <p:nvPr>
            <p:ph type="sldNum" sz="quarter" idx="12"/>
          </p:nvPr>
        </p:nvSpPr>
        <p:spPr/>
        <p:txBody>
          <a:bodyPr/>
          <a:lstStyle/>
          <a:p>
            <a:pPr>
              <a:defRPr/>
            </a:pPr>
            <a:r>
              <a:rPr lang="en-US" altLang="en-US"/>
              <a:t>Slide </a:t>
            </a:r>
            <a:fld id="{0FDA3CF4-89CA-41B5-A68E-380DF2E86424}" type="slidenum">
              <a:rPr lang="en-US" altLang="en-US" smtClean="0"/>
              <a:pPr>
                <a:defRPr/>
              </a:pPr>
              <a:t>65</a:t>
            </a:fld>
            <a:endParaRPr lang="en-US" altLang="en-US"/>
          </a:p>
        </p:txBody>
      </p:sp>
      <p:sp>
        <p:nvSpPr>
          <p:cNvPr id="2" name="Date Placeholder 1">
            <a:extLst>
              <a:ext uri="{FF2B5EF4-FFF2-40B4-BE49-F238E27FC236}">
                <a16:creationId xmlns:a16="http://schemas.microsoft.com/office/drawing/2014/main" id="{A93EF8C0-EEC9-4CBF-AE75-B80B0712A764}"/>
              </a:ext>
            </a:extLst>
          </p:cNvPr>
          <p:cNvSpPr>
            <a:spLocks noGrp="1"/>
          </p:cNvSpPr>
          <p:nvPr>
            <p:ph type="dt" sz="half" idx="10"/>
          </p:nvPr>
        </p:nvSpPr>
        <p:spPr/>
        <p:txBody>
          <a:bodyPr/>
          <a:lstStyle/>
          <a:p>
            <a:fld id="{3559AB93-9216-4642-A835-268A3058C81E}" type="datetime1">
              <a:rPr lang="en-US" smtClean="0"/>
              <a:t>10/30/2020</a:t>
            </a:fld>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CFC59-19BB-4213-BC19-64995D5B9B92}"/>
              </a:ext>
            </a:extLst>
          </p:cNvPr>
          <p:cNvSpPr>
            <a:spLocks noGrp="1"/>
          </p:cNvSpPr>
          <p:nvPr>
            <p:ph type="title"/>
          </p:nvPr>
        </p:nvSpPr>
        <p:spPr/>
        <p:txBody>
          <a:bodyPr/>
          <a:lstStyle/>
          <a:p>
            <a:r>
              <a:rPr lang="en-US" dirty="0"/>
              <a:t>RRH Prioritization – Long Island </a:t>
            </a:r>
            <a:r>
              <a:rPr lang="en-US" dirty="0" err="1"/>
              <a:t>CoC</a:t>
            </a:r>
            <a:endParaRPr lang="en-US" dirty="0"/>
          </a:p>
        </p:txBody>
      </p:sp>
      <p:sp>
        <p:nvSpPr>
          <p:cNvPr id="3" name="Content Placeholder 2">
            <a:extLst>
              <a:ext uri="{FF2B5EF4-FFF2-40B4-BE49-F238E27FC236}">
                <a16:creationId xmlns:a16="http://schemas.microsoft.com/office/drawing/2014/main" id="{A0546704-77CA-4107-AF5F-DC09D7A16534}"/>
              </a:ext>
            </a:extLst>
          </p:cNvPr>
          <p:cNvSpPr>
            <a:spLocks noGrp="1"/>
          </p:cNvSpPr>
          <p:nvPr>
            <p:ph idx="1"/>
          </p:nvPr>
        </p:nvSpPr>
        <p:spPr>
          <a:xfrm>
            <a:off x="457198" y="1107625"/>
            <a:ext cx="8229600" cy="3570253"/>
          </a:xfrm>
        </p:spPr>
        <p:txBody>
          <a:bodyPr/>
          <a:lstStyle/>
          <a:p>
            <a:r>
              <a:rPr lang="en-US" dirty="0"/>
              <a:t>All ESG RRH prioritization and referrals must occur through the Long Island </a:t>
            </a:r>
            <a:r>
              <a:rPr lang="en-US" dirty="0" err="1"/>
              <a:t>CoC</a:t>
            </a:r>
            <a:r>
              <a:rPr lang="en-US" dirty="0"/>
              <a:t> coordinated entry system, which covers all ESG recipients and RRH subrecipients across Long Island. </a:t>
            </a:r>
          </a:p>
          <a:p>
            <a:r>
              <a:rPr lang="en-US" dirty="0"/>
              <a:t>CE Prioritization Order for Permanent Housing on Long Island: </a:t>
            </a:r>
          </a:p>
          <a:p>
            <a:pPr marL="168275" lvl="1" indent="0">
              <a:buNone/>
            </a:pPr>
            <a:r>
              <a:rPr lang="en-US" dirty="0"/>
              <a:t>COVID Priority 1: Homeless households that are: </a:t>
            </a:r>
          </a:p>
          <a:p>
            <a:pPr lvl="2"/>
            <a:r>
              <a:rPr lang="en-US" dirty="0"/>
              <a:t>living on the street or in congregate shelter (including those living on the street or in shelter and actively fleeing DV for DV CE); </a:t>
            </a:r>
          </a:p>
          <a:p>
            <a:pPr lvl="2"/>
            <a:r>
              <a:rPr lang="en-US" dirty="0"/>
              <a:t>COVID high risk based on one of the underlying medical conditions listed by the CDC</a:t>
            </a:r>
          </a:p>
          <a:p>
            <a:pPr lvl="2"/>
            <a:r>
              <a:rPr lang="en-US" dirty="0"/>
              <a:t>Present as high barrier/least likely to exit homelessness on their own (either homeless one year or more, has a history of evictions that led to homelessness, and/or criminal history)</a:t>
            </a:r>
          </a:p>
          <a:p>
            <a:pPr lvl="2"/>
            <a:r>
              <a:rPr lang="en-US" dirty="0"/>
              <a:t>Prioritized by age of individual with underlying condition (based on CDC guidance related to age) within this group. </a:t>
            </a:r>
            <a:endParaRPr lang="en-US" b="0" dirty="0"/>
          </a:p>
          <a:p>
            <a:pPr marL="0" indent="0">
              <a:buNone/>
            </a:pPr>
            <a:endParaRPr lang="en-US" b="0" dirty="0"/>
          </a:p>
          <a:p>
            <a:endParaRPr lang="en-US" dirty="0"/>
          </a:p>
        </p:txBody>
      </p:sp>
      <p:sp>
        <p:nvSpPr>
          <p:cNvPr id="4" name="Date Placeholder 3">
            <a:extLst>
              <a:ext uri="{FF2B5EF4-FFF2-40B4-BE49-F238E27FC236}">
                <a16:creationId xmlns:a16="http://schemas.microsoft.com/office/drawing/2014/main" id="{80AD3B75-31C5-4C1B-9E0E-8820FF8095A9}"/>
              </a:ext>
            </a:extLst>
          </p:cNvPr>
          <p:cNvSpPr>
            <a:spLocks noGrp="1"/>
          </p:cNvSpPr>
          <p:nvPr>
            <p:ph type="dt" sz="half" idx="10"/>
          </p:nvPr>
        </p:nvSpPr>
        <p:spPr/>
        <p:txBody>
          <a:bodyPr/>
          <a:lstStyle/>
          <a:p>
            <a:fld id="{CE65EB95-6BF3-43F3-972B-F0F24AA1DED9}" type="datetime1">
              <a:rPr lang="en-US" smtClean="0"/>
              <a:t>10/30/2020</a:t>
            </a:fld>
            <a:endParaRPr lang="en-US" dirty="0"/>
          </a:p>
        </p:txBody>
      </p:sp>
      <p:sp>
        <p:nvSpPr>
          <p:cNvPr id="6" name="Slide Number Placeholder 5">
            <a:extLst>
              <a:ext uri="{FF2B5EF4-FFF2-40B4-BE49-F238E27FC236}">
                <a16:creationId xmlns:a16="http://schemas.microsoft.com/office/drawing/2014/main" id="{93ECC75F-1984-486E-95B0-4E907D89BAD8}"/>
              </a:ext>
            </a:extLst>
          </p:cNvPr>
          <p:cNvSpPr>
            <a:spLocks noGrp="1"/>
          </p:cNvSpPr>
          <p:nvPr>
            <p:ph type="sldNum" sz="quarter" idx="12"/>
          </p:nvPr>
        </p:nvSpPr>
        <p:spPr/>
        <p:txBody>
          <a:bodyPr/>
          <a:lstStyle/>
          <a:p>
            <a:fld id="{1DB5379B-6F0A-3548-AC69-0D2DB46577D4}" type="slidenum">
              <a:rPr lang="en-US" smtClean="0"/>
              <a:pPr/>
              <a:t>66</a:t>
            </a:fld>
            <a:endParaRPr lang="en-US" dirty="0"/>
          </a:p>
        </p:txBody>
      </p:sp>
      <p:sp>
        <p:nvSpPr>
          <p:cNvPr id="7" name="Text Placeholder 6">
            <a:extLst>
              <a:ext uri="{FF2B5EF4-FFF2-40B4-BE49-F238E27FC236}">
                <a16:creationId xmlns:a16="http://schemas.microsoft.com/office/drawing/2014/main" id="{D09401E5-8854-4F2D-A962-D3EF59104B9F}"/>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F0501FD3-895F-4F5B-82E7-78F71A898054}"/>
              </a:ext>
            </a:extLst>
          </p:cNvPr>
          <p:cNvSpPr>
            <a:spLocks noGrp="1"/>
          </p:cNvSpPr>
          <p:nvPr>
            <p:ph type="body" sz="quarter" idx="14"/>
          </p:nvPr>
        </p:nvSpPr>
        <p:spPr/>
        <p:txBody>
          <a:bodyPr/>
          <a:lstStyle/>
          <a:p>
            <a:endParaRPr lang="en-US" dirty="0"/>
          </a:p>
        </p:txBody>
      </p:sp>
      <p:sp>
        <p:nvSpPr>
          <p:cNvPr id="9" name="TextBox 8">
            <a:extLst>
              <a:ext uri="{FF2B5EF4-FFF2-40B4-BE49-F238E27FC236}">
                <a16:creationId xmlns:a16="http://schemas.microsoft.com/office/drawing/2014/main" id="{464542A5-ACDA-4831-8F4C-C5998669698B}"/>
              </a:ext>
            </a:extLst>
          </p:cNvPr>
          <p:cNvSpPr txBox="1"/>
          <p:nvPr/>
        </p:nvSpPr>
        <p:spPr>
          <a:xfrm>
            <a:off x="798896" y="4723956"/>
            <a:ext cx="3137836" cy="1144900"/>
          </a:xfrm>
          <a:prstGeom prst="rect">
            <a:avLst/>
          </a:prstGeom>
        </p:spPr>
        <p:txBody>
          <a:bodyPr wrap="square" lIns="0" tIns="0" rIns="0" bIns="0" rtlCol="0">
            <a:noAutofit/>
          </a:bodyPr>
          <a:lstStyle/>
          <a:p>
            <a:pPr>
              <a:spcBef>
                <a:spcPts val="1200"/>
              </a:spcBef>
            </a:pPr>
            <a:r>
              <a:rPr lang="en-US" sz="1200" b="0" dirty="0"/>
              <a:t>View the </a:t>
            </a:r>
            <a:r>
              <a:rPr lang="en-US" sz="1200" b="0" dirty="0" err="1"/>
              <a:t>CoC</a:t>
            </a:r>
            <a:r>
              <a:rPr lang="en-US" sz="1200" b="0" dirty="0"/>
              <a:t> Coordinated Entry webpage: </a:t>
            </a:r>
            <a:r>
              <a:rPr lang="en-US" sz="1200" b="0" dirty="0">
                <a:hlinkClick r:id="rId3"/>
              </a:rPr>
              <a:t>https://www.lihomeless.org/coordinated-entry-prioritization</a:t>
            </a:r>
            <a:endParaRPr lang="en-US" sz="1200" b="0" dirty="0"/>
          </a:p>
          <a:p>
            <a:pPr marL="0" indent="0">
              <a:spcBef>
                <a:spcPts val="1200"/>
              </a:spcBef>
              <a:spcAft>
                <a:spcPts val="0"/>
              </a:spcAft>
              <a:buNone/>
            </a:pPr>
            <a:endParaRPr lang="en-US" sz="1600" dirty="0" err="1"/>
          </a:p>
        </p:txBody>
      </p:sp>
      <p:sp>
        <p:nvSpPr>
          <p:cNvPr id="11" name="TextBox 10">
            <a:extLst>
              <a:ext uri="{FF2B5EF4-FFF2-40B4-BE49-F238E27FC236}">
                <a16:creationId xmlns:a16="http://schemas.microsoft.com/office/drawing/2014/main" id="{A25866F9-3EC8-4965-95B8-552B365A4E61}"/>
              </a:ext>
            </a:extLst>
          </p:cNvPr>
          <p:cNvSpPr txBox="1"/>
          <p:nvPr/>
        </p:nvSpPr>
        <p:spPr>
          <a:xfrm>
            <a:off x="4901052" y="4379472"/>
            <a:ext cx="3003084" cy="1459129"/>
          </a:xfrm>
          <a:prstGeom prst="rect">
            <a:avLst/>
          </a:prstGeom>
          <a:solidFill>
            <a:schemeClr val="bg1">
              <a:lumMod val="85000"/>
            </a:schemeClr>
          </a:solidFill>
        </p:spPr>
        <p:txBody>
          <a:bodyPr wrap="square" lIns="91440" tIns="91440" rIns="0" bIns="0" rtlCol="0">
            <a:noAutofit/>
          </a:bodyPr>
          <a:lstStyle/>
          <a:p>
            <a:pPr>
              <a:spcBef>
                <a:spcPts val="1200"/>
              </a:spcBef>
            </a:pPr>
            <a:r>
              <a:rPr lang="en-US" sz="1200" b="0" dirty="0"/>
              <a:t>For more information contact: </a:t>
            </a:r>
          </a:p>
          <a:p>
            <a:pPr marL="171450" indent="-171450">
              <a:spcBef>
                <a:spcPts val="1200"/>
              </a:spcBef>
              <a:buFont typeface="Arial" panose="020B0604020202020204" pitchFamily="34" charset="0"/>
              <a:buChar char="•"/>
            </a:pPr>
            <a:r>
              <a:rPr lang="en-US" sz="1200" dirty="0"/>
              <a:t>Mike Giuffrida: </a:t>
            </a:r>
            <a:r>
              <a:rPr lang="en-US" sz="1200" dirty="0">
                <a:hlinkClick r:id="rId4"/>
              </a:rPr>
              <a:t>mgiuffrida@addressthehomeless.org</a:t>
            </a:r>
            <a:endParaRPr lang="en-US" sz="1200" dirty="0"/>
          </a:p>
          <a:p>
            <a:pPr marL="171450" indent="-171450">
              <a:spcBef>
                <a:spcPts val="1200"/>
              </a:spcBef>
              <a:buFont typeface="Arial" panose="020B0604020202020204" pitchFamily="34" charset="0"/>
              <a:buChar char="•"/>
            </a:pPr>
            <a:r>
              <a:rPr lang="it-IT" sz="1200" dirty="0"/>
              <a:t>Jessica Labia </a:t>
            </a:r>
            <a:r>
              <a:rPr lang="it-IT" sz="1200" dirty="0">
                <a:hlinkClick r:id="rId5"/>
              </a:rPr>
              <a:t>jlabia@addressthehomeless.org</a:t>
            </a:r>
            <a:endParaRPr lang="en-US" sz="1200" b="0" dirty="0"/>
          </a:p>
          <a:p>
            <a:pPr marL="0" indent="0">
              <a:spcBef>
                <a:spcPts val="1200"/>
              </a:spcBef>
              <a:spcAft>
                <a:spcPts val="0"/>
              </a:spcAft>
              <a:buNone/>
            </a:pPr>
            <a:endParaRPr lang="en-US" sz="1600" dirty="0" err="1"/>
          </a:p>
        </p:txBody>
      </p:sp>
    </p:spTree>
    <p:extLst>
      <p:ext uri="{BB962C8B-B14F-4D97-AF65-F5344CB8AC3E}">
        <p14:creationId xmlns:p14="http://schemas.microsoft.com/office/powerpoint/2010/main" val="18904549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a:extLst>
              <a:ext uri="{FF2B5EF4-FFF2-40B4-BE49-F238E27FC236}">
                <a16:creationId xmlns:a16="http://schemas.microsoft.com/office/drawing/2014/main" id="{2C6E0758-0E96-4D9F-9D96-AC105227BFA2}"/>
              </a:ext>
            </a:extLst>
          </p:cNvPr>
          <p:cNvSpPr>
            <a:spLocks noGrp="1"/>
          </p:cNvSpPr>
          <p:nvPr>
            <p:ph type="title"/>
          </p:nvPr>
        </p:nvSpPr>
        <p:spPr/>
        <p:txBody>
          <a:bodyPr/>
          <a:lstStyle/>
          <a:p>
            <a:pPr eaLnBrk="1" hangingPunct="1"/>
            <a:r>
              <a:rPr lang="en-US" altLang="en-US" sz="3600" dirty="0"/>
              <a:t>Written Standards</a:t>
            </a:r>
            <a:br>
              <a:rPr lang="en-US" altLang="en-US" sz="3600" dirty="0"/>
            </a:br>
            <a:endParaRPr lang="en-US" altLang="en-US" sz="3600" dirty="0"/>
          </a:p>
        </p:txBody>
      </p:sp>
      <p:sp>
        <p:nvSpPr>
          <p:cNvPr id="146435" name="Content Placeholder 2">
            <a:extLst>
              <a:ext uri="{FF2B5EF4-FFF2-40B4-BE49-F238E27FC236}">
                <a16:creationId xmlns:a16="http://schemas.microsoft.com/office/drawing/2014/main" id="{6C6FDEAD-D114-4DD8-8F35-E5D6D16D4096}"/>
              </a:ext>
            </a:extLst>
          </p:cNvPr>
          <p:cNvSpPr>
            <a:spLocks noGrp="1"/>
          </p:cNvSpPr>
          <p:nvPr>
            <p:ph idx="1"/>
          </p:nvPr>
        </p:nvSpPr>
        <p:spPr/>
        <p:txBody>
          <a:bodyPr/>
          <a:lstStyle/>
          <a:p>
            <a:pPr eaLnBrk="1" hangingPunct="1">
              <a:defRPr/>
            </a:pPr>
            <a:r>
              <a:rPr lang="en-US" altLang="en-US" sz="2000" b="0" dirty="0"/>
              <a:t>Recipients must establish and consistently apply written standards for providing ESG assistance, with the following topics:</a:t>
            </a:r>
          </a:p>
          <a:p>
            <a:pPr marL="0" indent="0" eaLnBrk="1" hangingPunct="1">
              <a:buNone/>
              <a:defRPr/>
            </a:pPr>
            <a:endParaRPr lang="en-US" altLang="en-US" sz="2000" b="0" dirty="0"/>
          </a:p>
          <a:p>
            <a:pPr marL="342900" lvl="0" indent="-342900" defTabSz="914400" fontAlgn="base">
              <a:lnSpc>
                <a:spcPct val="100000"/>
              </a:lnSpc>
              <a:spcBef>
                <a:spcPct val="0"/>
              </a:spcBef>
              <a:spcAft>
                <a:spcPct val="0"/>
              </a:spcAft>
              <a:buClrTx/>
              <a:buFont typeface="Arial" charset="0"/>
              <a:buChar char="•"/>
            </a:pPr>
            <a:r>
              <a:rPr lang="en-US" sz="2000" b="0" dirty="0">
                <a:latin typeface="Arial" charset="0"/>
                <a:ea typeface="ＭＳ Ｐゴシック" pitchFamily="34" charset="-128"/>
              </a:rPr>
              <a:t>Participant eligibility</a:t>
            </a:r>
          </a:p>
          <a:p>
            <a:pPr marL="342900" lvl="0" indent="-342900" defTabSz="914400" fontAlgn="base">
              <a:lnSpc>
                <a:spcPct val="100000"/>
              </a:lnSpc>
              <a:spcBef>
                <a:spcPct val="0"/>
              </a:spcBef>
              <a:spcAft>
                <a:spcPct val="0"/>
              </a:spcAft>
              <a:buClrTx/>
              <a:buFont typeface="Arial" charset="0"/>
              <a:buChar char="•"/>
            </a:pPr>
            <a:r>
              <a:rPr lang="en-US" sz="2000" b="0" dirty="0">
                <a:latin typeface="Arial" charset="0"/>
                <a:ea typeface="ＭＳ Ｐゴシック" pitchFamily="34" charset="-128"/>
              </a:rPr>
              <a:t>Prioritizing receipt of Rapid Re-Housing assistance</a:t>
            </a:r>
          </a:p>
          <a:p>
            <a:pPr marL="342900" lvl="0" indent="-342900" defTabSz="914400" fontAlgn="base">
              <a:lnSpc>
                <a:spcPct val="100000"/>
              </a:lnSpc>
              <a:spcBef>
                <a:spcPct val="0"/>
              </a:spcBef>
              <a:spcAft>
                <a:spcPct val="0"/>
              </a:spcAft>
              <a:buClrTx/>
              <a:buFont typeface="Arial" charset="0"/>
              <a:buChar char="•"/>
            </a:pPr>
            <a:r>
              <a:rPr lang="en-US" sz="2000" b="0" dirty="0">
                <a:latin typeface="Arial" charset="0"/>
                <a:ea typeface="ＭＳ Ｐゴシック" pitchFamily="34" charset="-128"/>
              </a:rPr>
              <a:t>Coordination among providers</a:t>
            </a:r>
          </a:p>
          <a:p>
            <a:pPr marL="342900" lvl="0" indent="-342900" defTabSz="914400" fontAlgn="base">
              <a:lnSpc>
                <a:spcPct val="100000"/>
              </a:lnSpc>
              <a:spcBef>
                <a:spcPct val="0"/>
              </a:spcBef>
              <a:spcAft>
                <a:spcPct val="0"/>
              </a:spcAft>
              <a:buClrTx/>
              <a:buFont typeface="Arial" charset="0"/>
              <a:buChar char="•"/>
            </a:pPr>
            <a:r>
              <a:rPr lang="en-US" sz="2000" b="0" dirty="0">
                <a:latin typeface="Arial" charset="0"/>
                <a:ea typeface="ＭＳ Ｐゴシック" pitchFamily="34" charset="-128"/>
              </a:rPr>
              <a:t>Participant contributions for Rapid Re-Housing assistance</a:t>
            </a:r>
          </a:p>
          <a:p>
            <a:pPr marL="342900" lvl="0" indent="-342900" defTabSz="914400" fontAlgn="base">
              <a:lnSpc>
                <a:spcPct val="100000"/>
              </a:lnSpc>
              <a:spcBef>
                <a:spcPct val="0"/>
              </a:spcBef>
              <a:spcAft>
                <a:spcPct val="0"/>
              </a:spcAft>
              <a:buClrTx/>
              <a:buFont typeface="Arial" charset="0"/>
              <a:buChar char="•"/>
            </a:pPr>
            <a:r>
              <a:rPr lang="en-US" sz="2000" b="0" dirty="0">
                <a:latin typeface="Arial" charset="0"/>
                <a:ea typeface="ＭＳ Ｐゴシック" pitchFamily="34" charset="-128"/>
              </a:rPr>
              <a:t>Duration and amount of rental assistance</a:t>
            </a:r>
          </a:p>
          <a:p>
            <a:pPr marL="342900" lvl="0" indent="-342900" defTabSz="914400" fontAlgn="base">
              <a:lnSpc>
                <a:spcPct val="100000"/>
              </a:lnSpc>
              <a:spcBef>
                <a:spcPct val="0"/>
              </a:spcBef>
              <a:spcAft>
                <a:spcPct val="0"/>
              </a:spcAft>
              <a:buClrTx/>
              <a:buFont typeface="Arial" charset="0"/>
              <a:buChar char="•"/>
            </a:pPr>
            <a:r>
              <a:rPr lang="en-US" sz="2000" b="0" dirty="0">
                <a:latin typeface="Arial" charset="0"/>
                <a:ea typeface="ＭＳ Ｐゴシック" pitchFamily="34" charset="-128"/>
              </a:rPr>
              <a:t>Duration and amount of housing stabilization and/or relocation services</a:t>
            </a:r>
            <a:endParaRPr lang="en-US" altLang="en-US" sz="2000" b="0" dirty="0"/>
          </a:p>
          <a:p>
            <a:pPr eaLnBrk="1" hangingPunct="1">
              <a:defRPr/>
            </a:pPr>
            <a:endParaRPr lang="en-US" altLang="en-US" dirty="0"/>
          </a:p>
        </p:txBody>
      </p:sp>
      <p:sp>
        <p:nvSpPr>
          <p:cNvPr id="144388" name="Slide Number Placeholder 3">
            <a:extLst>
              <a:ext uri="{FF2B5EF4-FFF2-40B4-BE49-F238E27FC236}">
                <a16:creationId xmlns:a16="http://schemas.microsoft.com/office/drawing/2014/main" id="{C317F20B-6B23-4ABE-BE49-CB7A9232C19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FC0F78D-9CDB-4283-8611-7D540436464A}" type="slidenum">
              <a:rPr lang="en-US" altLang="en-US" sz="1400" smtClean="0">
                <a:ea typeface="ＭＳ Ｐゴシック" panose="020B0600070205080204" pitchFamily="34" charset="-128"/>
              </a:rPr>
              <a:pPr/>
              <a:t>67</a:t>
            </a:fld>
            <a:endParaRPr lang="en-US" altLang="en-US" sz="1400">
              <a:ea typeface="ＭＳ Ｐゴシック" panose="020B0600070205080204" pitchFamily="34" charset="-128"/>
            </a:endParaRPr>
          </a:p>
        </p:txBody>
      </p:sp>
      <p:sp>
        <p:nvSpPr>
          <p:cNvPr id="2" name="Date Placeholder 1">
            <a:extLst>
              <a:ext uri="{FF2B5EF4-FFF2-40B4-BE49-F238E27FC236}">
                <a16:creationId xmlns:a16="http://schemas.microsoft.com/office/drawing/2014/main" id="{1FD565A0-0D87-41A2-BD55-10E0E1ED81D7}"/>
              </a:ext>
            </a:extLst>
          </p:cNvPr>
          <p:cNvSpPr>
            <a:spLocks noGrp="1"/>
          </p:cNvSpPr>
          <p:nvPr>
            <p:ph type="dt" sz="half" idx="10"/>
          </p:nvPr>
        </p:nvSpPr>
        <p:spPr/>
        <p:txBody>
          <a:bodyPr/>
          <a:lstStyle/>
          <a:p>
            <a:fld id="{7681359B-2103-4E4F-9B8C-3F4EEC37A6A5}" type="datetime1">
              <a:rPr lang="en-US" smtClean="0"/>
              <a:t>10/30/2020</a:t>
            </a:fld>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E618FD0-5796-4474-B204-E368180D10F6}"/>
              </a:ext>
            </a:extLst>
          </p:cNvPr>
          <p:cNvSpPr>
            <a:spLocks noGrp="1"/>
          </p:cNvSpPr>
          <p:nvPr>
            <p:ph type="dt" sz="half" idx="10"/>
          </p:nvPr>
        </p:nvSpPr>
        <p:spPr/>
        <p:txBody>
          <a:bodyPr/>
          <a:lstStyle/>
          <a:p>
            <a:fld id="{C7BBC564-4024-47F3-B90D-2A9652EA7473}" type="datetime1">
              <a:rPr lang="en-US" smtClean="0"/>
              <a:t>10/30/2020</a:t>
            </a:fld>
            <a:endParaRPr lang="en-US"/>
          </a:p>
        </p:txBody>
      </p:sp>
      <p:sp>
        <p:nvSpPr>
          <p:cNvPr id="5" name="Slide Number Placeholder 4">
            <a:extLst>
              <a:ext uri="{FF2B5EF4-FFF2-40B4-BE49-F238E27FC236}">
                <a16:creationId xmlns:a16="http://schemas.microsoft.com/office/drawing/2014/main" id="{30DE6CEA-33FF-44A4-940B-BF659435BB3D}"/>
              </a:ext>
            </a:extLst>
          </p:cNvPr>
          <p:cNvSpPr>
            <a:spLocks noGrp="1"/>
          </p:cNvSpPr>
          <p:nvPr>
            <p:ph type="sldNum" sz="quarter" idx="12"/>
          </p:nvPr>
        </p:nvSpPr>
        <p:spPr/>
        <p:txBody>
          <a:bodyPr/>
          <a:lstStyle/>
          <a:p>
            <a:fld id="{1DB5379B-6F0A-3548-AC69-0D2DB46577D4}" type="slidenum">
              <a:rPr lang="en-US" smtClean="0"/>
              <a:t>68</a:t>
            </a:fld>
            <a:endParaRPr lang="en-US"/>
          </a:p>
        </p:txBody>
      </p:sp>
      <p:sp>
        <p:nvSpPr>
          <p:cNvPr id="7" name="Title 6">
            <a:extLst>
              <a:ext uri="{FF2B5EF4-FFF2-40B4-BE49-F238E27FC236}">
                <a16:creationId xmlns:a16="http://schemas.microsoft.com/office/drawing/2014/main" id="{9DC6168B-2600-4B01-AD7D-80015511E50A}"/>
              </a:ext>
            </a:extLst>
          </p:cNvPr>
          <p:cNvSpPr>
            <a:spLocks noGrp="1"/>
          </p:cNvSpPr>
          <p:nvPr>
            <p:ph type="title"/>
          </p:nvPr>
        </p:nvSpPr>
        <p:spPr/>
        <p:txBody>
          <a:bodyPr/>
          <a:lstStyle/>
          <a:p>
            <a:r>
              <a:rPr lang="en-US" dirty="0"/>
              <a:t>HMIS</a:t>
            </a:r>
          </a:p>
        </p:txBody>
      </p:sp>
    </p:spTree>
    <p:extLst>
      <p:ext uri="{BB962C8B-B14F-4D97-AF65-F5344CB8AC3E}">
        <p14:creationId xmlns:p14="http://schemas.microsoft.com/office/powerpoint/2010/main" val="11519289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457198" y="424178"/>
            <a:ext cx="8229601" cy="713741"/>
          </a:xfrm>
        </p:spPr>
        <p:txBody>
          <a:bodyPr vert="horz" lIns="0" tIns="0" rIns="0" bIns="0" rtlCol="0" anchor="t" anchorCtr="0">
            <a:normAutofit/>
          </a:bodyPr>
          <a:lstStyle/>
          <a:p>
            <a:r>
              <a:rPr lang="en-US" b="1" kern="1200">
                <a:latin typeface="+mj-lt"/>
                <a:ea typeface="+mj-ea"/>
                <a:cs typeface="+mj-cs"/>
              </a:rPr>
              <a:t>HMIS</a:t>
            </a:r>
          </a:p>
        </p:txBody>
      </p:sp>
      <p:sp>
        <p:nvSpPr>
          <p:cNvPr id="110595" name="Content Placeholder 2"/>
          <p:cNvSpPr>
            <a:spLocks noGrp="1"/>
          </p:cNvSpPr>
          <p:nvPr>
            <p:ph idx="1"/>
          </p:nvPr>
        </p:nvSpPr>
        <p:spPr>
          <a:xfrm>
            <a:off x="457199" y="1371600"/>
            <a:ext cx="8229600" cy="4761231"/>
          </a:xfrm>
        </p:spPr>
        <p:txBody>
          <a:bodyPr vert="horz" lIns="0" tIns="0" rIns="0" bIns="0" rtlCol="0">
            <a:normAutofit/>
          </a:bodyPr>
          <a:lstStyle/>
          <a:p>
            <a:r>
              <a:rPr lang="en-US" sz="2000" b="0" dirty="0"/>
              <a:t>The HEARTH Act makes HMIS participation a statutory requirement for ESG recipients and subrecipients</a:t>
            </a:r>
          </a:p>
          <a:p>
            <a:pPr marL="0" indent="0">
              <a:buNone/>
            </a:pPr>
            <a:endParaRPr lang="en-US" sz="2000" b="0" dirty="0"/>
          </a:p>
          <a:p>
            <a:r>
              <a:rPr lang="en-US" sz="2000" b="0" dirty="0"/>
              <a:t>Victim service providers cannot, and Legal Services Organizations may choose to not, participate in HMIS.  Providers that do not participate in HMIS must use a comparable database that produces unduplicated, aggregate reports instead</a:t>
            </a:r>
            <a:br>
              <a:rPr lang="en-US" sz="2000" b="0" dirty="0"/>
            </a:br>
            <a:endParaRPr lang="en-US" sz="2000" b="0" dirty="0"/>
          </a:p>
          <a:p>
            <a:r>
              <a:rPr lang="en-US" sz="2000" b="0" dirty="0"/>
              <a:t>Data collection and reporting must comply with applicable HMIS standards</a:t>
            </a:r>
          </a:p>
          <a:p>
            <a:endParaRPr lang="en-US" dirty="0"/>
          </a:p>
          <a:p>
            <a:endParaRPr lang="en-US" dirty="0"/>
          </a:p>
        </p:txBody>
      </p:sp>
      <p:sp>
        <p:nvSpPr>
          <p:cNvPr id="73" name="Date Placeholder 3">
            <a:extLst>
              <a:ext uri="{FF2B5EF4-FFF2-40B4-BE49-F238E27FC236}">
                <a16:creationId xmlns:a16="http://schemas.microsoft.com/office/drawing/2014/main" id="{11CAF6E9-4F32-4620-89F2-027F747966C1}"/>
              </a:ext>
            </a:extLst>
          </p:cNvPr>
          <p:cNvSpPr>
            <a:spLocks noGrp="1"/>
          </p:cNvSpPr>
          <p:nvPr>
            <p:ph type="dt" sz="half" idx="10"/>
          </p:nvPr>
        </p:nvSpPr>
        <p:spPr>
          <a:xfrm>
            <a:off x="7376159" y="6337892"/>
            <a:ext cx="954127" cy="365124"/>
          </a:xfrm>
        </p:spPr>
        <p:txBody>
          <a:bodyPr vert="horz" lIns="0" tIns="0" rIns="0" bIns="0" rtlCol="0" anchor="b" anchorCtr="0">
            <a:normAutofit/>
          </a:bodyPr>
          <a:lstStyle/>
          <a:p>
            <a:pPr>
              <a:spcAft>
                <a:spcPts val="600"/>
              </a:spcAft>
            </a:pPr>
            <a:fld id="{0274C58C-BCFE-4C3F-97E6-F3D06EBFE928}" type="datetime1">
              <a:rPr lang="en-US" smtClean="0"/>
              <a:t>10/30/2020</a:t>
            </a:fld>
            <a:endParaRPr lang="en-US"/>
          </a:p>
        </p:txBody>
      </p:sp>
      <p:sp>
        <p:nvSpPr>
          <p:cNvPr id="110596" name="Slide Number Placeholder 3"/>
          <p:cNvSpPr>
            <a:spLocks noGrp="1"/>
          </p:cNvSpPr>
          <p:nvPr>
            <p:ph type="sldNum" sz="quarter" idx="12"/>
          </p:nvPr>
        </p:nvSpPr>
        <p:spPr>
          <a:xfrm>
            <a:off x="8330287" y="6337892"/>
            <a:ext cx="356512" cy="365125"/>
          </a:xfrm>
        </p:spPr>
        <p:txBody>
          <a:bodyPr vert="horz" lIns="0" tIns="0" rIns="0" bIns="0" rtlCol="0" anchor="b" anchorCtr="0">
            <a:normAutofit/>
          </a:bodyPr>
          <a:lstStyle/>
          <a:p>
            <a:pPr>
              <a:spcAft>
                <a:spcPts val="600"/>
              </a:spcAft>
            </a:pPr>
            <a:fld id="{D0E29465-CE74-4439-9422-02192528D9E3}" type="slidenum">
              <a:rPr lang="en-US" smtClean="0"/>
              <a:pPr>
                <a:spcAft>
                  <a:spcPts val="600"/>
                </a:spcAft>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72" name="Title 1">
            <a:extLst>
              <a:ext uri="{FF2B5EF4-FFF2-40B4-BE49-F238E27FC236}">
                <a16:creationId xmlns:a16="http://schemas.microsoft.com/office/drawing/2014/main" id="{67A7566A-AB94-4E70-8F49-96A072DD9F06}"/>
              </a:ext>
            </a:extLst>
          </p:cNvPr>
          <p:cNvSpPr>
            <a:spLocks noGrp="1"/>
          </p:cNvSpPr>
          <p:nvPr>
            <p:ph type="title"/>
          </p:nvPr>
        </p:nvSpPr>
        <p:spPr/>
        <p:txBody>
          <a:bodyPr/>
          <a:lstStyle/>
          <a:p>
            <a:pPr eaLnBrk="1" hangingPunct="1"/>
            <a:r>
              <a:rPr lang="en-US" altLang="en-US" dirty="0"/>
              <a:t>ESG-CV Additional Activities</a:t>
            </a:r>
          </a:p>
        </p:txBody>
      </p:sp>
      <p:sp>
        <p:nvSpPr>
          <p:cNvPr id="232473" name="Slide Number Placeholder 3">
            <a:extLst>
              <a:ext uri="{FF2B5EF4-FFF2-40B4-BE49-F238E27FC236}">
                <a16:creationId xmlns:a16="http://schemas.microsoft.com/office/drawing/2014/main" id="{4D77756B-4CDF-4CC7-AE02-D561440F6D3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320910-3741-4990-A284-DF409375C37B}" type="slidenum">
              <a:rPr lang="en-US" altLang="en-US" sz="1400" smtClean="0">
                <a:ea typeface="ＭＳ Ｐゴシック" panose="020B0600070205080204" pitchFamily="34" charset="-128"/>
              </a:rPr>
              <a:pPr/>
              <a:t>7</a:t>
            </a:fld>
            <a:endParaRPr lang="en-US" altLang="en-US" sz="1400" dirty="0">
              <a:ea typeface="ＭＳ Ｐゴシック" panose="020B0600070205080204" pitchFamily="34" charset="-128"/>
            </a:endParaRPr>
          </a:p>
        </p:txBody>
      </p:sp>
      <p:pic>
        <p:nvPicPr>
          <p:cNvPr id="5" name="Picture 4">
            <a:extLst>
              <a:ext uri="{FF2B5EF4-FFF2-40B4-BE49-F238E27FC236}">
                <a16:creationId xmlns:a16="http://schemas.microsoft.com/office/drawing/2014/main" id="{68DB5215-C62E-4799-9EFA-4CB215D34929}"/>
              </a:ext>
            </a:extLst>
          </p:cNvPr>
          <p:cNvPicPr>
            <a:picLocks noChangeAspect="1"/>
          </p:cNvPicPr>
          <p:nvPr/>
        </p:nvPicPr>
        <p:blipFill>
          <a:blip r:embed="rId3"/>
          <a:stretch>
            <a:fillRect/>
          </a:stretch>
        </p:blipFill>
        <p:spPr>
          <a:xfrm>
            <a:off x="1399732" y="1409418"/>
            <a:ext cx="6344535" cy="4039164"/>
          </a:xfrm>
          <a:prstGeom prst="rect">
            <a:avLst/>
          </a:prstGeom>
        </p:spPr>
      </p:pic>
      <p:sp>
        <p:nvSpPr>
          <p:cNvPr id="2" name="Date Placeholder 1">
            <a:extLst>
              <a:ext uri="{FF2B5EF4-FFF2-40B4-BE49-F238E27FC236}">
                <a16:creationId xmlns:a16="http://schemas.microsoft.com/office/drawing/2014/main" id="{FD14FA93-06D8-4A8F-83A6-A4EB400EC9BA}"/>
              </a:ext>
            </a:extLst>
          </p:cNvPr>
          <p:cNvSpPr>
            <a:spLocks noGrp="1"/>
          </p:cNvSpPr>
          <p:nvPr>
            <p:ph type="dt" sz="half" idx="10"/>
          </p:nvPr>
        </p:nvSpPr>
        <p:spPr/>
        <p:txBody>
          <a:bodyPr/>
          <a:lstStyle/>
          <a:p>
            <a:fld id="{CCCFDD9D-5791-499D-BC0F-B659F455F613}" type="datetime1">
              <a:rPr lang="en-US" smtClean="0"/>
              <a:t>10/30/2020</a:t>
            </a:fld>
            <a:endParaRPr lang="en-US" dirty="0"/>
          </a:p>
        </p:txBody>
      </p:sp>
    </p:spTree>
    <p:extLst>
      <p:ext uri="{BB962C8B-B14F-4D97-AF65-F5344CB8AC3E}">
        <p14:creationId xmlns:p14="http://schemas.microsoft.com/office/powerpoint/2010/main" val="2703044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7F451-35D9-4C8A-AC68-413F6F24E993}"/>
              </a:ext>
            </a:extLst>
          </p:cNvPr>
          <p:cNvSpPr>
            <a:spLocks noGrp="1"/>
          </p:cNvSpPr>
          <p:nvPr>
            <p:ph type="title"/>
          </p:nvPr>
        </p:nvSpPr>
        <p:spPr/>
        <p:txBody>
          <a:bodyPr/>
          <a:lstStyle/>
          <a:p>
            <a:r>
              <a:rPr lang="en-US" sz="4000" dirty="0"/>
              <a:t>III. Financial Management</a:t>
            </a:r>
          </a:p>
        </p:txBody>
      </p:sp>
      <p:sp>
        <p:nvSpPr>
          <p:cNvPr id="4" name="Date Placeholder 3">
            <a:extLst>
              <a:ext uri="{FF2B5EF4-FFF2-40B4-BE49-F238E27FC236}">
                <a16:creationId xmlns:a16="http://schemas.microsoft.com/office/drawing/2014/main" id="{1320D293-37F1-4969-809B-BFF00653FB88}"/>
              </a:ext>
            </a:extLst>
          </p:cNvPr>
          <p:cNvSpPr>
            <a:spLocks noGrp="1"/>
          </p:cNvSpPr>
          <p:nvPr>
            <p:ph type="dt" sz="half" idx="10"/>
          </p:nvPr>
        </p:nvSpPr>
        <p:spPr/>
        <p:txBody>
          <a:bodyPr/>
          <a:lstStyle/>
          <a:p>
            <a:fld id="{5CE4FFA7-2883-46AC-AD13-D1D6CDD4E8C1}" type="datetime1">
              <a:rPr lang="en-US" smtClean="0"/>
              <a:t>10/30/2020</a:t>
            </a:fld>
            <a:endParaRPr lang="en-US" dirty="0"/>
          </a:p>
        </p:txBody>
      </p:sp>
      <p:sp>
        <p:nvSpPr>
          <p:cNvPr id="6" name="Slide Number Placeholder 5">
            <a:extLst>
              <a:ext uri="{FF2B5EF4-FFF2-40B4-BE49-F238E27FC236}">
                <a16:creationId xmlns:a16="http://schemas.microsoft.com/office/drawing/2014/main" id="{E2C157DB-35F4-4112-8203-BFA35C81CA9E}"/>
              </a:ext>
            </a:extLst>
          </p:cNvPr>
          <p:cNvSpPr>
            <a:spLocks noGrp="1"/>
          </p:cNvSpPr>
          <p:nvPr>
            <p:ph type="sldNum" sz="quarter" idx="12"/>
          </p:nvPr>
        </p:nvSpPr>
        <p:spPr/>
        <p:txBody>
          <a:bodyPr/>
          <a:lstStyle/>
          <a:p>
            <a:fld id="{1DB5379B-6F0A-3548-AC69-0D2DB46577D4}" type="slidenum">
              <a:rPr lang="en-US" smtClean="0"/>
              <a:pPr/>
              <a:t>70</a:t>
            </a:fld>
            <a:endParaRPr lang="en-US" dirty="0"/>
          </a:p>
        </p:txBody>
      </p:sp>
    </p:spTree>
    <p:extLst>
      <p:ext uri="{BB962C8B-B14F-4D97-AF65-F5344CB8AC3E}">
        <p14:creationId xmlns:p14="http://schemas.microsoft.com/office/powerpoint/2010/main" val="17854965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5" name="Rectangle 2">
            <a:extLst>
              <a:ext uri="{FF2B5EF4-FFF2-40B4-BE49-F238E27FC236}">
                <a16:creationId xmlns:a16="http://schemas.microsoft.com/office/drawing/2014/main" id="{FBBBA0F7-B8EE-4FF9-A3A3-E49DFD64C53A}"/>
              </a:ext>
            </a:extLst>
          </p:cNvPr>
          <p:cNvSpPr>
            <a:spLocks noGrp="1"/>
          </p:cNvSpPr>
          <p:nvPr>
            <p:ph type="title"/>
          </p:nvPr>
        </p:nvSpPr>
        <p:spPr/>
        <p:txBody>
          <a:bodyPr/>
          <a:lstStyle/>
          <a:p>
            <a:pPr eaLnBrk="1" hangingPunct="1"/>
            <a:r>
              <a:rPr lang="en-US" altLang="en-US"/>
              <a:t>Expenditures</a:t>
            </a:r>
          </a:p>
        </p:txBody>
      </p:sp>
      <p:sp>
        <p:nvSpPr>
          <p:cNvPr id="238594" name="Rectangle 3">
            <a:extLst>
              <a:ext uri="{FF2B5EF4-FFF2-40B4-BE49-F238E27FC236}">
                <a16:creationId xmlns:a16="http://schemas.microsoft.com/office/drawing/2014/main" id="{FBC0017A-4CD5-40A0-B74F-9CA5385A5C4B}"/>
              </a:ext>
            </a:extLst>
          </p:cNvPr>
          <p:cNvSpPr>
            <a:spLocks noGrp="1"/>
          </p:cNvSpPr>
          <p:nvPr>
            <p:ph idx="1"/>
          </p:nvPr>
        </p:nvSpPr>
        <p:spPr/>
        <p:txBody>
          <a:bodyPr/>
          <a:lstStyle/>
          <a:p>
            <a:pPr eaLnBrk="1" hangingPunct="1"/>
            <a:r>
              <a:rPr lang="en-US" altLang="en-US" sz="2000" b="0" dirty="0"/>
              <a:t>The entire grant must be expended within 24 months of date HUD signs grant agreement</a:t>
            </a:r>
            <a:br>
              <a:rPr lang="en-US" altLang="en-US" sz="2000" b="0" dirty="0"/>
            </a:br>
            <a:endParaRPr lang="en-US" altLang="en-US" sz="2000" b="0" dirty="0"/>
          </a:p>
          <a:p>
            <a:pPr lvl="1" eaLnBrk="1" hangingPunct="1"/>
            <a:r>
              <a:rPr lang="en-US" altLang="en-US" sz="2000" dirty="0"/>
              <a:t>Recipients must draw down and expend funds from </a:t>
            </a:r>
            <a:r>
              <a:rPr lang="en-US" altLang="en-US" sz="2000" u="sng" dirty="0"/>
              <a:t>each year’s grant</a:t>
            </a:r>
            <a:r>
              <a:rPr lang="en-US" altLang="en-US" sz="2000" dirty="0"/>
              <a:t> at least once a quarter</a:t>
            </a:r>
            <a:br>
              <a:rPr lang="en-US" altLang="en-US" sz="2000" dirty="0"/>
            </a:br>
            <a:endParaRPr lang="en-US" altLang="en-US" sz="2000" dirty="0"/>
          </a:p>
          <a:p>
            <a:pPr lvl="1" eaLnBrk="1" hangingPunct="1"/>
            <a:r>
              <a:rPr lang="en-US" altLang="en-US" sz="2000" dirty="0"/>
              <a:t>Recipients must reimburse subrecipients within 30 days of receipt of complete payment request</a:t>
            </a:r>
            <a:br>
              <a:rPr lang="en-US" altLang="en-US" sz="2000" dirty="0"/>
            </a:br>
            <a:endParaRPr lang="en-US" altLang="en-US" sz="2000" dirty="0"/>
          </a:p>
          <a:p>
            <a:pPr marL="0" indent="0" eaLnBrk="1" hangingPunct="1">
              <a:buNone/>
            </a:pPr>
            <a:r>
              <a:rPr lang="en-US" altLang="en-US" sz="2000" b="0" i="1" dirty="0"/>
              <a:t>Expenditure means an actual cash disbursement for a direct charge for a good or service or an indirect cost OR the accrual of a direct charge for a good or service or an indirect cost</a:t>
            </a:r>
          </a:p>
          <a:p>
            <a:pPr marL="0" indent="0" eaLnBrk="1" hangingPunct="1">
              <a:buNone/>
            </a:pPr>
            <a:endParaRPr lang="en-US" altLang="en-US" dirty="0"/>
          </a:p>
        </p:txBody>
      </p:sp>
      <p:sp>
        <p:nvSpPr>
          <p:cNvPr id="2" name="Date Placeholder 1">
            <a:extLst>
              <a:ext uri="{FF2B5EF4-FFF2-40B4-BE49-F238E27FC236}">
                <a16:creationId xmlns:a16="http://schemas.microsoft.com/office/drawing/2014/main" id="{3C5FA073-BB08-455D-AC46-FD27AA095423}"/>
              </a:ext>
            </a:extLst>
          </p:cNvPr>
          <p:cNvSpPr>
            <a:spLocks noGrp="1"/>
          </p:cNvSpPr>
          <p:nvPr>
            <p:ph type="dt" sz="half" idx="10"/>
          </p:nvPr>
        </p:nvSpPr>
        <p:spPr/>
        <p:txBody>
          <a:bodyPr/>
          <a:lstStyle/>
          <a:p>
            <a:fld id="{5622F82B-0C1D-4A5D-AAEB-4E3B89DB793E}" type="datetime1">
              <a:rPr lang="en-US" smtClean="0"/>
              <a:t>10/30/2020</a:t>
            </a:fld>
            <a:endParaRPr lang="en-US" dirty="0"/>
          </a:p>
        </p:txBody>
      </p:sp>
      <p:sp>
        <p:nvSpPr>
          <p:cNvPr id="3" name="Slide Number Placeholder 2">
            <a:extLst>
              <a:ext uri="{FF2B5EF4-FFF2-40B4-BE49-F238E27FC236}">
                <a16:creationId xmlns:a16="http://schemas.microsoft.com/office/drawing/2014/main" id="{3ECBC146-7128-4F28-9078-B1C2A720C4E9}"/>
              </a:ext>
            </a:extLst>
          </p:cNvPr>
          <p:cNvSpPr>
            <a:spLocks noGrp="1"/>
          </p:cNvSpPr>
          <p:nvPr>
            <p:ph type="sldNum" sz="quarter" idx="12"/>
          </p:nvPr>
        </p:nvSpPr>
        <p:spPr/>
        <p:txBody>
          <a:bodyPr/>
          <a:lstStyle/>
          <a:p>
            <a:fld id="{1DB5379B-6F0A-3548-AC69-0D2DB46577D4}" type="slidenum">
              <a:rPr lang="en-US" smtClean="0"/>
              <a:pPr/>
              <a:t>71</a:t>
            </a:fld>
            <a:endParaRPr lang="en-US" dirty="0"/>
          </a:p>
        </p:txBody>
      </p:sp>
    </p:spTree>
    <p:extLst>
      <p:ext uri="{BB962C8B-B14F-4D97-AF65-F5344CB8AC3E}">
        <p14:creationId xmlns:p14="http://schemas.microsoft.com/office/powerpoint/2010/main" val="19442151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a:extLst>
              <a:ext uri="{FF2B5EF4-FFF2-40B4-BE49-F238E27FC236}">
                <a16:creationId xmlns:a16="http://schemas.microsoft.com/office/drawing/2014/main" id="{5002DB1F-4587-456D-91B4-FE421FB2308C}"/>
              </a:ext>
            </a:extLst>
          </p:cNvPr>
          <p:cNvSpPr>
            <a:spLocks noGrp="1"/>
          </p:cNvSpPr>
          <p:nvPr>
            <p:ph type="title"/>
          </p:nvPr>
        </p:nvSpPr>
        <p:spPr/>
        <p:txBody>
          <a:bodyPr/>
          <a:lstStyle/>
          <a:p>
            <a:pPr eaLnBrk="1" hangingPunct="1"/>
            <a:r>
              <a:rPr lang="en-US" altLang="en-US" dirty="0"/>
              <a:t>Financial Monitoring</a:t>
            </a:r>
          </a:p>
        </p:txBody>
      </p:sp>
      <p:sp>
        <p:nvSpPr>
          <p:cNvPr id="137219" name="Content Placeholder 2">
            <a:extLst>
              <a:ext uri="{FF2B5EF4-FFF2-40B4-BE49-F238E27FC236}">
                <a16:creationId xmlns:a16="http://schemas.microsoft.com/office/drawing/2014/main" id="{F0E729E7-7DAC-443D-9CE2-5083B7E1FC15}"/>
              </a:ext>
            </a:extLst>
          </p:cNvPr>
          <p:cNvSpPr>
            <a:spLocks noGrp="1"/>
          </p:cNvSpPr>
          <p:nvPr>
            <p:ph idx="1"/>
          </p:nvPr>
        </p:nvSpPr>
        <p:spPr/>
        <p:txBody>
          <a:bodyPr/>
          <a:lstStyle/>
          <a:p>
            <a:pPr eaLnBrk="1" hangingPunct="1"/>
            <a:r>
              <a:rPr lang="en-US" altLang="en-US" sz="2000" b="0" dirty="0"/>
              <a:t>Financial Policies and Procedures</a:t>
            </a:r>
          </a:p>
          <a:p>
            <a:pPr eaLnBrk="1" hangingPunct="1"/>
            <a:r>
              <a:rPr lang="en-US" altLang="en-US" sz="2000" b="0" dirty="0"/>
              <a:t>Cash controls</a:t>
            </a:r>
          </a:p>
          <a:p>
            <a:pPr eaLnBrk="1" hangingPunct="1"/>
            <a:r>
              <a:rPr lang="en-US" altLang="en-US" sz="2000" b="0" dirty="0"/>
              <a:t>Recordkeeping, Record Retention and Tracking Systems</a:t>
            </a:r>
          </a:p>
          <a:p>
            <a:pPr eaLnBrk="1" hangingPunct="1"/>
            <a:r>
              <a:rPr lang="en-US" altLang="en-US" sz="2000" b="0" dirty="0"/>
              <a:t>Monthly tracking of grant revenue and expenses</a:t>
            </a:r>
          </a:p>
          <a:p>
            <a:pPr eaLnBrk="1" hangingPunct="1"/>
            <a:r>
              <a:rPr lang="en-US" altLang="en-US" sz="2000" b="0" dirty="0"/>
              <a:t>Timesheets and Activity Logs for applicable staff</a:t>
            </a:r>
          </a:p>
          <a:p>
            <a:pPr eaLnBrk="1" hangingPunct="1"/>
            <a:r>
              <a:rPr lang="en-US" altLang="en-US" sz="2000" b="0" dirty="0"/>
              <a:t>Match Documentation</a:t>
            </a:r>
          </a:p>
          <a:p>
            <a:pPr eaLnBrk="1" hangingPunct="1"/>
            <a:r>
              <a:rPr lang="en-US" altLang="en-US" sz="2000" b="0" dirty="0"/>
              <a:t>Audits and subrecipient monitoring</a:t>
            </a:r>
          </a:p>
          <a:p>
            <a:pPr eaLnBrk="1" hangingPunct="1"/>
            <a:r>
              <a:rPr lang="en-US" altLang="en-US" sz="2000" b="0" dirty="0"/>
              <a:t>Board minutes</a:t>
            </a:r>
          </a:p>
          <a:p>
            <a:pPr eaLnBrk="1" hangingPunct="1"/>
            <a:r>
              <a:rPr lang="en-US" altLang="en-US" sz="2000" b="0" dirty="0"/>
              <a:t>Procurement process documentation </a:t>
            </a:r>
          </a:p>
        </p:txBody>
      </p:sp>
      <p:sp>
        <p:nvSpPr>
          <p:cNvPr id="5" name="Slide Number Placeholder 4">
            <a:extLst>
              <a:ext uri="{FF2B5EF4-FFF2-40B4-BE49-F238E27FC236}">
                <a16:creationId xmlns:a16="http://schemas.microsoft.com/office/drawing/2014/main" id="{50ADCD06-5220-4404-9048-BC8B69D1D40F}"/>
              </a:ext>
            </a:extLst>
          </p:cNvPr>
          <p:cNvSpPr>
            <a:spLocks noGrp="1"/>
          </p:cNvSpPr>
          <p:nvPr>
            <p:ph type="sldNum" sz="quarter" idx="12"/>
          </p:nvPr>
        </p:nvSpPr>
        <p:spPr/>
        <p:txBody>
          <a:bodyPr/>
          <a:lstStyle/>
          <a:p>
            <a:pPr>
              <a:defRPr/>
            </a:pPr>
            <a:fld id="{91C95641-EDC6-4849-BEB2-0FCE135B4353}" type="slidenum">
              <a:rPr lang="en-US" smtClean="0"/>
              <a:pPr>
                <a:defRPr/>
              </a:pPr>
              <a:t>72</a:t>
            </a:fld>
            <a:endParaRPr lang="en-US" dirty="0"/>
          </a:p>
        </p:txBody>
      </p:sp>
      <p:sp>
        <p:nvSpPr>
          <p:cNvPr id="2" name="Date Placeholder 1">
            <a:extLst>
              <a:ext uri="{FF2B5EF4-FFF2-40B4-BE49-F238E27FC236}">
                <a16:creationId xmlns:a16="http://schemas.microsoft.com/office/drawing/2014/main" id="{923740A0-378C-4E2B-B8CC-BDB92E5E37F7}"/>
              </a:ext>
            </a:extLst>
          </p:cNvPr>
          <p:cNvSpPr>
            <a:spLocks noGrp="1"/>
          </p:cNvSpPr>
          <p:nvPr>
            <p:ph type="dt" sz="half" idx="10"/>
          </p:nvPr>
        </p:nvSpPr>
        <p:spPr/>
        <p:txBody>
          <a:bodyPr/>
          <a:lstStyle/>
          <a:p>
            <a:fld id="{B9DEA8C1-B042-4C95-B541-AD0F4780D7F2}" type="datetime1">
              <a:rPr lang="en-US" smtClean="0"/>
              <a:t>10/30/2020</a:t>
            </a:fld>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Title 2">
            <a:extLst>
              <a:ext uri="{FF2B5EF4-FFF2-40B4-BE49-F238E27FC236}">
                <a16:creationId xmlns:a16="http://schemas.microsoft.com/office/drawing/2014/main" id="{F67A2291-1B52-44D0-B6EC-ED221EFCB6F2}"/>
              </a:ext>
            </a:extLst>
          </p:cNvPr>
          <p:cNvSpPr>
            <a:spLocks noGrp="1"/>
          </p:cNvSpPr>
          <p:nvPr>
            <p:ph type="title"/>
          </p:nvPr>
        </p:nvSpPr>
        <p:spPr/>
        <p:txBody>
          <a:bodyPr/>
          <a:lstStyle/>
          <a:p>
            <a:r>
              <a:rPr lang="en-US" altLang="en-US" dirty="0"/>
              <a:t>Property Control</a:t>
            </a:r>
          </a:p>
        </p:txBody>
      </p:sp>
      <p:sp>
        <p:nvSpPr>
          <p:cNvPr id="2" name="Content Placeholder 1">
            <a:extLst>
              <a:ext uri="{FF2B5EF4-FFF2-40B4-BE49-F238E27FC236}">
                <a16:creationId xmlns:a16="http://schemas.microsoft.com/office/drawing/2014/main" id="{0081D20C-2668-4D09-BEDB-5BC237911068}"/>
              </a:ext>
            </a:extLst>
          </p:cNvPr>
          <p:cNvSpPr>
            <a:spLocks noGrp="1"/>
          </p:cNvSpPr>
          <p:nvPr>
            <p:ph idx="1"/>
          </p:nvPr>
        </p:nvSpPr>
        <p:spPr/>
        <p:txBody>
          <a:bodyPr/>
          <a:lstStyle/>
          <a:p>
            <a:pPr>
              <a:defRPr/>
            </a:pPr>
            <a:r>
              <a:rPr lang="en-US" sz="2000" b="0" dirty="0"/>
              <a:t>Must maintain detailed property and equipment records for items purchased with ESG funds greater than $2,000</a:t>
            </a:r>
            <a:br>
              <a:rPr lang="en-US" sz="2000" b="0" dirty="0"/>
            </a:br>
            <a:endParaRPr lang="en-US" sz="2000" b="0" dirty="0"/>
          </a:p>
          <a:p>
            <a:pPr>
              <a:defRPr/>
            </a:pPr>
            <a:r>
              <a:rPr lang="en-US" sz="2000" b="0" dirty="0"/>
              <a:t>Subrecipient should conduct physical inventory once every 2 years</a:t>
            </a:r>
            <a:br>
              <a:rPr lang="en-US" sz="2000" b="0" dirty="0"/>
            </a:br>
            <a:endParaRPr lang="en-US" sz="2000" b="0" dirty="0"/>
          </a:p>
          <a:p>
            <a:pPr>
              <a:defRPr/>
            </a:pPr>
            <a:r>
              <a:rPr lang="en-US" sz="2000" b="0" dirty="0"/>
              <a:t>Implement control system to prevent loss, damage or theft</a:t>
            </a:r>
          </a:p>
          <a:p>
            <a:pPr marL="0" indent="0">
              <a:buFont typeface="Arial" panose="020B0604020202020204" pitchFamily="34" charset="0"/>
              <a:buNone/>
              <a:defRPr/>
            </a:pPr>
            <a:endParaRPr lang="en-US" sz="2400" dirty="0"/>
          </a:p>
        </p:txBody>
      </p:sp>
      <p:sp>
        <p:nvSpPr>
          <p:cNvPr id="4" name="Slide Number Placeholder 3">
            <a:extLst>
              <a:ext uri="{FF2B5EF4-FFF2-40B4-BE49-F238E27FC236}">
                <a16:creationId xmlns:a16="http://schemas.microsoft.com/office/drawing/2014/main" id="{7BE3C073-BD2B-4848-857E-7466A2380DBC}"/>
              </a:ext>
            </a:extLst>
          </p:cNvPr>
          <p:cNvSpPr>
            <a:spLocks noGrp="1"/>
          </p:cNvSpPr>
          <p:nvPr>
            <p:ph type="sldNum" sz="quarter" idx="12"/>
          </p:nvPr>
        </p:nvSpPr>
        <p:spPr/>
        <p:txBody>
          <a:bodyPr/>
          <a:lstStyle/>
          <a:p>
            <a:pPr>
              <a:defRPr/>
            </a:pPr>
            <a:r>
              <a:rPr lang="en-US" altLang="en-US"/>
              <a:t>Slide </a:t>
            </a:r>
            <a:fld id="{410B6C99-56C9-4E81-A2D4-E74D280EBBF3}" type="slidenum">
              <a:rPr lang="en-US" altLang="en-US" smtClean="0"/>
              <a:pPr>
                <a:defRPr/>
              </a:pPr>
              <a:t>73</a:t>
            </a:fld>
            <a:endParaRPr lang="en-US" altLang="en-US"/>
          </a:p>
        </p:txBody>
      </p:sp>
      <p:sp>
        <p:nvSpPr>
          <p:cNvPr id="3" name="Date Placeholder 2">
            <a:extLst>
              <a:ext uri="{FF2B5EF4-FFF2-40B4-BE49-F238E27FC236}">
                <a16:creationId xmlns:a16="http://schemas.microsoft.com/office/drawing/2014/main" id="{737D8213-EFB9-4EB3-B1F5-556B4BE637CF}"/>
              </a:ext>
            </a:extLst>
          </p:cNvPr>
          <p:cNvSpPr>
            <a:spLocks noGrp="1"/>
          </p:cNvSpPr>
          <p:nvPr>
            <p:ph type="dt" sz="half" idx="10"/>
          </p:nvPr>
        </p:nvSpPr>
        <p:spPr/>
        <p:txBody>
          <a:bodyPr/>
          <a:lstStyle/>
          <a:p>
            <a:fld id="{781E7A5A-7F85-4349-A5A3-DA253FFF09AC}" type="datetime1">
              <a:rPr lang="en-US" smtClean="0"/>
              <a:t>10/30/2020</a:t>
            </a:fld>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9" name="Title 2">
            <a:extLst>
              <a:ext uri="{FF2B5EF4-FFF2-40B4-BE49-F238E27FC236}">
                <a16:creationId xmlns:a16="http://schemas.microsoft.com/office/drawing/2014/main" id="{86FE504B-5D1E-45EB-9C0E-8E4B16F3CF10}"/>
              </a:ext>
            </a:extLst>
          </p:cNvPr>
          <p:cNvSpPr>
            <a:spLocks noGrp="1"/>
          </p:cNvSpPr>
          <p:nvPr>
            <p:ph type="title"/>
          </p:nvPr>
        </p:nvSpPr>
        <p:spPr/>
        <p:txBody>
          <a:bodyPr/>
          <a:lstStyle/>
          <a:p>
            <a:pPr eaLnBrk="1" hangingPunct="1"/>
            <a:r>
              <a:rPr lang="en-US" altLang="en-US" dirty="0"/>
              <a:t>ESG Resources</a:t>
            </a:r>
          </a:p>
        </p:txBody>
      </p:sp>
      <p:sp>
        <p:nvSpPr>
          <p:cNvPr id="282626" name="Content Placeholder 1">
            <a:extLst>
              <a:ext uri="{FF2B5EF4-FFF2-40B4-BE49-F238E27FC236}">
                <a16:creationId xmlns:a16="http://schemas.microsoft.com/office/drawing/2014/main" id="{23C0FF2C-D909-484A-A648-0E6C8E298E2E}"/>
              </a:ext>
            </a:extLst>
          </p:cNvPr>
          <p:cNvSpPr>
            <a:spLocks noGrp="1"/>
          </p:cNvSpPr>
          <p:nvPr>
            <p:ph idx="1"/>
          </p:nvPr>
        </p:nvSpPr>
        <p:spPr>
          <a:xfrm>
            <a:off x="457199" y="827635"/>
            <a:ext cx="4499812" cy="5047616"/>
          </a:xfrm>
        </p:spPr>
        <p:txBody>
          <a:bodyPr/>
          <a:lstStyle/>
          <a:p>
            <a:pPr eaLnBrk="1" hangingPunct="1">
              <a:defRPr/>
            </a:pPr>
            <a:r>
              <a:rPr lang="en-US" altLang="en-US" sz="1600" b="0" dirty="0">
                <a:hlinkClick r:id="rId3"/>
              </a:rPr>
              <a:t>ESG Program Interim Rule</a:t>
            </a:r>
            <a:endParaRPr lang="en-US" altLang="en-US" sz="1600" b="0" dirty="0">
              <a:hlinkClick r:id="rId4"/>
            </a:endParaRPr>
          </a:p>
          <a:p>
            <a:pPr eaLnBrk="1" hangingPunct="1">
              <a:defRPr/>
            </a:pPr>
            <a:r>
              <a:rPr lang="en-US" altLang="en-US" sz="1600" b="0" dirty="0">
                <a:hlinkClick r:id="rId4"/>
              </a:rPr>
              <a:t>ESG Standards Matrix</a:t>
            </a:r>
            <a:endParaRPr lang="en-US" altLang="en-US" sz="1600" b="0" dirty="0"/>
          </a:p>
          <a:p>
            <a:pPr eaLnBrk="1" hangingPunct="1">
              <a:defRPr/>
            </a:pPr>
            <a:r>
              <a:rPr lang="en-US" altLang="en-US" sz="1600" b="0" dirty="0">
                <a:hlinkClick r:id="rId5"/>
              </a:rPr>
              <a:t>Sources of Match</a:t>
            </a:r>
            <a:endParaRPr lang="en-US" altLang="en-US" sz="1600" b="0" dirty="0"/>
          </a:p>
          <a:p>
            <a:pPr eaLnBrk="1" hangingPunct="1">
              <a:defRPr/>
            </a:pPr>
            <a:r>
              <a:rPr lang="en-US" altLang="en-US" sz="1600" b="0" dirty="0">
                <a:hlinkClick r:id="rId6"/>
              </a:rPr>
              <a:t>ESG Minimum Habitability Standards</a:t>
            </a:r>
            <a:endParaRPr lang="en-US" altLang="en-US" sz="1600" b="0" dirty="0"/>
          </a:p>
          <a:p>
            <a:pPr eaLnBrk="1" hangingPunct="1">
              <a:defRPr/>
            </a:pPr>
            <a:r>
              <a:rPr lang="en-US" altLang="en-US" sz="1600" b="0" dirty="0">
                <a:hlinkClick r:id="rId7"/>
              </a:rPr>
              <a:t>ESG Program HMIS Manual</a:t>
            </a:r>
            <a:endParaRPr lang="en-US" altLang="en-US" sz="1600" b="0" dirty="0"/>
          </a:p>
          <a:p>
            <a:pPr eaLnBrk="1" hangingPunct="1">
              <a:defRPr/>
            </a:pPr>
            <a:r>
              <a:rPr lang="en-US" altLang="en-US" sz="1600" b="0" dirty="0">
                <a:hlinkClick r:id="rId8"/>
              </a:rPr>
              <a:t>Sage ESG CAPER Guidebook for ESG-funded Programs</a:t>
            </a:r>
            <a:endParaRPr lang="en-US" altLang="en-US" sz="1600" b="0" dirty="0"/>
          </a:p>
          <a:p>
            <a:pPr>
              <a:defRPr/>
            </a:pPr>
            <a:r>
              <a:rPr lang="en-US" sz="1600" b="0" u="sng" dirty="0">
                <a:hlinkClick r:id="rId9"/>
              </a:rPr>
              <a:t>Defining Homeless Final Rule</a:t>
            </a:r>
            <a:endParaRPr lang="en-US" sz="1600" b="0" u="sng" dirty="0">
              <a:hlinkClick r:id="rId10"/>
            </a:endParaRPr>
          </a:p>
          <a:p>
            <a:pPr>
              <a:defRPr/>
            </a:pPr>
            <a:r>
              <a:rPr lang="en-US" sz="1600" b="0" u="sng" dirty="0">
                <a:hlinkClick r:id="rId10"/>
              </a:rPr>
              <a:t>Criteria For Definition of At-risk-of-homelessness</a:t>
            </a:r>
            <a:r>
              <a:rPr lang="en-US" sz="1600" b="0" u="sng" dirty="0">
                <a:hlinkClick r:id="rId11"/>
              </a:rPr>
              <a:t> </a:t>
            </a:r>
            <a:endParaRPr lang="en-US" sz="1600" b="0" u="sng" dirty="0"/>
          </a:p>
          <a:p>
            <a:pPr>
              <a:defRPr/>
            </a:pPr>
            <a:r>
              <a:rPr lang="en-US" sz="1600" b="0" u="sng" dirty="0">
                <a:hlinkClick r:id="rId12"/>
              </a:rPr>
              <a:t>Criteria and Recordkeeping Requirements</a:t>
            </a:r>
            <a:endParaRPr lang="en-US" sz="1600" b="0" dirty="0"/>
          </a:p>
          <a:p>
            <a:pPr>
              <a:defRPr/>
            </a:pPr>
            <a:r>
              <a:rPr lang="en-US" sz="1600" b="0" dirty="0">
                <a:hlinkClick r:id="rId13"/>
              </a:rPr>
              <a:t>Notice CPD-17-01: Coordinated Entry</a:t>
            </a:r>
            <a:endParaRPr lang="en-US" sz="1600" b="0" dirty="0"/>
          </a:p>
          <a:p>
            <a:pPr>
              <a:defRPr/>
            </a:pPr>
            <a:r>
              <a:rPr lang="en-US" sz="1600" b="0" dirty="0">
                <a:hlinkClick r:id="rId14"/>
              </a:rPr>
              <a:t>Case Management</a:t>
            </a:r>
            <a:endParaRPr lang="en-US" sz="1600" b="0" dirty="0"/>
          </a:p>
          <a:p>
            <a:pPr>
              <a:defRPr/>
            </a:pPr>
            <a:r>
              <a:rPr lang="en-US" sz="1600" b="0" dirty="0">
                <a:hlinkClick r:id="rId15"/>
              </a:rPr>
              <a:t>CPD Income Eligibility Calculator User Manual</a:t>
            </a:r>
            <a:endParaRPr lang="en-US" sz="1600" b="0" dirty="0"/>
          </a:p>
          <a:p>
            <a:pPr>
              <a:defRPr/>
            </a:pPr>
            <a:r>
              <a:rPr lang="en-US" sz="1600" b="0" dirty="0">
                <a:hlinkClick r:id="rId16"/>
              </a:rPr>
              <a:t>Determining Income and Calculating Rent</a:t>
            </a:r>
            <a:endParaRPr lang="en-US" altLang="en-US" sz="1600" b="0" dirty="0"/>
          </a:p>
          <a:p>
            <a:pPr marL="0" indent="0" eaLnBrk="1" hangingPunct="1">
              <a:buFont typeface="Arial" panose="020B0604020202020204" pitchFamily="34" charset="0"/>
              <a:buNone/>
              <a:defRPr/>
            </a:pPr>
            <a:endParaRPr lang="en-US" altLang="en-US" sz="1600" dirty="0"/>
          </a:p>
          <a:p>
            <a:pPr marL="0" indent="0" eaLnBrk="1" hangingPunct="1">
              <a:buFont typeface="Arial" panose="020B0604020202020204" pitchFamily="34" charset="0"/>
              <a:buNone/>
              <a:defRPr/>
            </a:pPr>
            <a:endParaRPr lang="en-US" altLang="en-US" sz="1600" dirty="0"/>
          </a:p>
        </p:txBody>
      </p:sp>
      <p:sp>
        <p:nvSpPr>
          <p:cNvPr id="4" name="Slide Number Placeholder 3">
            <a:extLst>
              <a:ext uri="{FF2B5EF4-FFF2-40B4-BE49-F238E27FC236}">
                <a16:creationId xmlns:a16="http://schemas.microsoft.com/office/drawing/2014/main" id="{474E8326-A42F-4475-94A4-405B67CA95C4}"/>
              </a:ext>
            </a:extLst>
          </p:cNvPr>
          <p:cNvSpPr>
            <a:spLocks noGrp="1"/>
          </p:cNvSpPr>
          <p:nvPr>
            <p:ph type="sldNum" sz="quarter" idx="12"/>
          </p:nvPr>
        </p:nvSpPr>
        <p:spPr/>
        <p:txBody>
          <a:bodyPr/>
          <a:lstStyle/>
          <a:p>
            <a:pPr>
              <a:defRPr/>
            </a:pPr>
            <a:r>
              <a:rPr lang="en-US" altLang="en-US"/>
              <a:t>Slide </a:t>
            </a:r>
            <a:fld id="{9656B24A-7EC5-41B1-AC9A-5B4068418332}" type="slidenum">
              <a:rPr lang="en-US" altLang="en-US" smtClean="0"/>
              <a:pPr>
                <a:defRPr/>
              </a:pPr>
              <a:t>74</a:t>
            </a:fld>
            <a:endParaRPr lang="en-US" altLang="en-US"/>
          </a:p>
        </p:txBody>
      </p:sp>
      <p:sp>
        <p:nvSpPr>
          <p:cNvPr id="2" name="Date Placeholder 1">
            <a:extLst>
              <a:ext uri="{FF2B5EF4-FFF2-40B4-BE49-F238E27FC236}">
                <a16:creationId xmlns:a16="http://schemas.microsoft.com/office/drawing/2014/main" id="{45F31762-E78B-4D92-9D2C-09BAC8ABFDCF}"/>
              </a:ext>
            </a:extLst>
          </p:cNvPr>
          <p:cNvSpPr>
            <a:spLocks noGrp="1"/>
          </p:cNvSpPr>
          <p:nvPr>
            <p:ph type="dt" sz="half" idx="10"/>
          </p:nvPr>
        </p:nvSpPr>
        <p:spPr/>
        <p:txBody>
          <a:bodyPr/>
          <a:lstStyle/>
          <a:p>
            <a:fld id="{11169E32-3DDA-45FC-A771-5BA72DD244E8}" type="datetime1">
              <a:rPr lang="en-US" smtClean="0"/>
              <a:t>10/30/2020</a:t>
            </a:fld>
            <a:endParaRPr lang="en-US" dirty="0"/>
          </a:p>
        </p:txBody>
      </p:sp>
      <p:sp>
        <p:nvSpPr>
          <p:cNvPr id="3" name="TextBox 2">
            <a:extLst>
              <a:ext uri="{FF2B5EF4-FFF2-40B4-BE49-F238E27FC236}">
                <a16:creationId xmlns:a16="http://schemas.microsoft.com/office/drawing/2014/main" id="{DA0E83E2-F273-4E92-BDA8-651AE4E363C7}"/>
              </a:ext>
            </a:extLst>
          </p:cNvPr>
          <p:cNvSpPr txBox="1"/>
          <p:nvPr/>
        </p:nvSpPr>
        <p:spPr>
          <a:xfrm>
            <a:off x="5065160" y="955497"/>
            <a:ext cx="3265127" cy="4854119"/>
          </a:xfrm>
          <a:prstGeom prst="rect">
            <a:avLst/>
          </a:prstGeom>
        </p:spPr>
        <p:txBody>
          <a:bodyPr wrap="square" lIns="0" tIns="0" rIns="0" bIns="0" rtlCol="0">
            <a:noAutofit/>
          </a:bodyPr>
          <a:lstStyle/>
          <a:p>
            <a:pPr marL="0" indent="0">
              <a:spcBef>
                <a:spcPts val="1200"/>
              </a:spcBef>
              <a:spcAft>
                <a:spcPts val="0"/>
              </a:spcAft>
              <a:buNone/>
            </a:pPr>
            <a:endParaRPr lang="en-US" sz="1600" dirty="0" err="1"/>
          </a:p>
        </p:txBody>
      </p:sp>
      <p:sp>
        <p:nvSpPr>
          <p:cNvPr id="5" name="TextBox 4">
            <a:extLst>
              <a:ext uri="{FF2B5EF4-FFF2-40B4-BE49-F238E27FC236}">
                <a16:creationId xmlns:a16="http://schemas.microsoft.com/office/drawing/2014/main" id="{52F18E6E-D880-40C9-878A-0A691A61D28B}"/>
              </a:ext>
            </a:extLst>
          </p:cNvPr>
          <p:cNvSpPr txBox="1"/>
          <p:nvPr/>
        </p:nvSpPr>
        <p:spPr>
          <a:xfrm>
            <a:off x="5065160" y="684026"/>
            <a:ext cx="3424321" cy="3493338"/>
          </a:xfrm>
          <a:prstGeom prst="rect">
            <a:avLst/>
          </a:prstGeom>
          <a:solidFill>
            <a:schemeClr val="bg2"/>
          </a:solidFill>
        </p:spPr>
        <p:txBody>
          <a:bodyPr wrap="square" lIns="91440" tIns="91440" rIns="91440" bIns="91440" rtlCol="0">
            <a:noAutofit/>
          </a:bodyPr>
          <a:lstStyle/>
          <a:p>
            <a:pPr marL="0" indent="0">
              <a:spcBef>
                <a:spcPts val="1200"/>
              </a:spcBef>
              <a:spcAft>
                <a:spcPts val="0"/>
              </a:spcAft>
              <a:buNone/>
            </a:pPr>
            <a:r>
              <a:rPr lang="en-US" sz="1600" b="1" u="sng" dirty="0"/>
              <a:t>ESG-CV Resources</a:t>
            </a:r>
          </a:p>
          <a:p>
            <a:pPr marL="171450" indent="-171450">
              <a:spcBef>
                <a:spcPts val="1200"/>
              </a:spcBef>
              <a:buFont typeface="Arial" panose="020B0604020202020204" pitchFamily="34" charset="0"/>
              <a:buChar char="•"/>
            </a:pPr>
            <a:r>
              <a:rPr lang="en-US" sz="1400" dirty="0">
                <a:hlinkClick r:id="rId17"/>
              </a:rPr>
              <a:t>ESG-CV Notice Review Webinar for Metro Cities, Urban Counties, and Territories</a:t>
            </a:r>
            <a:endParaRPr lang="en-US" sz="1400" dirty="0"/>
          </a:p>
          <a:p>
            <a:pPr marL="171450" indent="-171450">
              <a:spcBef>
                <a:spcPts val="1200"/>
              </a:spcBef>
              <a:buFont typeface="Arial" panose="020B0604020202020204" pitchFamily="34" charset="0"/>
              <a:buChar char="•"/>
            </a:pPr>
            <a:r>
              <a:rPr lang="en-US" sz="1400" dirty="0">
                <a:hlinkClick r:id="rId18"/>
              </a:rPr>
              <a:t>Notice CPD-20-08: Waivers and Alternative Requirements for the ESG Program Under the CARES Act</a:t>
            </a:r>
            <a:endParaRPr lang="en-US" sz="1400" dirty="0"/>
          </a:p>
          <a:p>
            <a:pPr marL="171450" indent="-171450">
              <a:spcBef>
                <a:spcPts val="1200"/>
              </a:spcBef>
              <a:buFont typeface="Arial" panose="020B0604020202020204" pitchFamily="34" charset="0"/>
              <a:buChar char="•"/>
            </a:pPr>
            <a:r>
              <a:rPr lang="en-US" sz="1400" dirty="0">
                <a:hlinkClick r:id="rId19"/>
              </a:rPr>
              <a:t>ESG-CV Notice Summary</a:t>
            </a:r>
            <a:endParaRPr lang="en-US" sz="1400" dirty="0"/>
          </a:p>
          <a:p>
            <a:pPr>
              <a:spcBef>
                <a:spcPts val="1200"/>
              </a:spcBef>
            </a:pPr>
            <a:r>
              <a:rPr lang="en-US" sz="1100" i="1" dirty="0"/>
              <a:t>HUD Disease Risks and Homelessness Page </a:t>
            </a:r>
            <a:br>
              <a:rPr lang="en-US" sz="1100" i="1" dirty="0"/>
            </a:br>
            <a:r>
              <a:rPr lang="en-US" sz="1100" i="1" dirty="0"/>
              <a:t>(view resources under ESG-CV Grants Management): </a:t>
            </a:r>
            <a:r>
              <a:rPr lang="en-US" sz="1100" i="1" dirty="0">
                <a:hlinkClick r:id="rId20"/>
              </a:rPr>
              <a:t>https://www.hudexchange.info/homelessness-assistance/diseases/</a:t>
            </a:r>
            <a:endParaRPr lang="en-US" sz="1100" i="1"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5F84D1-0143-4745-AAC0-348E122F90C2}"/>
              </a:ext>
            </a:extLst>
          </p:cNvPr>
          <p:cNvSpPr>
            <a:spLocks noGrp="1"/>
          </p:cNvSpPr>
          <p:nvPr>
            <p:ph type="title"/>
          </p:nvPr>
        </p:nvSpPr>
        <p:spPr/>
        <p:txBody>
          <a:bodyPr/>
          <a:lstStyle/>
          <a:p>
            <a:r>
              <a:rPr lang="en-US" dirty="0"/>
              <a:t>Resources (Eligible Program Components)</a:t>
            </a:r>
          </a:p>
        </p:txBody>
      </p:sp>
      <p:sp>
        <p:nvSpPr>
          <p:cNvPr id="2" name="Content Placeholder 1">
            <a:extLst>
              <a:ext uri="{FF2B5EF4-FFF2-40B4-BE49-F238E27FC236}">
                <a16:creationId xmlns:a16="http://schemas.microsoft.com/office/drawing/2014/main" id="{8B74CB8A-BD7B-4304-88C8-E75953BF3144}"/>
              </a:ext>
            </a:extLst>
          </p:cNvPr>
          <p:cNvSpPr>
            <a:spLocks noGrp="1"/>
          </p:cNvSpPr>
          <p:nvPr>
            <p:ph idx="1"/>
          </p:nvPr>
        </p:nvSpPr>
        <p:spPr/>
        <p:txBody>
          <a:bodyPr/>
          <a:lstStyle/>
          <a:p>
            <a:r>
              <a:rPr lang="en-US" b="0" dirty="0">
                <a:hlinkClick r:id="rId3"/>
              </a:rPr>
              <a:t>2013-03-25-Eligible Activities for ESG Rapid Re-Housing and Homelessness Prevention Components</a:t>
            </a:r>
            <a:endParaRPr lang="en-US" b="0" dirty="0"/>
          </a:p>
          <a:p>
            <a:r>
              <a:rPr lang="en-US" b="0" u="sng" dirty="0">
                <a:hlinkClick r:id="rId4"/>
              </a:rPr>
              <a:t>2013-04-18-Eligible Participants for ESG Rapid Re-Housing and Homelessness Prevention Components</a:t>
            </a:r>
            <a:r>
              <a:rPr lang="en-US" b="0" dirty="0"/>
              <a:t> </a:t>
            </a:r>
          </a:p>
          <a:p>
            <a:r>
              <a:rPr lang="en-US" b="0" dirty="0">
                <a:hlinkClick r:id="rId5"/>
              </a:rPr>
              <a:t>ESG Rent Reasonableness and FMR</a:t>
            </a:r>
            <a:endParaRPr lang="en-US" b="0" dirty="0"/>
          </a:p>
          <a:p>
            <a:r>
              <a:rPr lang="en-US" b="0" dirty="0">
                <a:hlinkClick r:id="rId6"/>
              </a:rPr>
              <a:t>Requirements for Rental Assistance Agreements and Leases under ESG</a:t>
            </a:r>
            <a:endParaRPr lang="en-US" b="0" dirty="0"/>
          </a:p>
          <a:p>
            <a:r>
              <a:rPr lang="en-US" b="0" dirty="0">
                <a:hlinkClick r:id="rId3"/>
              </a:rPr>
              <a:t>2013-03-25-Eligible Activities for ESG Rapid Re-Housing and Homelessness Prevention Components</a:t>
            </a:r>
            <a:endParaRPr lang="en-US" b="0" dirty="0"/>
          </a:p>
          <a:p>
            <a:r>
              <a:rPr lang="en-US" b="0" u="sng" dirty="0">
                <a:hlinkClick r:id="rId4"/>
              </a:rPr>
              <a:t>2013-04-18-Eligible Participants for ESG Rapid Re-Housing and Homelessness Prevention Components</a:t>
            </a:r>
            <a:r>
              <a:rPr lang="en-US" b="0" dirty="0"/>
              <a:t> </a:t>
            </a:r>
          </a:p>
          <a:p>
            <a:r>
              <a:rPr lang="en-US" b="0" dirty="0">
                <a:hlinkClick r:id="rId6"/>
              </a:rPr>
              <a:t>Requirements for Rental Assistance Agreements and Leases under ESG</a:t>
            </a:r>
            <a:endParaRPr lang="en-US" b="0" dirty="0"/>
          </a:p>
          <a:p>
            <a:endParaRPr lang="en-US" b="0" dirty="0"/>
          </a:p>
          <a:p>
            <a:endParaRPr lang="en-US" dirty="0"/>
          </a:p>
          <a:p>
            <a:endParaRPr lang="en-US" b="1" u="sng" dirty="0"/>
          </a:p>
          <a:p>
            <a:endParaRPr lang="en-US" dirty="0"/>
          </a:p>
        </p:txBody>
      </p:sp>
      <p:sp>
        <p:nvSpPr>
          <p:cNvPr id="4" name="Slide Number Placeholder 3">
            <a:extLst>
              <a:ext uri="{FF2B5EF4-FFF2-40B4-BE49-F238E27FC236}">
                <a16:creationId xmlns:a16="http://schemas.microsoft.com/office/drawing/2014/main" id="{8FD6063A-3645-4674-965D-EE53CB8EF50F}"/>
              </a:ext>
            </a:extLst>
          </p:cNvPr>
          <p:cNvSpPr>
            <a:spLocks noGrp="1"/>
          </p:cNvSpPr>
          <p:nvPr>
            <p:ph type="sldNum" sz="quarter" idx="12"/>
          </p:nvPr>
        </p:nvSpPr>
        <p:spPr/>
        <p:txBody>
          <a:bodyPr/>
          <a:lstStyle/>
          <a:p>
            <a:pPr>
              <a:defRPr/>
            </a:pPr>
            <a:r>
              <a:rPr lang="en-US" altLang="en-US"/>
              <a:t>Slide </a:t>
            </a:r>
            <a:fld id="{6BF7D436-7A04-4E5C-A7E8-07AB0B46D2A9}" type="slidenum">
              <a:rPr lang="en-US" altLang="en-US" smtClean="0"/>
              <a:pPr>
                <a:defRPr/>
              </a:pPr>
              <a:t>75</a:t>
            </a:fld>
            <a:endParaRPr lang="en-US" altLang="en-US"/>
          </a:p>
        </p:txBody>
      </p:sp>
      <p:sp>
        <p:nvSpPr>
          <p:cNvPr id="5" name="Text Placeholder 4">
            <a:extLst>
              <a:ext uri="{FF2B5EF4-FFF2-40B4-BE49-F238E27FC236}">
                <a16:creationId xmlns:a16="http://schemas.microsoft.com/office/drawing/2014/main" id="{CA7B0553-348A-4DB6-910B-B936EC0862A2}"/>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E285E472-714C-4465-8104-AEE49E2BD66A}"/>
              </a:ext>
            </a:extLst>
          </p:cNvPr>
          <p:cNvSpPr>
            <a:spLocks noGrp="1"/>
          </p:cNvSpPr>
          <p:nvPr>
            <p:ph type="body" sz="quarter" idx="14"/>
          </p:nvPr>
        </p:nvSpPr>
        <p:spPr/>
        <p:txBody>
          <a:bodyPr/>
          <a:lstStyle/>
          <a:p>
            <a:endParaRPr lang="en-US"/>
          </a:p>
        </p:txBody>
      </p:sp>
      <p:sp>
        <p:nvSpPr>
          <p:cNvPr id="7" name="Date Placeholder 6">
            <a:extLst>
              <a:ext uri="{FF2B5EF4-FFF2-40B4-BE49-F238E27FC236}">
                <a16:creationId xmlns:a16="http://schemas.microsoft.com/office/drawing/2014/main" id="{E4122945-F26F-4E38-A748-BA8D75BCB36C}"/>
              </a:ext>
            </a:extLst>
          </p:cNvPr>
          <p:cNvSpPr>
            <a:spLocks noGrp="1"/>
          </p:cNvSpPr>
          <p:nvPr>
            <p:ph type="dt" sz="half" idx="10"/>
          </p:nvPr>
        </p:nvSpPr>
        <p:spPr/>
        <p:txBody>
          <a:bodyPr/>
          <a:lstStyle/>
          <a:p>
            <a:fld id="{53BB17FE-C973-4784-B406-B7C49A5A0FF9}" type="datetime1">
              <a:rPr lang="en-US" smtClean="0"/>
              <a:t>10/30/2020</a:t>
            </a:fld>
            <a:endParaRPr lang="en-US" dirty="0"/>
          </a:p>
        </p:txBody>
      </p:sp>
    </p:spTree>
    <p:extLst>
      <p:ext uri="{BB962C8B-B14F-4D97-AF65-F5344CB8AC3E}">
        <p14:creationId xmlns:p14="http://schemas.microsoft.com/office/powerpoint/2010/main" val="12581571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Subtitle 3"/>
          <p:cNvSpPr>
            <a:spLocks noGrp="1"/>
          </p:cNvSpPr>
          <p:nvPr>
            <p:ph type="subTitle" idx="1"/>
          </p:nvPr>
        </p:nvSpPr>
        <p:spPr/>
        <p:txBody>
          <a:bodyPr/>
          <a:lstStyle/>
          <a:p>
            <a:endParaRPr lang="en-US" dirty="0">
              <a:hlinkClick r:id="rId3"/>
            </a:endParaRPr>
          </a:p>
          <a:p>
            <a:r>
              <a:rPr lang="en-US" dirty="0">
                <a:hlinkClick r:id="rId3"/>
              </a:rPr>
              <a:t>chris.pitcher@icf.com</a:t>
            </a:r>
            <a:r>
              <a:rPr lang="en-US" dirty="0"/>
              <a:t> </a:t>
            </a:r>
          </a:p>
          <a:p>
            <a:endParaRPr lang="en-US" dirty="0"/>
          </a:p>
          <a:p>
            <a:r>
              <a:rPr lang="en-US" dirty="0">
                <a:hlinkClick r:id="rId4"/>
              </a:rPr>
              <a:t>christine.nguyen@icf.com</a:t>
            </a:r>
            <a:r>
              <a:rPr lang="en-US" dirty="0"/>
              <a:t> </a:t>
            </a:r>
          </a:p>
          <a:p>
            <a:endParaRPr lang="en-US" dirty="0"/>
          </a:p>
        </p:txBody>
      </p:sp>
      <p:pic>
        <p:nvPicPr>
          <p:cNvPr id="5" name="Picture 4">
            <a:extLst>
              <a:ext uri="{FF2B5EF4-FFF2-40B4-BE49-F238E27FC236}">
                <a16:creationId xmlns:a16="http://schemas.microsoft.com/office/drawing/2014/main" id="{0B6AB8B2-4E0B-4379-AA33-1F87BD42A2DE}"/>
              </a:ext>
            </a:extLst>
          </p:cNvPr>
          <p:cNvPicPr>
            <a:picLocks noChangeAspect="1"/>
          </p:cNvPicPr>
          <p:nvPr/>
        </p:nvPicPr>
        <p:blipFill>
          <a:blip r:embed="rId5"/>
          <a:stretch>
            <a:fillRect/>
          </a:stretch>
        </p:blipFill>
        <p:spPr>
          <a:xfrm>
            <a:off x="454024" y="386080"/>
            <a:ext cx="5144135" cy="2572068"/>
          </a:xfrm>
          <a:prstGeom prst="rect">
            <a:avLst/>
          </a:prstGeom>
          <a:effectLst>
            <a:softEdge rad="63500"/>
          </a:effectLst>
        </p:spPr>
      </p:pic>
    </p:spTree>
    <p:extLst>
      <p:ext uri="{BB962C8B-B14F-4D97-AF65-F5344CB8AC3E}">
        <p14:creationId xmlns:p14="http://schemas.microsoft.com/office/powerpoint/2010/main" val="2123709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72" name="Title 1">
            <a:extLst>
              <a:ext uri="{FF2B5EF4-FFF2-40B4-BE49-F238E27FC236}">
                <a16:creationId xmlns:a16="http://schemas.microsoft.com/office/drawing/2014/main" id="{67A7566A-AB94-4E70-8F49-96A072DD9F06}"/>
              </a:ext>
            </a:extLst>
          </p:cNvPr>
          <p:cNvSpPr>
            <a:spLocks noGrp="1"/>
          </p:cNvSpPr>
          <p:nvPr>
            <p:ph type="title"/>
          </p:nvPr>
        </p:nvSpPr>
        <p:spPr/>
        <p:txBody>
          <a:bodyPr/>
          <a:lstStyle/>
          <a:p>
            <a:pPr eaLnBrk="1" hangingPunct="1"/>
            <a:r>
              <a:rPr lang="en-US" altLang="en-US" dirty="0"/>
              <a:t>Training</a:t>
            </a:r>
          </a:p>
        </p:txBody>
      </p:sp>
      <p:sp>
        <p:nvSpPr>
          <p:cNvPr id="232473" name="Slide Number Placeholder 3">
            <a:extLst>
              <a:ext uri="{FF2B5EF4-FFF2-40B4-BE49-F238E27FC236}">
                <a16:creationId xmlns:a16="http://schemas.microsoft.com/office/drawing/2014/main" id="{4D77756B-4CDF-4CC7-AE02-D561440F6D3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320910-3741-4990-A284-DF409375C37B}" type="slidenum">
              <a:rPr lang="en-US" altLang="en-US" sz="1400" smtClean="0">
                <a:ea typeface="ＭＳ Ｐゴシック" panose="020B0600070205080204" pitchFamily="34" charset="-128"/>
              </a:rPr>
              <a:pPr/>
              <a:t>8</a:t>
            </a:fld>
            <a:endParaRPr lang="en-US" altLang="en-US" sz="1400" dirty="0">
              <a:ea typeface="ＭＳ Ｐゴシック" panose="020B0600070205080204" pitchFamily="34" charset="-128"/>
            </a:endParaRPr>
          </a:p>
        </p:txBody>
      </p:sp>
      <p:sp>
        <p:nvSpPr>
          <p:cNvPr id="4" name="Content Placeholder 3">
            <a:extLst>
              <a:ext uri="{FF2B5EF4-FFF2-40B4-BE49-F238E27FC236}">
                <a16:creationId xmlns:a16="http://schemas.microsoft.com/office/drawing/2014/main" id="{EFAB91B5-9B4B-4F56-9A17-D971247453A5}"/>
              </a:ext>
            </a:extLst>
          </p:cNvPr>
          <p:cNvSpPr>
            <a:spLocks noGrp="1"/>
          </p:cNvSpPr>
          <p:nvPr>
            <p:ph idx="1"/>
          </p:nvPr>
        </p:nvSpPr>
        <p:spPr>
          <a:xfrm>
            <a:off x="457199" y="1371600"/>
            <a:ext cx="8229600" cy="3710763"/>
          </a:xfrm>
        </p:spPr>
        <p:txBody>
          <a:bodyPr/>
          <a:lstStyle/>
          <a:p>
            <a:pPr marL="342900" lvl="0" indent="-342900">
              <a:spcBef>
                <a:spcPts val="0"/>
              </a:spcBef>
              <a:spcAft>
                <a:spcPts val="0"/>
              </a:spcAft>
              <a:buClr>
                <a:srgbClr val="595959"/>
              </a:buClr>
              <a:buSzPts val="2400"/>
              <a:buFont typeface="Arial"/>
              <a:buChar char="•"/>
            </a:pPr>
            <a:r>
              <a:rPr lang="en-US" sz="2000" b="0" dirty="0"/>
              <a:t>Funds may be used for training on infectious disease prevention and mitigation for staff working directly to prevent, prepare for, and respond to coronavirus among persons who are homeless or at risk of homelessness</a:t>
            </a:r>
            <a:br>
              <a:rPr lang="en-US" sz="2000" b="0" dirty="0"/>
            </a:br>
            <a:r>
              <a:rPr lang="en-US" sz="2000" b="0" dirty="0"/>
              <a:t> </a:t>
            </a:r>
          </a:p>
          <a:p>
            <a:pPr marL="342900" lvl="0" indent="-342900">
              <a:spcBef>
                <a:spcPts val="1200"/>
              </a:spcBef>
              <a:spcAft>
                <a:spcPts val="0"/>
              </a:spcAft>
              <a:buClr>
                <a:srgbClr val="595959"/>
              </a:buClr>
              <a:buSzPts val="2400"/>
              <a:buFont typeface="Arial"/>
              <a:buChar char="•"/>
            </a:pPr>
            <a:r>
              <a:rPr lang="en-US" sz="2000" b="0" dirty="0"/>
              <a:t>This training is not considered an administrative cost and is, therefore, not subject to the administrative cap on funding</a:t>
            </a:r>
            <a:br>
              <a:rPr lang="en-US" sz="2000" b="0" dirty="0"/>
            </a:br>
            <a:endParaRPr lang="en-US" sz="2000" b="0" dirty="0"/>
          </a:p>
          <a:p>
            <a:pPr marL="342900" lvl="0" indent="-342900">
              <a:spcBef>
                <a:spcPts val="1200"/>
              </a:spcBef>
              <a:spcAft>
                <a:spcPts val="0"/>
              </a:spcAft>
              <a:buClr>
                <a:srgbClr val="595959"/>
              </a:buClr>
              <a:buSzPts val="2400"/>
              <a:buFont typeface="Arial"/>
              <a:buChar char="•"/>
            </a:pPr>
            <a:r>
              <a:rPr lang="en-US" sz="2000" b="0" dirty="0"/>
              <a:t>These training costs are eligible as a standalone activity and are </a:t>
            </a:r>
            <a:r>
              <a:rPr lang="en-US" sz="2000" b="0" u="sng" dirty="0"/>
              <a:t>not</a:t>
            </a:r>
            <a:r>
              <a:rPr lang="en-US" sz="2000" b="0" dirty="0"/>
              <a:t> to be charged to an activity</a:t>
            </a:r>
          </a:p>
          <a:p>
            <a:endParaRPr lang="en-US" dirty="0"/>
          </a:p>
        </p:txBody>
      </p:sp>
      <p:sp>
        <p:nvSpPr>
          <p:cNvPr id="2" name="Date Placeholder 1">
            <a:extLst>
              <a:ext uri="{FF2B5EF4-FFF2-40B4-BE49-F238E27FC236}">
                <a16:creationId xmlns:a16="http://schemas.microsoft.com/office/drawing/2014/main" id="{B260B7D6-2529-490C-8953-43D3F3649A6F}"/>
              </a:ext>
            </a:extLst>
          </p:cNvPr>
          <p:cNvSpPr>
            <a:spLocks noGrp="1"/>
          </p:cNvSpPr>
          <p:nvPr>
            <p:ph type="dt" sz="half" idx="10"/>
          </p:nvPr>
        </p:nvSpPr>
        <p:spPr/>
        <p:txBody>
          <a:bodyPr/>
          <a:lstStyle/>
          <a:p>
            <a:fld id="{706F066B-E2B5-4D6B-AF79-7A127AB92889}" type="datetime1">
              <a:rPr lang="en-US" smtClean="0"/>
              <a:t>10/30/2020</a:t>
            </a:fld>
            <a:endParaRPr lang="en-US" dirty="0"/>
          </a:p>
        </p:txBody>
      </p:sp>
    </p:spTree>
    <p:extLst>
      <p:ext uri="{BB962C8B-B14F-4D97-AF65-F5344CB8AC3E}">
        <p14:creationId xmlns:p14="http://schemas.microsoft.com/office/powerpoint/2010/main" val="318774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72" name="Title 1">
            <a:extLst>
              <a:ext uri="{FF2B5EF4-FFF2-40B4-BE49-F238E27FC236}">
                <a16:creationId xmlns:a16="http://schemas.microsoft.com/office/drawing/2014/main" id="{67A7566A-AB94-4E70-8F49-96A072DD9F06}"/>
              </a:ext>
            </a:extLst>
          </p:cNvPr>
          <p:cNvSpPr>
            <a:spLocks noGrp="1"/>
          </p:cNvSpPr>
          <p:nvPr>
            <p:ph type="title"/>
          </p:nvPr>
        </p:nvSpPr>
        <p:spPr/>
        <p:txBody>
          <a:bodyPr/>
          <a:lstStyle/>
          <a:p>
            <a:pPr eaLnBrk="1" hangingPunct="1"/>
            <a:r>
              <a:rPr lang="en-US" altLang="en-US" dirty="0"/>
              <a:t>Hazard Pay</a:t>
            </a:r>
          </a:p>
        </p:txBody>
      </p:sp>
      <p:sp>
        <p:nvSpPr>
          <p:cNvPr id="232473" name="Slide Number Placeholder 3">
            <a:extLst>
              <a:ext uri="{FF2B5EF4-FFF2-40B4-BE49-F238E27FC236}">
                <a16:creationId xmlns:a16="http://schemas.microsoft.com/office/drawing/2014/main" id="{4D77756B-4CDF-4CC7-AE02-D561440F6D3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320910-3741-4990-A284-DF409375C37B}" type="slidenum">
              <a:rPr lang="en-US" altLang="en-US" sz="1400" smtClean="0">
                <a:ea typeface="ＭＳ Ｐゴシック" panose="020B0600070205080204" pitchFamily="34" charset="-128"/>
              </a:rPr>
              <a:pPr/>
              <a:t>9</a:t>
            </a:fld>
            <a:endParaRPr lang="en-US" altLang="en-US" sz="1400" dirty="0">
              <a:ea typeface="ＭＳ Ｐゴシック" panose="020B0600070205080204" pitchFamily="34" charset="-128"/>
            </a:endParaRPr>
          </a:p>
        </p:txBody>
      </p:sp>
      <p:sp>
        <p:nvSpPr>
          <p:cNvPr id="4" name="Content Placeholder 3">
            <a:extLst>
              <a:ext uri="{FF2B5EF4-FFF2-40B4-BE49-F238E27FC236}">
                <a16:creationId xmlns:a16="http://schemas.microsoft.com/office/drawing/2014/main" id="{EFAB91B5-9B4B-4F56-9A17-D971247453A5}"/>
              </a:ext>
            </a:extLst>
          </p:cNvPr>
          <p:cNvSpPr>
            <a:spLocks noGrp="1"/>
          </p:cNvSpPr>
          <p:nvPr>
            <p:ph idx="1"/>
          </p:nvPr>
        </p:nvSpPr>
        <p:spPr>
          <a:xfrm>
            <a:off x="457199" y="1371600"/>
            <a:ext cx="8229600" cy="4805916"/>
          </a:xfrm>
        </p:spPr>
        <p:txBody>
          <a:bodyPr/>
          <a:lstStyle/>
          <a:p>
            <a:pPr marL="342900" lvl="0" indent="-342900">
              <a:spcBef>
                <a:spcPts val="0"/>
              </a:spcBef>
              <a:spcAft>
                <a:spcPts val="0"/>
              </a:spcAft>
              <a:buClr>
                <a:srgbClr val="595959"/>
              </a:buClr>
              <a:buSzPts val="2000"/>
              <a:buFont typeface="Arial"/>
              <a:buChar char="•"/>
            </a:pPr>
            <a:r>
              <a:rPr lang="en-US" sz="2000" b="0" dirty="0"/>
              <a:t>Funds may be used to pay hazard pay for subrecipient-staff working </a:t>
            </a:r>
            <a:r>
              <a:rPr lang="en-US" sz="2000" b="0" u="sng" dirty="0"/>
              <a:t>directly</a:t>
            </a:r>
            <a:r>
              <a:rPr lang="en-US" sz="2000" b="0" dirty="0"/>
              <a:t> to prevent, prepare for, and respond to coronavirus among persons who are homeless or at risk of homelessness</a:t>
            </a:r>
            <a:br>
              <a:rPr lang="en-US" sz="2000" b="0" dirty="0"/>
            </a:br>
            <a:endParaRPr lang="en-US" b="0" dirty="0"/>
          </a:p>
          <a:p>
            <a:pPr marL="342900" lvl="0" indent="-342900">
              <a:spcBef>
                <a:spcPts val="600"/>
              </a:spcBef>
              <a:spcAft>
                <a:spcPts val="0"/>
              </a:spcAft>
              <a:buClr>
                <a:srgbClr val="595959"/>
              </a:buClr>
              <a:buSzPts val="2000"/>
              <a:buFont typeface="Arial"/>
              <a:buChar char="•"/>
            </a:pPr>
            <a:r>
              <a:rPr lang="en-US" sz="2000" b="0" dirty="0"/>
              <a:t>Examples of recipient or subrecipient staff working directly in support of coronavirus response include:</a:t>
            </a:r>
            <a:endParaRPr lang="en-US" b="0" dirty="0"/>
          </a:p>
          <a:p>
            <a:pPr marL="742950" lvl="1" indent="-285750">
              <a:spcBef>
                <a:spcPts val="1200"/>
              </a:spcBef>
              <a:spcAft>
                <a:spcPts val="0"/>
              </a:spcAft>
              <a:buClr>
                <a:srgbClr val="254061"/>
              </a:buClr>
              <a:buSzPts val="1800"/>
              <a:buFont typeface="Arial"/>
              <a:buChar char="•"/>
            </a:pPr>
            <a:r>
              <a:rPr lang="en-US" sz="1800" dirty="0"/>
              <a:t>street outreach teams</a:t>
            </a:r>
            <a:endParaRPr lang="en-US" dirty="0"/>
          </a:p>
          <a:p>
            <a:pPr marL="742950" lvl="1" indent="-285750">
              <a:spcBef>
                <a:spcPts val="1200"/>
              </a:spcBef>
              <a:spcAft>
                <a:spcPts val="0"/>
              </a:spcAft>
              <a:buClr>
                <a:srgbClr val="254061"/>
              </a:buClr>
              <a:buSzPts val="1800"/>
              <a:buFont typeface="Arial"/>
              <a:buChar char="•"/>
            </a:pPr>
            <a:r>
              <a:rPr lang="en-US" sz="1800" dirty="0"/>
              <a:t>emergency shelter intake, maintenance and security staff</a:t>
            </a:r>
          </a:p>
          <a:p>
            <a:pPr marL="742950" lvl="1" indent="-285750">
              <a:spcBef>
                <a:spcPts val="1200"/>
              </a:spcBef>
              <a:spcAft>
                <a:spcPts val="0"/>
              </a:spcAft>
              <a:buClr>
                <a:srgbClr val="254061"/>
              </a:buClr>
              <a:buSzPts val="1800"/>
              <a:buFont typeface="Arial"/>
              <a:buChar char="•"/>
            </a:pPr>
            <a:r>
              <a:rPr lang="en-US" sz="1800" dirty="0"/>
              <a:t>staff providing essential services (e.g., outpatient health or mental health, housing navigators)</a:t>
            </a:r>
            <a:endParaRPr lang="en-US" dirty="0"/>
          </a:p>
          <a:p>
            <a:pPr marL="742950" lvl="1" indent="-285750">
              <a:spcBef>
                <a:spcPts val="1200"/>
              </a:spcBef>
              <a:spcAft>
                <a:spcPts val="0"/>
              </a:spcAft>
              <a:buClr>
                <a:srgbClr val="254061"/>
              </a:buClr>
              <a:buSzPts val="1800"/>
              <a:buFont typeface="Arial"/>
              <a:buChar char="•"/>
            </a:pPr>
            <a:r>
              <a:rPr lang="en-US" sz="1800" dirty="0"/>
              <a:t>staff in proximity to persons with coronavirus or working in locations with a high likelihood of contracting coronavirus</a:t>
            </a:r>
          </a:p>
          <a:p>
            <a:endParaRPr lang="en-US" dirty="0"/>
          </a:p>
        </p:txBody>
      </p:sp>
      <p:sp>
        <p:nvSpPr>
          <p:cNvPr id="2" name="Date Placeholder 1">
            <a:extLst>
              <a:ext uri="{FF2B5EF4-FFF2-40B4-BE49-F238E27FC236}">
                <a16:creationId xmlns:a16="http://schemas.microsoft.com/office/drawing/2014/main" id="{7D3380FE-3BE1-4FD4-9977-BEFE2879EE58}"/>
              </a:ext>
            </a:extLst>
          </p:cNvPr>
          <p:cNvSpPr>
            <a:spLocks noGrp="1"/>
          </p:cNvSpPr>
          <p:nvPr>
            <p:ph type="dt" sz="half" idx="10"/>
          </p:nvPr>
        </p:nvSpPr>
        <p:spPr/>
        <p:txBody>
          <a:bodyPr/>
          <a:lstStyle/>
          <a:p>
            <a:fld id="{A0CCC016-5D4F-4C88-B6F5-02B76DCA51BC}" type="datetime1">
              <a:rPr lang="en-US" smtClean="0"/>
              <a:t>10/30/2020</a:t>
            </a:fld>
            <a:endParaRPr lang="en-US" dirty="0"/>
          </a:p>
        </p:txBody>
      </p:sp>
    </p:spTree>
    <p:extLst>
      <p:ext uri="{BB962C8B-B14F-4D97-AF65-F5344CB8AC3E}">
        <p14:creationId xmlns:p14="http://schemas.microsoft.com/office/powerpoint/2010/main" val="153079219"/>
      </p:ext>
    </p:extLst>
  </p:cSld>
  <p:clrMapOvr>
    <a:masterClrMapping/>
  </p:clrMapOvr>
</p:sld>
</file>

<file path=ppt/theme/theme1.xml><?xml version="1.0" encoding="utf-8"?>
<a:theme xmlns:a="http://schemas.openxmlformats.org/drawingml/2006/main" name="ICF_Std_Blue_2016">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mpd="sng">
          <a:solidFill>
            <a:schemeClr val="accent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2"/>
        </a:lnRef>
        <a:fillRef idx="1">
          <a:schemeClr val="lt1"/>
        </a:fillRef>
        <a:effectRef idx="0">
          <a:schemeClr val="accent2"/>
        </a:effectRef>
        <a:fontRef idx="minor">
          <a:schemeClr val="dk1"/>
        </a:fontRef>
      </a:style>
    </a:spDef>
    <a:lnDef>
      <a:spPr>
        <a:ln>
          <a:solidFill>
            <a:schemeClr val="accent1"/>
          </a:solidFill>
        </a:ln>
      </a:spPr>
      <a:bodyPr/>
      <a:lstStyle/>
      <a:style>
        <a:lnRef idx="1">
          <a:schemeClr val="accent2"/>
        </a:lnRef>
        <a:fillRef idx="0">
          <a:schemeClr val="accent2"/>
        </a:fillRef>
        <a:effectRef idx="0">
          <a:schemeClr val="accent2"/>
        </a:effectRef>
        <a:fontRef idx="minor">
          <a:schemeClr val="tx1"/>
        </a:fontRef>
      </a:style>
    </a:lnDef>
    <a:txDef>
      <a:spPr/>
      <a:bodyPr wrap="square" lIns="0" tIns="0" rIns="0" bIns="0" rtlCol="0">
        <a:noAutofit/>
      </a:bodyPr>
      <a:lstStyle>
        <a:defPPr marL="0" indent="0">
          <a:spcBef>
            <a:spcPts val="1200"/>
          </a:spcBef>
          <a:spcAft>
            <a:spcPts val="0"/>
          </a:spcAft>
          <a:buNone/>
          <a:defRPr sz="1600" dirty="0" err="1" smtClean="0"/>
        </a:defPPr>
      </a:lstStyle>
    </a:txDef>
  </a:objectDefaults>
  <a:extraClrSchemeLst/>
  <a:extLst>
    <a:ext uri="{05A4C25C-085E-4340-85A3-A5531E510DB2}">
      <thm15:themeFamily xmlns:thm15="http://schemas.microsoft.com/office/thememl/2012/main" name="PPT Blank Template Standard BLUE [Read-Only]" id="{49549DB4-652E-40E5-9861-2466FE5F451F}" vid="{52F09CF3-1AF6-42B9-81EA-C8ED79C378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5107</Words>
  <Application>Microsoft Office PowerPoint</Application>
  <PresentationFormat>On-screen Show (4:3)</PresentationFormat>
  <Paragraphs>709</Paragraphs>
  <Slides>76</Slides>
  <Notes>75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76</vt:i4>
      </vt:variant>
    </vt:vector>
  </HeadingPairs>
  <TitlesOfParts>
    <vt:vector size="86" baseType="lpstr">
      <vt:lpstr>Arial</vt:lpstr>
      <vt:lpstr>Arial Narrow</vt:lpstr>
      <vt:lpstr>Calibri</vt:lpstr>
      <vt:lpstr>Lucida Grande</vt:lpstr>
      <vt:lpstr>Open Sans</vt:lpstr>
      <vt:lpstr>Symbol</vt:lpstr>
      <vt:lpstr>Times</vt:lpstr>
      <vt:lpstr>Tw Cen MT</vt:lpstr>
      <vt:lpstr>Wingdings</vt:lpstr>
      <vt:lpstr>ICF_Std_Blue_2016</vt:lpstr>
      <vt:lpstr>  Long Island  RRH Grants Administration Webinar</vt:lpstr>
      <vt:lpstr>Webinar Objective</vt:lpstr>
      <vt:lpstr>Agenda  </vt:lpstr>
      <vt:lpstr> Part I. ESG-CV &amp; RRH </vt:lpstr>
      <vt:lpstr>ESG-CV Purpose</vt:lpstr>
      <vt:lpstr>ESG-CV Expenditure Deadlines</vt:lpstr>
      <vt:lpstr>ESG-CV Additional Activities</vt:lpstr>
      <vt:lpstr>Training</vt:lpstr>
      <vt:lpstr>Hazard Pay</vt:lpstr>
      <vt:lpstr>Landlord Incentives</vt:lpstr>
      <vt:lpstr>Volunteer Incentives</vt:lpstr>
      <vt:lpstr>Alternative Requirements</vt:lpstr>
      <vt:lpstr>Alternative Requirements</vt:lpstr>
      <vt:lpstr>Part II. Overview of RRH and Grants Administration</vt:lpstr>
      <vt:lpstr>RRH Program Component &amp; Eligible Costs</vt:lpstr>
      <vt:lpstr>Five Program Components &amp; Administration</vt:lpstr>
      <vt:lpstr>Rapid Re-Housing Assistance  </vt:lpstr>
      <vt:lpstr>Rapid Re-Housing</vt:lpstr>
      <vt:lpstr>Rapid Re-Housing</vt:lpstr>
      <vt:lpstr>Rapid Re-Housing</vt:lpstr>
      <vt:lpstr>Rapid Re-Housing</vt:lpstr>
      <vt:lpstr>Homeless Prevention and Rapid Re-Housing</vt:lpstr>
      <vt:lpstr>Rapid Re-Housing</vt:lpstr>
      <vt:lpstr>Rapid Re-Housing</vt:lpstr>
      <vt:lpstr>Rapid Re-Housing</vt:lpstr>
      <vt:lpstr>RRH Eligible Participants</vt:lpstr>
      <vt:lpstr>Overview of Homeless Definition</vt:lpstr>
      <vt:lpstr>Category 1:  Literally Homeless</vt:lpstr>
      <vt:lpstr>Category 1:  Literally Homeless</vt:lpstr>
      <vt:lpstr>Category 1:  Literally Homeless</vt:lpstr>
      <vt:lpstr>Category 4:  Domestic Violence</vt:lpstr>
      <vt:lpstr>Written Policies &amp; Procedures</vt:lpstr>
      <vt:lpstr>Range of Documentation Types</vt:lpstr>
      <vt:lpstr>Exceptions to Preferred Order</vt:lpstr>
      <vt:lpstr>Participant Eligibility and Needs: Initial Evaluations</vt:lpstr>
      <vt:lpstr>Participant Eligibility and Needs: Re-evaluations</vt:lpstr>
      <vt:lpstr>Guidance on Transfers into CoC RRH (e.g., ESG or ESG-CV RRH to CoC RRH)</vt:lpstr>
      <vt:lpstr>Transfers from ESG-CV to ESG RRH</vt:lpstr>
      <vt:lpstr>ESG Program Recordkeeping and Reporting </vt:lpstr>
      <vt:lpstr>Reporting Systems for ESG</vt:lpstr>
      <vt:lpstr>Recordkeeping</vt:lpstr>
      <vt:lpstr>Record Keeping</vt:lpstr>
      <vt:lpstr>Rent Reasonableness </vt:lpstr>
      <vt:lpstr>Program Monitoring</vt:lpstr>
      <vt:lpstr>HUD Monitoring Corrective Actions</vt:lpstr>
      <vt:lpstr> Housing Standards </vt:lpstr>
      <vt:lpstr>Housing Standards</vt:lpstr>
      <vt:lpstr>Housing Standards</vt:lpstr>
      <vt:lpstr>Conflicts of Interest</vt:lpstr>
      <vt:lpstr>Conflicts of Interest: Organizational</vt:lpstr>
      <vt:lpstr>Conflicts of Interest: Individual </vt:lpstr>
      <vt:lpstr>Homeless Participation</vt:lpstr>
      <vt:lpstr>Homeless Participation </vt:lpstr>
      <vt:lpstr>Homeless Participation </vt:lpstr>
      <vt:lpstr>Other Federal Requirements</vt:lpstr>
      <vt:lpstr>Faith-Based Activities </vt:lpstr>
      <vt:lpstr>Faith-Based Activities </vt:lpstr>
      <vt:lpstr>Other Federal Requirements </vt:lpstr>
      <vt:lpstr>Other Federal Requirements: 24 CFR Part 5 </vt:lpstr>
      <vt:lpstr>Equal Access and Gender Identity Rule </vt:lpstr>
      <vt:lpstr>Equal Access and Families</vt:lpstr>
      <vt:lpstr>II. System Requirements </vt:lpstr>
      <vt:lpstr>Coordinated Entry &amp; Written Standards</vt:lpstr>
      <vt:lpstr>Coordinated Entry System </vt:lpstr>
      <vt:lpstr>Coordinated Entry System </vt:lpstr>
      <vt:lpstr>RRH Prioritization – Long Island CoC</vt:lpstr>
      <vt:lpstr>Written Standards </vt:lpstr>
      <vt:lpstr>HMIS</vt:lpstr>
      <vt:lpstr>HMIS</vt:lpstr>
      <vt:lpstr>III. Financial Management</vt:lpstr>
      <vt:lpstr>Expenditures</vt:lpstr>
      <vt:lpstr>Financial Monitoring</vt:lpstr>
      <vt:lpstr>Property Control</vt:lpstr>
      <vt:lpstr>ESG Resources</vt:lpstr>
      <vt:lpstr>Resources (Eligible Program Components)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2020-10-23T02:19:56Z</dcterms:created>
  <dcterms:modified xsi:type="dcterms:W3CDTF">2020-10-30T21:38:47Z</dcterms:modified>
</cp:coreProperties>
</file>