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4"/>
  </p:sldMasterIdLst>
  <p:sldIdLst>
    <p:sldId id="256" r:id="rId5"/>
    <p:sldId id="259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9" r:id="rId16"/>
    <p:sldId id="270" r:id="rId17"/>
    <p:sldId id="271" r:id="rId18"/>
    <p:sldId id="272" r:id="rId19"/>
    <p:sldId id="26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5AA8EF-D94F-474E-8EFB-BDB8CF2F6166}" v="46" dt="2023-06-06T15:18:42.3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02" autoAdjust="0"/>
    <p:restoredTop sz="94660"/>
  </p:normalViewPr>
  <p:slideViewPr>
    <p:cSldViewPr snapToGrid="0">
      <p:cViewPr varScale="1">
        <p:scale>
          <a:sx n="86" d="100"/>
          <a:sy n="86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64A8-6837-4213-9234-3D06AC36DF8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DC9-4197-4EF8-9661-E497128F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6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64A8-6837-4213-9234-3D06AC36DF8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DC9-4197-4EF8-9661-E497128F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2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64A8-6837-4213-9234-3D06AC36DF8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DC9-4197-4EF8-9661-E497128F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11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64A8-6837-4213-9234-3D06AC36DF8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DC9-4197-4EF8-9661-E497128F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20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64A8-6837-4213-9234-3D06AC36DF8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DC9-4197-4EF8-9661-E497128F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35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64A8-6837-4213-9234-3D06AC36DF8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DC9-4197-4EF8-9661-E497128F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39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64A8-6837-4213-9234-3D06AC36DF8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DC9-4197-4EF8-9661-E497128F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31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64A8-6837-4213-9234-3D06AC36DF8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DC9-4197-4EF8-9661-E497128F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38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64A8-6837-4213-9234-3D06AC36DF8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DC9-4197-4EF8-9661-E497128F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0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64A8-6837-4213-9234-3D06AC36DF8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6BD1DC9-4197-4EF8-9661-E497128F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8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64A8-6837-4213-9234-3D06AC36DF8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DC9-4197-4EF8-9661-E497128F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66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64A8-6837-4213-9234-3D06AC36DF8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DC9-4197-4EF8-9661-E497128F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2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64A8-6837-4213-9234-3D06AC36DF8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DC9-4197-4EF8-9661-E497128F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8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64A8-6837-4213-9234-3D06AC36DF8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DC9-4197-4EF8-9661-E497128F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7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64A8-6837-4213-9234-3D06AC36DF8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DC9-4197-4EF8-9661-E497128F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9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64A8-6837-4213-9234-3D06AC36DF8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DC9-4197-4EF8-9661-E497128F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7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64A8-6837-4213-9234-3D06AC36DF8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DC9-4197-4EF8-9661-E497128F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6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6B164A8-6837-4213-9234-3D06AC36DF8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6BD1DC9-4197-4EF8-9661-E497128F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0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sa.gov/disability/professionals/bluebook/AdultListings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sa.gov/prepare/check-eligibility-for-benefit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a.gov/" TargetMode="External"/><Relationship Id="rId2" Type="http://schemas.openxmlformats.org/officeDocument/2006/relationships/hyperlink" Target="https://otda.ny.gov/program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oarworks.samhsa.gov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tda.ny.gov/programs/applications/2921.pdf" TargetMode="External"/><Relationship Id="rId2" Type="http://schemas.openxmlformats.org/officeDocument/2006/relationships/hyperlink" Target="https://mybenefits.ny.gov/mybenefits/begin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tda.ny.gov/programs/applications/2921.pdf" TargetMode="External"/><Relationship Id="rId2" Type="http://schemas.openxmlformats.org/officeDocument/2006/relationships/hyperlink" Target="http://www.nystateofhealth.ny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6A84C-76C2-83A8-95F5-51380AEB52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03032" y="325422"/>
            <a:ext cx="8574622" cy="2616199"/>
          </a:xfrm>
        </p:spPr>
        <p:txBody>
          <a:bodyPr>
            <a:normAutofit/>
          </a:bodyPr>
          <a:lstStyle/>
          <a:p>
            <a:r>
              <a:rPr lang="en-US" dirty="0"/>
              <a:t>Helpful Benefits for Clients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509C8F-9A22-BE24-59E3-A9DA61CFCE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5844" y="2247354"/>
            <a:ext cx="6987645" cy="1388534"/>
          </a:xfrm>
        </p:spPr>
        <p:txBody>
          <a:bodyPr>
            <a:normAutofit/>
          </a:bodyPr>
          <a:lstStyle/>
          <a:p>
            <a:r>
              <a:rPr lang="en-US" sz="2800" dirty="0"/>
              <a:t>State and Federal Programs</a:t>
            </a:r>
          </a:p>
        </p:txBody>
      </p:sp>
    </p:spTree>
    <p:extLst>
      <p:ext uri="{BB962C8B-B14F-4D97-AF65-F5344CB8AC3E}">
        <p14:creationId xmlns:p14="http://schemas.microsoft.com/office/powerpoint/2010/main" val="1566031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966FC-3F56-FE02-3E9A-40311D6C7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46832"/>
            <a:ext cx="5600888" cy="6226895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i="0" dirty="0">
                <a:solidFill>
                  <a:srgbClr val="6F5091"/>
                </a:solidFill>
                <a:effectLst/>
                <a:latin typeface="Proxima Nova"/>
              </a:rPr>
              <a:t>Suffolk County HEAP contacts</a:t>
            </a:r>
          </a:p>
          <a:p>
            <a:pPr algn="l"/>
            <a:r>
              <a:rPr lang="en-US" b="1" i="0" dirty="0">
                <a:solidFill>
                  <a:srgbClr val="242424"/>
                </a:solidFill>
                <a:effectLst/>
                <a:latin typeface="Proxima Nova"/>
              </a:rPr>
              <a:t>Department of Social Services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Suffolk County Department of Social Services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PO Box 18100</a:t>
            </a:r>
            <a:b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200 Wireless Boulevard</a:t>
            </a:r>
            <a:b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Hauppauge, NY 11788</a:t>
            </a:r>
            <a:b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Phone: (631) 853-8825</a:t>
            </a:r>
            <a:b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Days Open: Monday-Friday, 8:30am-4:30pm</a:t>
            </a:r>
          </a:p>
          <a:p>
            <a:pPr algn="l"/>
            <a:r>
              <a:rPr lang="en-US" b="1" i="0" dirty="0">
                <a:solidFill>
                  <a:srgbClr val="242424"/>
                </a:solidFill>
                <a:effectLst/>
                <a:latin typeface="Proxima Nova"/>
              </a:rPr>
              <a:t>Department of Social Services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Suffolk County Department of Social Services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80 Middle Country Road</a:t>
            </a:r>
            <a:b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Coram, NY 11727</a:t>
            </a:r>
            <a:b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Phone: (631) 854-2300</a:t>
            </a:r>
            <a:b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Days Open: Monday-Friday, 8:30am-4:30pm</a:t>
            </a:r>
          </a:p>
          <a:p>
            <a:pPr algn="l"/>
            <a:r>
              <a:rPr lang="en-US" b="1" i="0" dirty="0">
                <a:solidFill>
                  <a:srgbClr val="242424"/>
                </a:solidFill>
                <a:effectLst/>
                <a:latin typeface="Proxima Nova"/>
              </a:rPr>
              <a:t>Department of Social Services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Suffolk County Department of Social Services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893 East Main Street</a:t>
            </a:r>
            <a:b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Riverhead, NY 11901</a:t>
            </a:r>
            <a:b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Phone: (631) 852-3500</a:t>
            </a:r>
            <a:b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Days Open: Monday-Friday, 8:30am-4:30pm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91625C-1C58-29AF-0067-973817BDA2CC}"/>
              </a:ext>
            </a:extLst>
          </p:cNvPr>
          <p:cNvSpPr txBox="1"/>
          <p:nvPr/>
        </p:nvSpPr>
        <p:spPr>
          <a:xfrm>
            <a:off x="6916903" y="460004"/>
            <a:ext cx="522273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0">
                <a:solidFill>
                  <a:srgbClr val="242424"/>
                </a:solidFill>
                <a:effectLst/>
                <a:latin typeface="Proxima Nova"/>
              </a:rPr>
              <a:t>Department of Social Services</a:t>
            </a:r>
          </a:p>
          <a:p>
            <a:pPr algn="l"/>
            <a:r>
              <a:rPr lang="en-US" b="0" i="0">
                <a:solidFill>
                  <a:srgbClr val="333333"/>
                </a:solidFill>
                <a:effectLst/>
                <a:latin typeface="Proxima Nova"/>
              </a:rPr>
              <a:t>Suffolk County Department of Social Services</a:t>
            </a:r>
          </a:p>
          <a:p>
            <a:pPr algn="l"/>
            <a:r>
              <a:rPr lang="en-US" b="0" i="0">
                <a:solidFill>
                  <a:srgbClr val="333333"/>
                </a:solidFill>
                <a:effectLst/>
                <a:latin typeface="Proxima Nova"/>
              </a:rPr>
              <a:t>2 South Second Street</a:t>
            </a:r>
            <a:br>
              <a:rPr lang="en-US" b="0" i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>
                <a:solidFill>
                  <a:srgbClr val="333333"/>
                </a:solidFill>
                <a:effectLst/>
                <a:latin typeface="Proxima Nova"/>
              </a:rPr>
              <a:t>Deer Park, NY 11729</a:t>
            </a:r>
            <a:br>
              <a:rPr lang="en-US" b="0" i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>
                <a:solidFill>
                  <a:srgbClr val="333333"/>
                </a:solidFill>
                <a:effectLst/>
                <a:latin typeface="Proxima Nova"/>
              </a:rPr>
              <a:t>Phone: (631) 854-6600</a:t>
            </a:r>
            <a:br>
              <a:rPr lang="en-US" b="0" i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>
                <a:solidFill>
                  <a:srgbClr val="333333"/>
                </a:solidFill>
                <a:effectLst/>
                <a:latin typeface="Proxima Nova"/>
              </a:rPr>
              <a:t>Days Open: Monday-Friday, 8:30am-4:30pm</a:t>
            </a:r>
          </a:p>
          <a:p>
            <a:pPr algn="l"/>
            <a:r>
              <a:rPr lang="en-US" b="1" i="0">
                <a:solidFill>
                  <a:srgbClr val="242424"/>
                </a:solidFill>
                <a:effectLst/>
                <a:latin typeface="Proxima Nova"/>
              </a:rPr>
              <a:t>Alternate Certifiers</a:t>
            </a:r>
          </a:p>
          <a:p>
            <a:pPr algn="l"/>
            <a:r>
              <a:rPr lang="en-US" b="0" i="0">
                <a:solidFill>
                  <a:srgbClr val="333333"/>
                </a:solidFill>
                <a:effectLst/>
                <a:latin typeface="Proxima Nova"/>
              </a:rPr>
              <a:t>Suffolk County Office for the Aging (OFA)</a:t>
            </a:r>
          </a:p>
          <a:p>
            <a:pPr algn="l"/>
            <a:r>
              <a:rPr lang="en-US" b="0" i="0">
                <a:solidFill>
                  <a:srgbClr val="333333"/>
                </a:solidFill>
                <a:effectLst/>
                <a:latin typeface="Proxima Nova"/>
              </a:rPr>
              <a:t>PO Box 6100</a:t>
            </a:r>
            <a:br>
              <a:rPr lang="en-US" b="0" i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>
                <a:solidFill>
                  <a:srgbClr val="333333"/>
                </a:solidFill>
                <a:effectLst/>
                <a:latin typeface="Proxima Nova"/>
              </a:rPr>
              <a:t>100 Veterans Memorial Hwy, H. Lee Dennison Bldg.</a:t>
            </a:r>
            <a:br>
              <a:rPr lang="en-US" b="0" i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>
                <a:solidFill>
                  <a:srgbClr val="333333"/>
                </a:solidFill>
                <a:effectLst/>
                <a:latin typeface="Proxima Nova"/>
              </a:rPr>
              <a:t>Hauppauge, NY 11788</a:t>
            </a:r>
            <a:br>
              <a:rPr lang="en-US" b="0" i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>
                <a:solidFill>
                  <a:srgbClr val="333333"/>
                </a:solidFill>
                <a:effectLst/>
                <a:latin typeface="Proxima Nova"/>
              </a:rPr>
              <a:t>Phone: (631) 853-8326</a:t>
            </a:r>
            <a:br>
              <a:rPr lang="en-US" b="0" i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>
                <a:solidFill>
                  <a:srgbClr val="333333"/>
                </a:solidFill>
                <a:effectLst/>
                <a:latin typeface="Proxima Nova"/>
              </a:rPr>
              <a:t>Days Open: Monday-Friday, 8:30am-4:30pm</a:t>
            </a:r>
          </a:p>
          <a:p>
            <a:pPr algn="l"/>
            <a:r>
              <a:rPr lang="en-US" b="1" i="0">
                <a:solidFill>
                  <a:srgbClr val="242424"/>
                </a:solidFill>
                <a:effectLst/>
                <a:latin typeface="Proxima Nova"/>
              </a:rPr>
              <a:t>After Hours Emergency Contact</a:t>
            </a:r>
          </a:p>
          <a:p>
            <a:pPr algn="l"/>
            <a:r>
              <a:rPr lang="en-US" b="0" i="0">
                <a:solidFill>
                  <a:srgbClr val="333333"/>
                </a:solidFill>
                <a:effectLst/>
                <a:latin typeface="Proxima Nova"/>
              </a:rPr>
              <a:t>Emergency Services</a:t>
            </a:r>
          </a:p>
          <a:p>
            <a:pPr algn="l"/>
            <a:r>
              <a:rPr lang="en-US" b="0" i="0">
                <a:solidFill>
                  <a:srgbClr val="333333"/>
                </a:solidFill>
                <a:effectLst/>
                <a:latin typeface="Proxima Nova"/>
              </a:rPr>
              <a:t>Phone: (631) 854-9100</a:t>
            </a:r>
            <a:br>
              <a:rPr lang="en-US" b="0" i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>
                <a:solidFill>
                  <a:srgbClr val="333333"/>
                </a:solidFill>
                <a:effectLst/>
                <a:latin typeface="Proxima Nova"/>
              </a:rPr>
              <a:t>Days Open: Monday-Friday, 4:30pm-12:00am, Weeknds &amp; Holidays 8:00am-12:00am</a:t>
            </a:r>
            <a:endParaRPr lang="en-US" b="0" i="0" dirty="0">
              <a:solidFill>
                <a:srgbClr val="333333"/>
              </a:solidFill>
              <a:effectLst/>
              <a:latin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699424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FCADD-373A-B356-23BD-19DFEB67A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383" y="79941"/>
            <a:ext cx="10018713" cy="1479588"/>
          </a:xfrm>
        </p:spPr>
        <p:txBody>
          <a:bodyPr>
            <a:normAutofit/>
          </a:bodyPr>
          <a:lstStyle/>
          <a:p>
            <a:r>
              <a:rPr lang="en-US" sz="4400" b="1" u="sng" dirty="0"/>
              <a:t>SSDI and SSI</a:t>
            </a:r>
            <a:br>
              <a:rPr lang="en-US" dirty="0"/>
            </a:br>
            <a:r>
              <a:rPr lang="en-US" sz="2400" dirty="0"/>
              <a:t>(Social Security Disability Insurance/Supplemental Security Income)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BFA1A-8CB8-FD25-7FDA-CA43B37B1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2359" y="3729010"/>
            <a:ext cx="10018713" cy="2592904"/>
          </a:xfrm>
        </p:spPr>
        <p:txBody>
          <a:bodyPr>
            <a:normAutofit/>
          </a:bodyPr>
          <a:lstStyle/>
          <a:p>
            <a:r>
              <a:rPr lang="en-US" dirty="0"/>
              <a:t>What’s the difference?</a:t>
            </a:r>
          </a:p>
          <a:p>
            <a:pPr lvl="1"/>
            <a:r>
              <a:rPr lang="en-US" dirty="0"/>
              <a:t>SSI: Needs based program, eligibility based on client’s financial and living situation. Work credits do not apply.</a:t>
            </a:r>
          </a:p>
          <a:p>
            <a:pPr lvl="1"/>
            <a:r>
              <a:rPr lang="en-US" dirty="0"/>
              <a:t>SSDI: Based on one’s earned Social Security work credits, determined from client’s lifetime work experience.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46371D-D75A-0D95-D165-34A2669AE39D}"/>
              </a:ext>
            </a:extLst>
          </p:cNvPr>
          <p:cNvSpPr txBox="1"/>
          <p:nvPr/>
        </p:nvSpPr>
        <p:spPr>
          <a:xfrm>
            <a:off x="1512359" y="1647873"/>
            <a:ext cx="102827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Similarities: While SSDI and SSI are different programs hey do both require the client meet strict medical criteria including a diagnosis proving the client is unable to work to the point of Substantial Gainful Employment.</a:t>
            </a:r>
          </a:p>
          <a:p>
            <a:pPr lvl="2"/>
            <a:r>
              <a:rPr lang="en-US" sz="2000" dirty="0"/>
              <a:t>A listing of diagnostic criteria can be found in the “Blue Book”, the link can be found here: </a:t>
            </a:r>
          </a:p>
          <a:p>
            <a:pPr marL="914400" lvl="2" indent="0">
              <a:buNone/>
            </a:pPr>
            <a:r>
              <a:rPr lang="en-US" sz="2000" dirty="0">
                <a:hlinkClick r:id="rId2"/>
              </a:rPr>
              <a:t>https://www.ssa.gov/disability/professionals/bluebook/AdultListings.htm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9424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7D424-949B-E482-04D3-901C5EBCD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9825078" cy="755923"/>
          </a:xfrm>
        </p:spPr>
        <p:txBody>
          <a:bodyPr/>
          <a:lstStyle/>
          <a:p>
            <a:r>
              <a:rPr lang="en-US" b="1" u="sng" dirty="0"/>
              <a:t>Social Security Retirement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E29F1-59E4-FA43-94CD-7D44C9A61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2" y="2038699"/>
            <a:ext cx="8933118" cy="2617447"/>
          </a:xfrm>
        </p:spPr>
        <p:txBody>
          <a:bodyPr>
            <a:normAutofit/>
          </a:bodyPr>
          <a:lstStyle/>
          <a:p>
            <a:r>
              <a:rPr lang="en-US" dirty="0"/>
              <a:t>Eligibility:</a:t>
            </a:r>
          </a:p>
          <a:p>
            <a:pPr lvl="1"/>
            <a:r>
              <a:rPr lang="en-US" dirty="0"/>
              <a:t>Client must be 62 years or older.</a:t>
            </a:r>
          </a:p>
          <a:p>
            <a:pPr lvl="1"/>
            <a:r>
              <a:rPr lang="en-US" dirty="0"/>
              <a:t>Client must have worked and paid into Social Security for a minimum of 10 years.</a:t>
            </a:r>
          </a:p>
          <a:p>
            <a:pPr lvl="1"/>
            <a:r>
              <a:rPr lang="en-US" dirty="0"/>
              <a:t>Please direct clients to the below link to verify their eligibility</a:t>
            </a:r>
          </a:p>
          <a:p>
            <a:pPr lvl="2"/>
            <a:r>
              <a:rPr lang="en-US" dirty="0">
                <a:hlinkClick r:id="rId2"/>
              </a:rPr>
              <a:t>https://www.ssa.gov/prepare/check-eligibility-for-benefits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6093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AD5F4-2665-18AD-D37C-194D2C8FF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386" y="-161283"/>
            <a:ext cx="10018713" cy="1752599"/>
          </a:xfrm>
        </p:spPr>
        <p:txBody>
          <a:bodyPr/>
          <a:lstStyle/>
          <a:p>
            <a:r>
              <a:rPr lang="en-US" b="1" u="sng" dirty="0"/>
              <a:t>Implementing SOAR for our clients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C402E2-126B-2443-C227-95EC8897439B}"/>
              </a:ext>
            </a:extLst>
          </p:cNvPr>
          <p:cNvSpPr txBox="1"/>
          <p:nvPr/>
        </p:nvSpPr>
        <p:spPr>
          <a:xfrm>
            <a:off x="1912947" y="1638066"/>
            <a:ext cx="94020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/>
              <a:t>What is SOAR?</a:t>
            </a:r>
          </a:p>
          <a:p>
            <a:pPr marL="742950" lvl="1" indent="-28575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73637"/>
                </a:solidFill>
                <a:effectLst/>
                <a:latin typeface="inherit"/>
              </a:rPr>
              <a:t>Designed to help states increase access to SSI/SSDI for eligible adults who are experiencing or at risk of homelessness and have a serious mental illness, medical impairment, and/or a co-occurring substance use disorder.</a:t>
            </a:r>
          </a:p>
          <a:p>
            <a:pPr marL="742950" lvl="1" indent="-28575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73637"/>
                </a:solidFill>
                <a:effectLst/>
                <a:latin typeface="tahoma" panose="020B0604030504040204" pitchFamily="34" charset="0"/>
              </a:rPr>
              <a:t>Encourages a collaborative process.</a:t>
            </a:r>
          </a:p>
          <a:p>
            <a:pPr marL="742950" lvl="1" indent="-28575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73637"/>
                </a:solidFill>
                <a:effectLst/>
                <a:latin typeface="tahoma" panose="020B0604030504040204" pitchFamily="34" charset="0"/>
              </a:rPr>
              <a:t>Facilitates communication among SSI/SSDI benefit applicants, case managers, SSA, Disability Determination Services (DDS), and community providers.</a:t>
            </a:r>
          </a:p>
          <a:p>
            <a:pPr marL="742950" lvl="1" indent="-28575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73637"/>
                </a:solidFill>
                <a:effectLst/>
                <a:latin typeface="tahoma" panose="020B0604030504040204" pitchFamily="34" charset="0"/>
              </a:rPr>
              <a:t>Prepares case managers to assume a central role in gathering complete, targeted, and relevant information for SSA and DDS.</a:t>
            </a:r>
            <a:endParaRPr lang="en-US" sz="2000" dirty="0">
              <a:solidFill>
                <a:srgbClr val="373637"/>
              </a:solidFill>
              <a:latin typeface="tahoma" panose="020B0604030504040204" pitchFamily="34" charset="0"/>
            </a:endParaRPr>
          </a:p>
          <a:p>
            <a:pPr marL="742950" lvl="1" indent="-28575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73637"/>
                </a:solidFill>
                <a:effectLst/>
                <a:latin typeface="tahoma" panose="020B0604030504040204" pitchFamily="34" charset="0"/>
              </a:rPr>
              <a:t>Helps the disability determination process move more smoothly and quickly by providing assistance to SSA and DDS.</a:t>
            </a:r>
          </a:p>
          <a:p>
            <a:pPr marL="742950" lvl="1" indent="-28575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73637"/>
                </a:solidFill>
                <a:effectLst/>
                <a:latin typeface="tahoma" panose="020B0604030504040204" pitchFamily="34" charset="0"/>
              </a:rPr>
              <a:t>Seeks approval on initial applications, avoiding the need for appeals.</a:t>
            </a:r>
            <a:endParaRPr lang="en-US" sz="2000" dirty="0">
              <a:solidFill>
                <a:srgbClr val="373637"/>
              </a:solidFill>
              <a:latin typeface="tahoma" panose="020B0604030504040204" pitchFamily="34" charset="0"/>
            </a:endParaRPr>
          </a:p>
          <a:p>
            <a:pPr marL="742950" lvl="1" indent="-28575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73637"/>
                </a:solidFill>
                <a:effectLst/>
                <a:latin typeface="inherit"/>
              </a:rPr>
              <a:t>Works to increase access to supportive services and employment opportunities.</a:t>
            </a:r>
          </a:p>
          <a:p>
            <a:pPr lvl="1">
              <a:buClr>
                <a:schemeClr val="accent1"/>
              </a:buClr>
              <a:buSzPct val="100000"/>
            </a:pPr>
            <a:endParaRPr lang="en-US" dirty="0">
              <a:solidFill>
                <a:srgbClr val="373637"/>
              </a:solidFill>
              <a:latin typeface="tahoma" panose="020B0604030504040204" pitchFamily="34" charset="0"/>
            </a:endParaRPr>
          </a:p>
          <a:p>
            <a:pPr marL="742950" lvl="1" indent="-28575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45983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7E16A-A98B-0F34-F9BE-04DC39F17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68720"/>
            <a:ext cx="10018713" cy="1752599"/>
          </a:xfrm>
        </p:spPr>
        <p:txBody>
          <a:bodyPr/>
          <a:lstStyle/>
          <a:p>
            <a:r>
              <a:rPr lang="en-US" b="1" u="sng" dirty="0"/>
              <a:t>Barriers and Challenges SOAR helps to overcome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2B4C37-8277-937F-3909-2D6DCCE253B3}"/>
              </a:ext>
            </a:extLst>
          </p:cNvPr>
          <p:cNvSpPr txBox="1"/>
          <p:nvPr/>
        </p:nvSpPr>
        <p:spPr>
          <a:xfrm>
            <a:off x="1671726" y="1570748"/>
            <a:ext cx="956473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373637"/>
                </a:solidFill>
                <a:effectLst/>
                <a:latin typeface="inherit"/>
              </a:rPr>
              <a:t>SSA communicates mainly by mail, which is a challenge when one </a:t>
            </a:r>
            <a:r>
              <a:rPr lang="en-US" sz="3200" b="1" i="0" dirty="0">
                <a:solidFill>
                  <a:srgbClr val="373637"/>
                </a:solidFill>
                <a:effectLst/>
                <a:latin typeface="inherit"/>
              </a:rPr>
              <a:t>does not </a:t>
            </a:r>
            <a:r>
              <a:rPr lang="en-US" sz="3200" b="0" i="0" dirty="0">
                <a:solidFill>
                  <a:srgbClr val="373637"/>
                </a:solidFill>
                <a:effectLst/>
                <a:latin typeface="inherit"/>
              </a:rPr>
              <a:t>have a permanent, reliable address.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373637"/>
                </a:solidFill>
                <a:effectLst/>
                <a:latin typeface="inherit"/>
              </a:rPr>
              <a:t>People who are experiencing homelessness often have sporadic medical care, making it difficult to access medical records to document disability.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373637"/>
                </a:solidFill>
                <a:effectLst/>
                <a:latin typeface="inherit"/>
              </a:rPr>
              <a:t>Symptoms can interfere with cognitive functioning, making it difficult to navigate a complex system</a:t>
            </a:r>
            <a:r>
              <a:rPr lang="en-US" b="0" i="0" dirty="0">
                <a:solidFill>
                  <a:srgbClr val="373637"/>
                </a:solidFill>
                <a:effectLst/>
                <a:latin typeface="inherit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419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5F847-BD72-81ED-A327-64D010EA6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944" y="-105185"/>
            <a:ext cx="10018713" cy="1752599"/>
          </a:xfrm>
        </p:spPr>
        <p:txBody>
          <a:bodyPr/>
          <a:lstStyle/>
          <a:p>
            <a:r>
              <a:rPr lang="en-US" b="1" u="sng" dirty="0"/>
              <a:t>SOAR works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2F22A5-D398-25C4-DFBE-DB3405F5EAFA}"/>
              </a:ext>
            </a:extLst>
          </p:cNvPr>
          <p:cNvSpPr txBox="1"/>
          <p:nvPr/>
        </p:nvSpPr>
        <p:spPr>
          <a:xfrm>
            <a:off x="1722213" y="1363185"/>
            <a:ext cx="96854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373637"/>
                </a:solidFill>
                <a:effectLst/>
                <a:latin typeface="inherit"/>
              </a:rPr>
              <a:t>Since 2006, 50 states and the District of Columbia have reported 53,877 approvals on SOAR-assisted initial applications for adults.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373637"/>
                </a:solidFill>
                <a:effectLst/>
                <a:latin typeface="inherit"/>
              </a:rPr>
              <a:t>Applying the SOAR model has resulted in an approval rate of 68 percent in an average of 153 days.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373637"/>
                </a:solidFill>
                <a:effectLst/>
                <a:latin typeface="inherit"/>
              </a:rPr>
              <a:t>The average cumulative approval rate for our "Top 10" states is 81%! In order of highest average cumulative approval rate, the Top Ten states are: Pennsylvania, Tennessee, Maryland, Arkansas, North Carolina, Wyoming, Oklahoma, Virginia, Washington, DC, and Nevada</a:t>
            </a:r>
          </a:p>
        </p:txBody>
      </p:sp>
    </p:spTree>
    <p:extLst>
      <p:ext uri="{BB962C8B-B14F-4D97-AF65-F5344CB8AC3E}">
        <p14:creationId xmlns:p14="http://schemas.microsoft.com/office/powerpoint/2010/main" val="1298918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01427-BB3B-FE12-7D85-F1669CA2E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286" y="-335186"/>
            <a:ext cx="10018713" cy="1752599"/>
          </a:xfrm>
        </p:spPr>
        <p:txBody>
          <a:bodyPr/>
          <a:lstStyle/>
          <a:p>
            <a:r>
              <a:rPr lang="en-US" b="1" u="sng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80696-F3A3-8D21-B080-A9FA6EBF3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357" y="2303296"/>
            <a:ext cx="10018713" cy="3868904"/>
          </a:xfrm>
        </p:spPr>
        <p:txBody>
          <a:bodyPr>
            <a:normAutofit fontScale="55000" lnSpcReduction="20000"/>
          </a:bodyPr>
          <a:lstStyle/>
          <a:p>
            <a:r>
              <a:rPr lang="en-US" sz="4000" dirty="0"/>
              <a:t>New York State of Health</a:t>
            </a:r>
          </a:p>
          <a:p>
            <a:pPr lvl="1"/>
            <a:r>
              <a:rPr lang="en-US" sz="4000" dirty="0"/>
              <a:t>https://info.nystateofhealth.ny.gov/Medicaid</a:t>
            </a:r>
          </a:p>
          <a:p>
            <a:r>
              <a:rPr lang="en-US" sz="4000" dirty="0"/>
              <a:t>New York State Office of  Temporary and Disability Assistance</a:t>
            </a:r>
          </a:p>
          <a:p>
            <a:pPr lvl="1"/>
            <a:r>
              <a:rPr lang="en-US" sz="4000" dirty="0">
                <a:hlinkClick r:id="rId2"/>
              </a:rPr>
              <a:t>https://otda.ny.gov/programs/</a:t>
            </a:r>
            <a:endParaRPr lang="en-US" sz="4000" dirty="0"/>
          </a:p>
          <a:p>
            <a:pPr marL="457200" lvl="1" indent="0">
              <a:buNone/>
            </a:pPr>
            <a:endParaRPr lang="en-US" sz="4000" dirty="0"/>
          </a:p>
          <a:p>
            <a:r>
              <a:rPr lang="en-US" sz="4000" dirty="0"/>
              <a:t>Social Security Administration</a:t>
            </a:r>
          </a:p>
          <a:p>
            <a:pPr lvl="1"/>
            <a:r>
              <a:rPr lang="en-US" sz="4000" dirty="0">
                <a:hlinkClick r:id="rId3"/>
              </a:rPr>
              <a:t>https://www.ssa.gov/</a:t>
            </a:r>
            <a:r>
              <a:rPr lang="en-US" sz="4000" dirty="0"/>
              <a:t> </a:t>
            </a:r>
          </a:p>
          <a:p>
            <a:r>
              <a:rPr lang="en-US" sz="4000" dirty="0"/>
              <a:t>SAMSHA</a:t>
            </a:r>
          </a:p>
          <a:p>
            <a:pPr lvl="1"/>
            <a:r>
              <a:rPr lang="en-US" sz="4000" dirty="0">
                <a:hlinkClick r:id="rId4"/>
              </a:rPr>
              <a:t>https://soarworks.samhsa.gov/</a:t>
            </a:r>
            <a:r>
              <a:rPr lang="en-US" sz="4000" dirty="0"/>
              <a:t> 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293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59986-D782-F8A5-B46D-4F712D67A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2784" y="0"/>
            <a:ext cx="8574622" cy="2616199"/>
          </a:xfrm>
        </p:spPr>
        <p:txBody>
          <a:bodyPr/>
          <a:lstStyle/>
          <a:p>
            <a:r>
              <a:rPr lang="en-US" dirty="0"/>
              <a:t>Types of Benefits We Will Discuss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EDD02-F371-28ED-CB14-29E3959B6F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9022" y="1825268"/>
            <a:ext cx="6987645" cy="2780392"/>
          </a:xfrm>
        </p:spPr>
        <p:txBody>
          <a:bodyPr>
            <a:normAutofit fontScale="2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2800" dirty="0"/>
              <a:t>SNAP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2800" dirty="0"/>
              <a:t>Temporary Assistance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2800" dirty="0"/>
              <a:t>Medicaid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2800" dirty="0"/>
              <a:t>HEAP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2800" dirty="0"/>
              <a:t>SSI/SSDI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2800" dirty="0"/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60164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38DB5-03BD-D455-9941-10DF07D13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8595" y="-241539"/>
            <a:ext cx="5453389" cy="209334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400" b="1" u="sng" kern="1200" dirty="0">
                <a:latin typeface="+mj-lt"/>
                <a:ea typeface="+mj-ea"/>
                <a:cs typeface="+mj-cs"/>
              </a:rPr>
              <a:t>SNAP </a:t>
            </a:r>
            <a:br>
              <a:rPr lang="en-US" sz="4400" kern="1200" dirty="0">
                <a:latin typeface="+mj-lt"/>
                <a:ea typeface="+mj-ea"/>
                <a:cs typeface="+mj-cs"/>
              </a:rPr>
            </a:br>
            <a:r>
              <a:rPr lang="en-US" sz="4400" kern="1200" dirty="0">
                <a:latin typeface="+mj-lt"/>
                <a:ea typeface="+mj-ea"/>
                <a:cs typeface="+mj-cs"/>
              </a:rPr>
              <a:t>(supplemental nutrition assistance program)</a:t>
            </a:r>
            <a:endParaRPr lang="en-US" sz="4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12E6BC-A144-273D-406D-23A2D9D2C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01734" y="4370716"/>
            <a:ext cx="9185753" cy="736121"/>
          </a:xfr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chemeClr val="tx2"/>
                </a:solidFill>
              </a:rPr>
              <a:t>Uploaded monthly on Electronic Benefits Transfer (EBT) card.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chemeClr val="tx2"/>
                </a:solidFill>
              </a:rPr>
              <a:t>Income based.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6800" dirty="0">
                <a:solidFill>
                  <a:schemeClr val="tx2"/>
                </a:solidFill>
              </a:rPr>
              <a:t>*</a:t>
            </a:r>
            <a:r>
              <a:rPr lang="en-US" sz="6400" dirty="0">
                <a:solidFill>
                  <a:schemeClr val="tx2"/>
                </a:solidFill>
              </a:rPr>
              <a:t>Assets such as stocks, retirement, savings accounts etc. are not considered when determining eligibility.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chemeClr val="tx2"/>
                </a:solidFill>
              </a:rPr>
              <a:t>Application can be completed online at </a:t>
            </a:r>
            <a:r>
              <a:rPr lang="en-US" sz="7200" dirty="0">
                <a:solidFill>
                  <a:schemeClr val="tx2"/>
                </a:solidFill>
                <a:hlinkClick r:id="rId2"/>
              </a:rPr>
              <a:t>https://mybenefits.ny.gov/mybenefits/begin</a:t>
            </a:r>
            <a:r>
              <a:rPr lang="en-US" sz="7200" dirty="0">
                <a:solidFill>
                  <a:schemeClr val="tx2"/>
                </a:solidFill>
              </a:rPr>
              <a:t> OR by completing the LDSS 2921 Common Application and dropping it off at DSS. Please see copy of application here: </a:t>
            </a:r>
            <a:r>
              <a:rPr lang="en-US" sz="7200" dirty="0">
                <a:solidFill>
                  <a:schemeClr val="tx2"/>
                </a:solidFill>
                <a:hlinkClick r:id="rId3"/>
              </a:rPr>
              <a:t>https://otda.ny.gov/programs/applications/2921.pdf</a:t>
            </a:r>
            <a:r>
              <a:rPr lang="en-US" sz="7200" dirty="0">
                <a:solidFill>
                  <a:schemeClr val="tx2"/>
                </a:solidFill>
              </a:rPr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chemeClr val="tx2"/>
                </a:solidFill>
              </a:rPr>
              <a:t>SNAP can NOT be used to purchase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rgbClr val="333333"/>
                </a:solidFill>
                <a:effectLst/>
                <a:latin typeface="Proxima Nova"/>
              </a:rPr>
              <a:t>Beer, wine, liquor, cigarettes or tobacco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rgbClr val="333333"/>
                </a:solidFill>
                <a:effectLst/>
                <a:latin typeface="Proxima Nova"/>
              </a:rPr>
              <a:t>Food that will be eaten in the store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rgbClr val="333333"/>
                </a:solidFill>
                <a:effectLst/>
                <a:latin typeface="Proxima Nova"/>
              </a:rPr>
              <a:t>Hot foods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rgbClr val="333333"/>
                </a:solidFill>
                <a:effectLst/>
                <a:latin typeface="Proxima Nova"/>
              </a:rPr>
              <a:t>Any nonfood items, such as: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rgbClr val="333333"/>
                </a:solidFill>
                <a:effectLst/>
                <a:latin typeface="Proxima Nova"/>
              </a:rPr>
              <a:t>Pet foods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rgbClr val="333333"/>
                </a:solidFill>
                <a:effectLst/>
                <a:latin typeface="Proxima Nova"/>
              </a:rPr>
              <a:t>Soaps, paper products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rgbClr val="333333"/>
                </a:solidFill>
                <a:effectLst/>
                <a:latin typeface="Proxima Nova"/>
              </a:rPr>
              <a:t>Household supplies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4000" b="0" i="0" dirty="0">
                <a:solidFill>
                  <a:srgbClr val="333333"/>
                </a:solidFill>
                <a:effectLst/>
                <a:latin typeface="Proxima Nova"/>
              </a:rPr>
              <a:t>Vitamins and medicines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400" dirty="0">
              <a:solidFill>
                <a:schemeClr val="tx2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825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5B4D1202-7C55-256C-812F-0D34D9E88B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2239547"/>
              </p:ext>
            </p:extLst>
          </p:nvPr>
        </p:nvGraphicFramePr>
        <p:xfrm>
          <a:off x="2524198" y="1644770"/>
          <a:ext cx="4225626" cy="5013474"/>
        </p:xfrm>
        <a:graphic>
          <a:graphicData uri="http://schemas.openxmlformats.org/drawingml/2006/table">
            <a:tbl>
              <a:tblPr/>
              <a:tblGrid>
                <a:gridCol w="1439808">
                  <a:extLst>
                    <a:ext uri="{9D8B030D-6E8A-4147-A177-3AD203B41FA5}">
                      <a16:colId xmlns:a16="http://schemas.microsoft.com/office/drawing/2014/main" val="2091881291"/>
                    </a:ext>
                  </a:extLst>
                </a:gridCol>
                <a:gridCol w="1111513">
                  <a:extLst>
                    <a:ext uri="{9D8B030D-6E8A-4147-A177-3AD203B41FA5}">
                      <a16:colId xmlns:a16="http://schemas.microsoft.com/office/drawing/2014/main" val="1670360670"/>
                    </a:ext>
                  </a:extLst>
                </a:gridCol>
                <a:gridCol w="1674305">
                  <a:extLst>
                    <a:ext uri="{9D8B030D-6E8A-4147-A177-3AD203B41FA5}">
                      <a16:colId xmlns:a16="http://schemas.microsoft.com/office/drawing/2014/main" val="207574354"/>
                    </a:ext>
                  </a:extLst>
                </a:gridCol>
              </a:tblGrid>
              <a:tr h="93107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effectLst/>
                          <a:latin typeface="Arial" panose="020B0604020202020204" pitchFamily="34" charset="0"/>
                        </a:rPr>
                        <a:t>Family Size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19" marR="84419" marT="42209" marB="42209" anchor="b">
                    <a:lnL w="4826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effectLst/>
                          <a:latin typeface="Arial" panose="020B0604020202020204" pitchFamily="34" charset="0"/>
                        </a:rPr>
                        <a:t>Monthly Gross Income*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19" marR="84419" marT="42209" marB="42209" anchor="b">
                    <a:lnL w="4826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 dirty="0">
                          <a:effectLst/>
                          <a:latin typeface="Arial" panose="020B0604020202020204" pitchFamily="34" charset="0"/>
                        </a:rPr>
                        <a:t>Annual Gross Income*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19" marR="84419" marT="42209" marB="42209" anchor="b">
                    <a:lnL w="4826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456019"/>
                  </a:ext>
                </a:extLst>
              </a:tr>
              <a:tr h="39391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$1,473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$17,676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40660"/>
                  </a:ext>
                </a:extLst>
              </a:tr>
              <a:tr h="39391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$1,984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$23,808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405152"/>
                  </a:ext>
                </a:extLst>
              </a:tr>
              <a:tr h="39391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$2,495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$29,940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36205"/>
                  </a:ext>
                </a:extLst>
              </a:tr>
              <a:tr h="39391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$3,007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$36,084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796739"/>
                  </a:ext>
                </a:extLst>
              </a:tr>
              <a:tr h="39391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$3,518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$42,216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1611644"/>
                  </a:ext>
                </a:extLst>
              </a:tr>
              <a:tr h="39391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$4,029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$48,348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2760987"/>
                  </a:ext>
                </a:extLst>
              </a:tr>
              <a:tr h="39391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$4,541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$54,492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4229574"/>
                  </a:ext>
                </a:extLst>
              </a:tr>
              <a:tr h="39391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$5,052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$60,624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5151189"/>
                  </a:ext>
                </a:extLst>
              </a:tr>
              <a:tr h="93107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Each additional person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effectLst/>
                          <a:latin typeface="Arial" panose="020B0604020202020204" pitchFamily="34" charset="0"/>
                        </a:rPr>
                        <a:t>$512 +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$6,144 +</a:t>
                      </a:r>
                    </a:p>
                  </a:txBody>
                  <a:tcPr marL="84419" marR="84419" marT="42209" marB="42209">
                    <a:lnL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26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826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26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659393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8C5A3D8-1B02-D62C-9B90-F6F30A0FD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992220"/>
              </p:ext>
            </p:extLst>
          </p:nvPr>
        </p:nvGraphicFramePr>
        <p:xfrm>
          <a:off x="7464724" y="1644770"/>
          <a:ext cx="3865612" cy="4953648"/>
        </p:xfrm>
        <a:graphic>
          <a:graphicData uri="http://schemas.openxmlformats.org/drawingml/2006/table">
            <a:tbl>
              <a:tblPr/>
              <a:tblGrid>
                <a:gridCol w="1932806">
                  <a:extLst>
                    <a:ext uri="{9D8B030D-6E8A-4147-A177-3AD203B41FA5}">
                      <a16:colId xmlns:a16="http://schemas.microsoft.com/office/drawing/2014/main" val="1429434948"/>
                    </a:ext>
                  </a:extLst>
                </a:gridCol>
                <a:gridCol w="1932806">
                  <a:extLst>
                    <a:ext uri="{9D8B030D-6E8A-4147-A177-3AD203B41FA5}">
                      <a16:colId xmlns:a16="http://schemas.microsoft.com/office/drawing/2014/main" val="2731288970"/>
                    </a:ext>
                  </a:extLst>
                </a:gridCol>
              </a:tblGrid>
              <a:tr h="48538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>
                          <a:effectLst/>
                        </a:rPr>
                        <a:t>Household Size</a:t>
                      </a:r>
                    </a:p>
                  </a:txBody>
                  <a:tcPr marL="78105" marR="78105" marT="39052" marB="39052" anchor="b">
                    <a:lnL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>
                          <a:effectLst/>
                        </a:rPr>
                        <a:t>Maximum Allotment*</a:t>
                      </a:r>
                    </a:p>
                  </a:txBody>
                  <a:tcPr marL="78105" marR="78105" marT="39052" marB="39052" anchor="b">
                    <a:lnL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731138"/>
                  </a:ext>
                </a:extLst>
              </a:tr>
              <a:tr h="485380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1</a:t>
                      </a:r>
                    </a:p>
                  </a:txBody>
                  <a:tcPr marL="78105" marR="78105" marT="39052" marB="39052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$281</a:t>
                      </a:r>
                    </a:p>
                  </a:txBody>
                  <a:tcPr marL="78105" marR="78105" marT="39052" marB="39052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916204"/>
                  </a:ext>
                </a:extLst>
              </a:tr>
              <a:tr h="485380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2</a:t>
                      </a:r>
                    </a:p>
                  </a:txBody>
                  <a:tcPr marL="78105" marR="78105" marT="39052" marB="39052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$516</a:t>
                      </a:r>
                    </a:p>
                  </a:txBody>
                  <a:tcPr marL="78105" marR="78105" marT="39052" marB="39052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177398"/>
                  </a:ext>
                </a:extLst>
              </a:tr>
              <a:tr h="485380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3</a:t>
                      </a:r>
                    </a:p>
                  </a:txBody>
                  <a:tcPr marL="78105" marR="78105" marT="39052" marB="39052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$740</a:t>
                      </a:r>
                    </a:p>
                  </a:txBody>
                  <a:tcPr marL="78105" marR="78105" marT="39052" marB="39052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167938"/>
                  </a:ext>
                </a:extLst>
              </a:tr>
              <a:tr h="485380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4</a:t>
                      </a:r>
                    </a:p>
                  </a:txBody>
                  <a:tcPr marL="78105" marR="78105" marT="39052" marB="39052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$939</a:t>
                      </a:r>
                    </a:p>
                  </a:txBody>
                  <a:tcPr marL="78105" marR="78105" marT="39052" marB="39052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935122"/>
                  </a:ext>
                </a:extLst>
              </a:tr>
              <a:tr h="485380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5</a:t>
                      </a:r>
                    </a:p>
                  </a:txBody>
                  <a:tcPr marL="78105" marR="78105" marT="39052" marB="39052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$1,116</a:t>
                      </a:r>
                    </a:p>
                  </a:txBody>
                  <a:tcPr marL="78105" marR="78105" marT="39052" marB="39052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378140"/>
                  </a:ext>
                </a:extLst>
              </a:tr>
              <a:tr h="485380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6</a:t>
                      </a:r>
                    </a:p>
                  </a:txBody>
                  <a:tcPr marL="78105" marR="78105" marT="39052" marB="39052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$1,339</a:t>
                      </a:r>
                    </a:p>
                  </a:txBody>
                  <a:tcPr marL="78105" marR="78105" marT="39052" marB="39052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965195"/>
                  </a:ext>
                </a:extLst>
              </a:tr>
              <a:tr h="485380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7</a:t>
                      </a:r>
                    </a:p>
                  </a:txBody>
                  <a:tcPr marL="78105" marR="78105" marT="39052" marB="39052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$1,480</a:t>
                      </a:r>
                    </a:p>
                  </a:txBody>
                  <a:tcPr marL="78105" marR="78105" marT="39052" marB="39052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257595"/>
                  </a:ext>
                </a:extLst>
              </a:tr>
              <a:tr h="485380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8</a:t>
                      </a:r>
                    </a:p>
                  </a:txBody>
                  <a:tcPr marL="78105" marR="78105" marT="39052" marB="39052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$1,691</a:t>
                      </a:r>
                    </a:p>
                  </a:txBody>
                  <a:tcPr marL="78105" marR="78105" marT="39052" marB="39052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729553"/>
                  </a:ext>
                </a:extLst>
              </a:tr>
              <a:tr h="485380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For each additional member</a:t>
                      </a:r>
                    </a:p>
                  </a:txBody>
                  <a:tcPr marL="78105" marR="78105" marT="39052" marB="39052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</a:rPr>
                        <a:t>$211 +</a:t>
                      </a:r>
                    </a:p>
                  </a:txBody>
                  <a:tcPr marL="78105" marR="78105" marT="39052" marB="39052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781269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C7D04FE8-D147-B188-6C5E-063F848A8FC2}"/>
              </a:ext>
            </a:extLst>
          </p:cNvPr>
          <p:cNvSpPr txBox="1"/>
          <p:nvPr/>
        </p:nvSpPr>
        <p:spPr>
          <a:xfrm>
            <a:off x="2064589" y="592347"/>
            <a:ext cx="9799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SNAP Income Guidelines and Maximum Monthly Allotments</a:t>
            </a:r>
          </a:p>
        </p:txBody>
      </p:sp>
    </p:spTree>
    <p:extLst>
      <p:ext uri="{BB962C8B-B14F-4D97-AF65-F5344CB8AC3E}">
        <p14:creationId xmlns:p14="http://schemas.microsoft.com/office/powerpoint/2010/main" val="13147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9FC8F-4A4F-29B0-1223-039445433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9464" y="207034"/>
            <a:ext cx="6337540" cy="1148751"/>
          </a:xfrm>
        </p:spPr>
        <p:txBody>
          <a:bodyPr>
            <a:normAutofit/>
          </a:bodyPr>
          <a:lstStyle/>
          <a:p>
            <a:r>
              <a:rPr lang="en-US" sz="4800" b="1" u="sng" dirty="0"/>
              <a:t>Temporary Assistance</a:t>
            </a:r>
            <a:br>
              <a:rPr lang="en-US" sz="4800" b="1" dirty="0"/>
            </a:br>
            <a:r>
              <a:rPr lang="en-US" sz="1800" b="1" dirty="0"/>
              <a:t>AKA Public Assistance</a:t>
            </a:r>
            <a:endParaRPr lang="en-US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B4D6F1-9093-219C-6511-96DE174FE6B6}"/>
              </a:ext>
            </a:extLst>
          </p:cNvPr>
          <p:cNvSpPr txBox="1"/>
          <p:nvPr/>
        </p:nvSpPr>
        <p:spPr>
          <a:xfrm>
            <a:off x="2570673" y="1771290"/>
            <a:ext cx="85746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Different types: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Family Assistance (FA)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Provides cash assistance to families who have minor children in the household.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Limited to 60 months of lifetime assistance.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C49355-015B-12E6-077B-8FD89986ADC9}"/>
              </a:ext>
            </a:extLst>
          </p:cNvPr>
          <p:cNvSpPr txBox="1"/>
          <p:nvPr/>
        </p:nvSpPr>
        <p:spPr>
          <a:xfrm>
            <a:off x="2570673" y="3511645"/>
            <a:ext cx="785578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Safety Net Assistance (SNA)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Provides cash assistance to:</a:t>
            </a:r>
          </a:p>
          <a:p>
            <a:pPr marL="1657350" lvl="3" indent="-285750"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Single adults</a:t>
            </a:r>
          </a:p>
          <a:p>
            <a:pPr marL="1657350" lvl="3" indent="-285750"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Childless couples</a:t>
            </a:r>
          </a:p>
          <a:p>
            <a:pPr marL="1657350" lvl="3" indent="-285750"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Children living apart from any adult relative</a:t>
            </a:r>
          </a:p>
          <a:p>
            <a:pPr marL="1657350" lvl="3" indent="-285750"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Families of persons found to be abusing drugs or alcohol</a:t>
            </a:r>
          </a:p>
          <a:p>
            <a:pPr marL="1657350" lvl="3" indent="-285750"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Families of persons refusing drug/alcohol screening, assessment or treatment</a:t>
            </a:r>
          </a:p>
          <a:p>
            <a:pPr marL="1657350" lvl="3" indent="-285750"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Non-citizens who are eligible for TA, but who are not eligible for federal reimbursement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706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55215-D2FA-241B-A740-E607D8DCD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62" y="-142336"/>
            <a:ext cx="10018713" cy="1752599"/>
          </a:xfrm>
        </p:spPr>
        <p:txBody>
          <a:bodyPr/>
          <a:lstStyle/>
          <a:p>
            <a:r>
              <a:rPr lang="en-US" b="1" u="sng" dirty="0"/>
              <a:t>Temporary Assistance cont’d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52ED71-9AD5-B7F9-9844-DC7A8368B714}"/>
              </a:ext>
            </a:extLst>
          </p:cNvPr>
          <p:cNvSpPr txBox="1"/>
          <p:nvPr/>
        </p:nvSpPr>
        <p:spPr>
          <a:xfrm>
            <a:off x="1794862" y="1247954"/>
            <a:ext cx="920094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Emergency Benefits (most likely to apply to our clients):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Helps to resolve urgent need or situation.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sz="1400" b="0" i="0" dirty="0">
                <a:solidFill>
                  <a:srgbClr val="333333"/>
                </a:solidFill>
                <a:effectLst/>
                <a:latin typeface="Proxima Nova"/>
              </a:rPr>
              <a:t>You are homeless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sz="1400" b="0" i="0" dirty="0">
                <a:solidFill>
                  <a:srgbClr val="333333"/>
                </a:solidFill>
                <a:effectLst/>
                <a:latin typeface="Proxima Nova"/>
              </a:rPr>
              <a:t>You have little or no food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sz="1400" b="0" i="0" dirty="0">
                <a:solidFill>
                  <a:srgbClr val="333333"/>
                </a:solidFill>
                <a:effectLst/>
                <a:latin typeface="Proxima Nova"/>
              </a:rPr>
              <a:t>Your landlord has told you that you must move or has given you eviction papers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sz="1400" b="0" i="0" dirty="0">
                <a:solidFill>
                  <a:srgbClr val="333333"/>
                </a:solidFill>
                <a:effectLst/>
                <a:latin typeface="Proxima Nova"/>
              </a:rPr>
              <a:t>You do not have fuel for heating in the cold weather period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sz="1400" b="0" i="0" dirty="0">
                <a:solidFill>
                  <a:srgbClr val="333333"/>
                </a:solidFill>
                <a:effectLst/>
                <a:latin typeface="Proxima Nova"/>
              </a:rPr>
              <a:t>Your utilities are shut-off or are about to be shut-off, or you have a 72-hour disconnect notice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sz="1400" b="0" i="0" dirty="0">
                <a:solidFill>
                  <a:srgbClr val="333333"/>
                </a:solidFill>
                <a:effectLst/>
                <a:latin typeface="Proxima Nova"/>
              </a:rPr>
              <a:t>You or someone in your family has been physically harmed, or threatened with violence by a partner, ex-partner or other household member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25D424-6B09-79E8-0C60-39B71B781753}"/>
              </a:ext>
            </a:extLst>
          </p:cNvPr>
          <p:cNvSpPr txBox="1"/>
          <p:nvPr/>
        </p:nvSpPr>
        <p:spPr>
          <a:xfrm>
            <a:off x="1794862" y="3318294"/>
            <a:ext cx="98047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Eligibility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Varying income guidelines regarding eligibility depending on housing situation, household size, income type etc.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Client must comply with the following: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dirty="0"/>
              <a:t>Drug and alcohol screening.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dirty="0"/>
              <a:t>Child support payments.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dirty="0"/>
              <a:t>Employment search.*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dirty="0"/>
              <a:t>*</a:t>
            </a:r>
            <a:r>
              <a:rPr lang="en-US" sz="1200" b="1" dirty="0"/>
              <a:t>If client is unable to work a medical appointment will be scheduled to assess employment ability. If determined able, client must comply with job search.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0650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A50A7-48B9-65A0-5494-9F4462767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3730" y="173967"/>
            <a:ext cx="6497998" cy="639791"/>
          </a:xfrm>
        </p:spPr>
        <p:txBody>
          <a:bodyPr>
            <a:noAutofit/>
          </a:bodyPr>
          <a:lstStyle/>
          <a:p>
            <a:r>
              <a:rPr lang="en-US" sz="4800" b="1" u="sng" dirty="0"/>
              <a:t>MEDICAID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A4265-0093-65D5-C36A-1B0BC9735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225" y="1138687"/>
            <a:ext cx="7297949" cy="2398143"/>
          </a:xfrm>
        </p:spPr>
        <p:txBody>
          <a:bodyPr>
            <a:normAutofit/>
          </a:bodyPr>
          <a:lstStyle/>
          <a:p>
            <a:r>
              <a:rPr lang="en-US" dirty="0"/>
              <a:t>Two ways to apply:</a:t>
            </a:r>
          </a:p>
          <a:p>
            <a:pPr lvl="1"/>
            <a:r>
              <a:rPr lang="en-US" dirty="0"/>
              <a:t>Through </a:t>
            </a:r>
            <a:r>
              <a:rPr lang="en-US" b="0" i="0" dirty="0">
                <a:solidFill>
                  <a:srgbClr val="000000"/>
                </a:solidFill>
                <a:effectLst/>
                <a:latin typeface="Proxima Nova"/>
              </a:rPr>
              <a:t> </a:t>
            </a:r>
            <a:r>
              <a:rPr lang="en-US" b="1" i="0" u="none" strike="noStrike" dirty="0">
                <a:solidFill>
                  <a:srgbClr val="333333"/>
                </a:solidFill>
                <a:effectLst/>
                <a:latin typeface="Proxima Nova"/>
                <a:hlinkClick r:id="rId2"/>
              </a:rPr>
              <a:t>NY State of Health</a:t>
            </a:r>
            <a:endParaRPr lang="en-US" dirty="0"/>
          </a:p>
          <a:p>
            <a:pPr lvl="1"/>
            <a:r>
              <a:rPr lang="en-US" dirty="0"/>
              <a:t>At local DSS using the LDSS2921 common application </a:t>
            </a:r>
            <a:r>
              <a:rPr lang="en-US" dirty="0">
                <a:hlinkClick r:id="rId3"/>
              </a:rPr>
              <a:t>https://otda.ny.gov/programs/applications/2921.pdf</a:t>
            </a:r>
            <a:endParaRPr lang="en-US" dirty="0"/>
          </a:p>
          <a:p>
            <a:pPr marL="1371600" lvl="3" indent="0">
              <a:buNone/>
            </a:pPr>
            <a:endParaRPr lang="en-US" sz="1300" b="0" i="0" dirty="0">
              <a:solidFill>
                <a:srgbClr val="000000"/>
              </a:solidFill>
              <a:effectLst/>
              <a:latin typeface="Proxima Nova"/>
            </a:endParaRPr>
          </a:p>
          <a:p>
            <a:pPr lvl="3">
              <a:buFont typeface="Arial" panose="020B0604020202020204" pitchFamily="34" charset="0"/>
              <a:buChar char="•"/>
            </a:pPr>
            <a:endParaRPr lang="en-US" sz="1300" b="0" i="0" dirty="0">
              <a:solidFill>
                <a:srgbClr val="000000"/>
              </a:solidFill>
              <a:effectLst/>
              <a:latin typeface="Proxima Nova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79BE61-7E44-35B7-AD67-92FD860BF2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412" y="3058649"/>
            <a:ext cx="8006513" cy="362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845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3A1B9-4F48-85AE-9537-515C5B115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1399" y="686735"/>
            <a:ext cx="7609201" cy="873729"/>
          </a:xfrm>
        </p:spPr>
        <p:txBody>
          <a:bodyPr>
            <a:normAutofit fontScale="90000"/>
          </a:bodyPr>
          <a:lstStyle/>
          <a:p>
            <a:r>
              <a:rPr lang="en-US" sz="4800" b="1" u="sng" dirty="0"/>
              <a:t>HEAP</a:t>
            </a:r>
            <a:br>
              <a:rPr lang="en-US" sz="4800" b="1" u="sng" dirty="0"/>
            </a:br>
            <a:r>
              <a:rPr lang="en-US" dirty="0"/>
              <a:t>(Home Energy Assistance Program)</a:t>
            </a:r>
            <a:br>
              <a:rPr lang="en-US" sz="4800" b="1" u="sng" dirty="0"/>
            </a:br>
            <a:br>
              <a:rPr lang="en-US" sz="4800" b="1" u="sng" dirty="0"/>
            </a:br>
            <a:endParaRPr lang="en-US" sz="48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38043-64BF-3EC5-1FA6-175624775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8098" y="1755407"/>
            <a:ext cx="9890316" cy="234536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Eligible participants can receive one HEAP benefit per season.</a:t>
            </a:r>
          </a:p>
          <a:p>
            <a:r>
              <a:rPr lang="en-US" dirty="0">
                <a:latin typeface="+mj-lt"/>
              </a:rPr>
              <a:t>Benefits are available starting mid-November through Winter, while funds are available.</a:t>
            </a:r>
          </a:p>
          <a:p>
            <a:r>
              <a:rPr lang="en-US" dirty="0">
                <a:latin typeface="+mj-lt"/>
              </a:rPr>
              <a:t>Eligibility based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on gross income: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47EA0FE-5F40-55C4-682A-D0DCD0A8E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018232"/>
              </p:ext>
            </p:extLst>
          </p:nvPr>
        </p:nvGraphicFramePr>
        <p:xfrm>
          <a:off x="5083482" y="2838567"/>
          <a:ext cx="7108518" cy="3921264"/>
        </p:xfrm>
        <a:graphic>
          <a:graphicData uri="http://schemas.openxmlformats.org/drawingml/2006/table">
            <a:tbl>
              <a:tblPr/>
              <a:tblGrid>
                <a:gridCol w="3554259">
                  <a:extLst>
                    <a:ext uri="{9D8B030D-6E8A-4147-A177-3AD203B41FA5}">
                      <a16:colId xmlns:a16="http://schemas.microsoft.com/office/drawing/2014/main" val="1242880097"/>
                    </a:ext>
                  </a:extLst>
                </a:gridCol>
                <a:gridCol w="3554259">
                  <a:extLst>
                    <a:ext uri="{9D8B030D-6E8A-4147-A177-3AD203B41FA5}">
                      <a16:colId xmlns:a16="http://schemas.microsoft.com/office/drawing/2014/main" val="2271870126"/>
                    </a:ext>
                  </a:extLst>
                </a:gridCol>
              </a:tblGrid>
              <a:tr h="245079">
                <a:tc grid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8816" marR="48816" marT="24408" marB="24408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235105"/>
                  </a:ext>
                </a:extLst>
              </a:tr>
              <a:tr h="245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>
                          <a:effectLst/>
                        </a:rPr>
                        <a:t>Household Size</a:t>
                      </a:r>
                    </a:p>
                  </a:txBody>
                  <a:tcPr marL="48816" marR="48816" marT="24408" marB="24408" anchor="b">
                    <a:lnL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dirty="0">
                          <a:effectLst/>
                        </a:rPr>
                        <a:t>Maximum Gross Monthly Income</a:t>
                      </a:r>
                    </a:p>
                  </a:txBody>
                  <a:tcPr marL="48816" marR="48816" marT="24408" marB="24408" anchor="b">
                    <a:lnL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949755"/>
                  </a:ext>
                </a:extLst>
              </a:tr>
              <a:tr h="24507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$2,852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235721"/>
                  </a:ext>
                </a:extLst>
              </a:tr>
              <a:tr h="24507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$3,730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307666"/>
                  </a:ext>
                </a:extLst>
              </a:tr>
              <a:tr h="24507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$4,608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97745"/>
                  </a:ext>
                </a:extLst>
              </a:tr>
              <a:tr h="24507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$5,485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558994"/>
                  </a:ext>
                </a:extLst>
              </a:tr>
              <a:tr h="24507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$6,363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481261"/>
                  </a:ext>
                </a:extLst>
              </a:tr>
              <a:tr h="24507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6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$7,241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990429"/>
                  </a:ext>
                </a:extLst>
              </a:tr>
              <a:tr h="24507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7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$7,405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409330"/>
                  </a:ext>
                </a:extLst>
              </a:tr>
              <a:tr h="24507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8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$7,570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0276695"/>
                  </a:ext>
                </a:extLst>
              </a:tr>
              <a:tr h="24507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9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$7,734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090401"/>
                  </a:ext>
                </a:extLst>
              </a:tr>
              <a:tr h="24507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10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$7,899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402632"/>
                  </a:ext>
                </a:extLst>
              </a:tr>
              <a:tr h="24507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11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$8,064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991595"/>
                  </a:ext>
                </a:extLst>
              </a:tr>
              <a:tr h="24507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12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$8,228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424718"/>
                  </a:ext>
                </a:extLst>
              </a:tr>
              <a:tr h="24507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13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$8,778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08003"/>
                  </a:ext>
                </a:extLst>
              </a:tr>
              <a:tr h="24507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Each additional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Add $590</a:t>
                      </a:r>
                    </a:p>
                  </a:txBody>
                  <a:tcPr marL="48816" marR="48816" marT="24408" marB="24408">
                    <a:lnL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5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3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756313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780E43CB-D350-D3E0-C86B-29F46B46A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5371" y="35515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306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C5CA0-6917-D613-6EA0-B0BBA3297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288" y="48385"/>
            <a:ext cx="6782268" cy="676123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i="0" dirty="0">
                <a:solidFill>
                  <a:srgbClr val="6F5091"/>
                </a:solidFill>
                <a:effectLst/>
                <a:latin typeface="Proxima Nova"/>
              </a:rPr>
              <a:t>Nassau County HEAP contacts</a:t>
            </a:r>
          </a:p>
          <a:p>
            <a:pPr algn="l"/>
            <a:r>
              <a:rPr lang="en-US" b="1" i="0" dirty="0">
                <a:solidFill>
                  <a:srgbClr val="242424"/>
                </a:solidFill>
                <a:effectLst/>
                <a:latin typeface="Proxima Nova"/>
              </a:rPr>
              <a:t>Department of Social Services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Nassau County Department of Social Services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60 Charles Lindbergh Boulevard</a:t>
            </a:r>
            <a:b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Uniondale, NY 11553</a:t>
            </a:r>
            <a:b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Phone: (516) 227-8519</a:t>
            </a:r>
            <a:b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Days Open: Monday-Friday, 9:00am-4:45pm</a:t>
            </a:r>
          </a:p>
          <a:p>
            <a:pPr algn="l"/>
            <a:r>
              <a:rPr lang="en-US" b="1" i="0" dirty="0">
                <a:solidFill>
                  <a:srgbClr val="242424"/>
                </a:solidFill>
                <a:effectLst/>
                <a:latin typeface="Proxima Nova"/>
              </a:rPr>
              <a:t>Alternate Certifiers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Family and Children's Association: Office for the Aging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60 Charles Lindbergh Boulevard, 2nd Floor</a:t>
            </a:r>
            <a:b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Uniondale, NY 11553</a:t>
            </a:r>
            <a:b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Phone: (516) 227-7386</a:t>
            </a:r>
            <a:b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Days Open: Monday-Friday, 9:00am-4:45pm</a:t>
            </a:r>
          </a:p>
          <a:p>
            <a:pPr algn="l"/>
            <a:r>
              <a:rPr lang="en-US" b="1" i="0" dirty="0">
                <a:solidFill>
                  <a:srgbClr val="242424"/>
                </a:solidFill>
                <a:effectLst/>
                <a:latin typeface="Proxima Nova"/>
              </a:rPr>
              <a:t>Alternate Certifiers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EAC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175 Fulton Avenue, 4th floor</a:t>
            </a:r>
            <a:b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Hempstead, NY 11550</a:t>
            </a:r>
            <a:b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Phone: (516) 565-4327</a:t>
            </a:r>
            <a:b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Days Open: Monday-Friday, 9:00am-4:45pm</a:t>
            </a:r>
          </a:p>
          <a:p>
            <a:pPr algn="l"/>
            <a:r>
              <a:rPr lang="en-US" b="1" i="0" dirty="0">
                <a:solidFill>
                  <a:srgbClr val="242424"/>
                </a:solidFill>
                <a:effectLst/>
                <a:latin typeface="Proxima Nova"/>
              </a:rPr>
              <a:t>After Hours Emergency Contact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Nassau County Department of Social Services Emergency Services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Phone: (516) 573-8626</a:t>
            </a:r>
            <a:b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roxima Nova"/>
              </a:rPr>
              <a:t>Days Open: Monday - Friday</a:t>
            </a:r>
          </a:p>
          <a:p>
            <a:pPr marL="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830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2d4b7a3-f851-41e8-99d5-1619c4311944">
      <Terms xmlns="http://schemas.microsoft.com/office/infopath/2007/PartnerControls"/>
    </lcf76f155ced4ddcb4097134ff3c332f>
    <TaxCatchAll xmlns="0c408069-27ef-456c-b32e-53750250f17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B4BDF1F1524947BA2FCB5BA4ECBC51" ma:contentTypeVersion="17" ma:contentTypeDescription="Create a new document." ma:contentTypeScope="" ma:versionID="f58d0ced74f5852ff39fd3f9ad79ee65">
  <xsd:schema xmlns:xsd="http://www.w3.org/2001/XMLSchema" xmlns:xs="http://www.w3.org/2001/XMLSchema" xmlns:p="http://schemas.microsoft.com/office/2006/metadata/properties" xmlns:ns2="0c408069-27ef-456c-b32e-53750250f17c" xmlns:ns3="a2d4b7a3-f851-41e8-99d5-1619c4311944" targetNamespace="http://schemas.microsoft.com/office/2006/metadata/properties" ma:root="true" ma:fieldsID="57fff187e0220861e0eeaf5460120311" ns2:_="" ns3:_="">
    <xsd:import namespace="0c408069-27ef-456c-b32e-53750250f17c"/>
    <xsd:import namespace="a2d4b7a3-f851-41e8-99d5-1619c431194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408069-27ef-456c-b32e-53750250f17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879ae242-20b7-4c70-aca2-d925e5ca5c78}" ma:internalName="TaxCatchAll" ma:showField="CatchAllData" ma:web="0c408069-27ef-456c-b32e-53750250f1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d4b7a3-f851-41e8-99d5-1619c43119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de80daf8-8fb4-46c3-aaa3-cb6825cc4d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6D01F5-DFA2-4BA3-AEBB-40BEBF4113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1AAC05-7D1C-46E1-99F5-85B0E527152E}">
  <ds:schemaRefs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0f5f318e-3aa2-4f2e-9e56-f8591039e8b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E576A0A-554E-4927-A458-CC13C3515D2F}"/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14405</TotalTime>
  <Words>1531</Words>
  <Application>Microsoft Office PowerPoint</Application>
  <PresentationFormat>Widescreen</PresentationFormat>
  <Paragraphs>228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Corbel</vt:lpstr>
      <vt:lpstr>Courier New</vt:lpstr>
      <vt:lpstr>inherit</vt:lpstr>
      <vt:lpstr>Proxima Nova</vt:lpstr>
      <vt:lpstr>tahoma</vt:lpstr>
      <vt:lpstr>Wingdings</vt:lpstr>
      <vt:lpstr>Parallax</vt:lpstr>
      <vt:lpstr>Helpful Benefits for Clients </vt:lpstr>
      <vt:lpstr>Types of Benefits We Will Discuss</vt:lpstr>
      <vt:lpstr>SNAP  (supplemental nutrition assistance program)</vt:lpstr>
      <vt:lpstr>PowerPoint Presentation</vt:lpstr>
      <vt:lpstr>Temporary Assistance AKA Public Assistance</vt:lpstr>
      <vt:lpstr>Temporary Assistance cont’d</vt:lpstr>
      <vt:lpstr>MEDICAID</vt:lpstr>
      <vt:lpstr>HEAP (Home Energy Assistance Program)  </vt:lpstr>
      <vt:lpstr>PowerPoint Presentation</vt:lpstr>
      <vt:lpstr>PowerPoint Presentation</vt:lpstr>
      <vt:lpstr>SSDI and SSI (Social Security Disability Insurance/Supplemental Security Income)</vt:lpstr>
      <vt:lpstr>Social Security Retirement</vt:lpstr>
      <vt:lpstr>Implementing SOAR for our clients</vt:lpstr>
      <vt:lpstr>Barriers and Challenges SOAR helps to overcome</vt:lpstr>
      <vt:lpstr>SOAR works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Benefits</dc:title>
  <dc:creator>Carrie Garcia</dc:creator>
  <cp:lastModifiedBy>Jessica Labia</cp:lastModifiedBy>
  <cp:revision>2</cp:revision>
  <dcterms:created xsi:type="dcterms:W3CDTF">2023-05-25T16:32:38Z</dcterms:created>
  <dcterms:modified xsi:type="dcterms:W3CDTF">2023-06-13T20:25:59Z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0x01010083B4BDF1F1524947BA2FCB5BA4ECBC51</vt:lpwstr>
  </property>
</Properties>
</file>