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sldIdLst>
    <p:sldId id="290" r:id="rId5"/>
    <p:sldId id="313" r:id="rId6"/>
    <p:sldId id="314" r:id="rId7"/>
    <p:sldId id="304" r:id="rId8"/>
    <p:sldId id="312" r:id="rId9"/>
    <p:sldId id="311" r:id="rId10"/>
    <p:sldId id="303" r:id="rId11"/>
    <p:sldId id="308" r:id="rId12"/>
    <p:sldId id="260" r:id="rId13"/>
    <p:sldId id="282" r:id="rId14"/>
    <p:sldId id="293" r:id="rId15"/>
    <p:sldId id="280" r:id="rId16"/>
    <p:sldId id="298" r:id="rId17"/>
    <p:sldId id="295" r:id="rId18"/>
    <p:sldId id="276" r:id="rId19"/>
    <p:sldId id="283" r:id="rId20"/>
    <p:sldId id="266" r:id="rId21"/>
    <p:sldId id="262" r:id="rId22"/>
    <p:sldId id="263" r:id="rId23"/>
    <p:sldId id="269" r:id="rId24"/>
    <p:sldId id="316" r:id="rId25"/>
    <p:sldId id="264" r:id="rId26"/>
    <p:sldId id="273" r:id="rId27"/>
    <p:sldId id="284" r:id="rId28"/>
    <p:sldId id="315" r:id="rId29"/>
    <p:sldId id="306"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9E00332-D87E-4D40-9C30-81AE52E3FDD8}">
          <p14:sldIdLst>
            <p14:sldId id="290"/>
            <p14:sldId id="313"/>
          </p14:sldIdLst>
        </p14:section>
        <p14:section name="1. What is MCV" id="{C76801C7-257D-40AE-BCBA-D10FD1D8A7A8}">
          <p14:sldIdLst>
            <p14:sldId id="314"/>
            <p14:sldId id="304"/>
          </p14:sldIdLst>
        </p14:section>
        <p14:section name="Authorized Programs" id="{2FAE9831-DD42-44BB-B92C-409B2A480189}">
          <p14:sldIdLst>
            <p14:sldId id="312"/>
            <p14:sldId id="311"/>
            <p14:sldId id="303"/>
            <p14:sldId id="308"/>
          </p14:sldIdLst>
        </p14:section>
        <p14:section name="eligibility &amp; access" id="{A8A2976A-5F8E-488F-8DD1-435CB14A817E}">
          <p14:sldIdLst>
            <p14:sldId id="260"/>
            <p14:sldId id="282"/>
            <p14:sldId id="293"/>
            <p14:sldId id="280"/>
            <p14:sldId id="298"/>
            <p14:sldId id="295"/>
            <p14:sldId id="276"/>
          </p14:sldIdLst>
        </p14:section>
        <p14:section name="Education Stability" id="{AC0176F9-7B9F-4EEE-8991-4DFC302B1B5C}">
          <p14:sldIdLst>
            <p14:sldId id="283"/>
            <p14:sldId id="266"/>
            <p14:sldId id="262"/>
            <p14:sldId id="263"/>
            <p14:sldId id="269"/>
            <p14:sldId id="316"/>
          </p14:sldIdLst>
        </p14:section>
        <p14:section name="conclusion" id="{CB1E5EBE-464E-4EFA-BC27-81AC2116D553}">
          <p14:sldIdLst>
            <p14:sldId id="264"/>
            <p14:sldId id="273"/>
            <p14:sldId id="284"/>
            <p14:sldId id="315"/>
            <p14:sldId id="30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190" autoAdjust="0"/>
  </p:normalViewPr>
  <p:slideViewPr>
    <p:cSldViewPr snapToGrid="0">
      <p:cViewPr varScale="1">
        <p:scale>
          <a:sx n="49" d="100"/>
          <a:sy n="49" d="100"/>
        </p:scale>
        <p:origin x="145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2015-2016</a:t>
            </a:r>
          </a:p>
        </c:rich>
      </c:tx>
      <c:layout>
        <c:manualLayout>
          <c:xMode val="edge"/>
          <c:yMode val="edge"/>
          <c:x val="0.39266840604313441"/>
          <c:y val="0"/>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gradFill>
                <a:gsLst>
                  <a:gs pos="0">
                    <a:schemeClr val="accent1">
                      <a:shade val="58000"/>
                      <a:satMod val="103000"/>
                      <a:lumMod val="102000"/>
                      <a:tint val="94000"/>
                    </a:schemeClr>
                  </a:gs>
                  <a:gs pos="50000">
                    <a:schemeClr val="accent1">
                      <a:shade val="58000"/>
                      <a:satMod val="110000"/>
                      <a:lumMod val="100000"/>
                      <a:shade val="100000"/>
                    </a:schemeClr>
                  </a:gs>
                  <a:gs pos="100000">
                    <a:schemeClr val="accent1">
                      <a:shade val="58000"/>
                      <a:lumMod val="99000"/>
                      <a:satMod val="120000"/>
                      <a:shade val="78000"/>
                    </a:schemeClr>
                  </a:gs>
                </a:gsLst>
              </a:gradFill>
              <a:ln>
                <a:noFill/>
              </a:ln>
              <a:effectLst>
                <a:outerShdw blurRad="50800" dist="19050" dir="5400000" algn="tl" rotWithShape="0">
                  <a:srgbClr val="000000">
                    <a:alpha val="60000"/>
                  </a:srgbClr>
                </a:outerShdw>
                <a:softEdge rad="12700"/>
              </a:effectLst>
            </c:spPr>
            <c:extLst>
              <c:ext xmlns:c16="http://schemas.microsoft.com/office/drawing/2014/chart" uri="{C3380CC4-5D6E-409C-BE32-E72D297353CC}">
                <c16:uniqueId val="{00000001-B9F1-40A2-9FDA-1E5ECD7A1B1A}"/>
              </c:ext>
            </c:extLst>
          </c:dPt>
          <c:dPt>
            <c:idx val="1"/>
            <c:bubble3D val="0"/>
            <c:spPr>
              <a:gradFill>
                <a:gsLst>
                  <a:gs pos="0">
                    <a:schemeClr val="accent1">
                      <a:shade val="86000"/>
                      <a:satMod val="103000"/>
                      <a:lumMod val="102000"/>
                      <a:tint val="94000"/>
                    </a:schemeClr>
                  </a:gs>
                  <a:gs pos="50000">
                    <a:schemeClr val="accent1">
                      <a:shade val="86000"/>
                      <a:satMod val="110000"/>
                      <a:lumMod val="100000"/>
                      <a:shade val="100000"/>
                    </a:schemeClr>
                  </a:gs>
                  <a:gs pos="100000">
                    <a:schemeClr val="accent1">
                      <a:shade val="86000"/>
                      <a:lumMod val="99000"/>
                      <a:satMod val="120000"/>
                      <a:shade val="78000"/>
                    </a:schemeClr>
                  </a:gs>
                </a:gsLst>
              </a:gradFill>
              <a:ln>
                <a:noFill/>
              </a:ln>
              <a:effectLst>
                <a:outerShdw blurRad="50800" dist="19050" dir="5400000" algn="tl" rotWithShape="0">
                  <a:srgbClr val="000000">
                    <a:alpha val="60000"/>
                  </a:srgbClr>
                </a:outerShdw>
                <a:softEdge rad="12700"/>
              </a:effectLst>
            </c:spPr>
            <c:extLst>
              <c:ext xmlns:c16="http://schemas.microsoft.com/office/drawing/2014/chart" uri="{C3380CC4-5D6E-409C-BE32-E72D297353CC}">
                <c16:uniqueId val="{00000003-B9F1-40A2-9FDA-1E5ECD7A1B1A}"/>
              </c:ext>
            </c:extLst>
          </c:dPt>
          <c:dPt>
            <c:idx val="2"/>
            <c:bubble3D val="0"/>
            <c:spPr>
              <a:gradFill>
                <a:gsLst>
                  <a:gs pos="0">
                    <a:schemeClr val="accent1">
                      <a:tint val="86000"/>
                      <a:satMod val="103000"/>
                      <a:lumMod val="102000"/>
                      <a:tint val="94000"/>
                    </a:schemeClr>
                  </a:gs>
                  <a:gs pos="50000">
                    <a:schemeClr val="accent1">
                      <a:tint val="86000"/>
                      <a:satMod val="110000"/>
                      <a:lumMod val="100000"/>
                      <a:shade val="100000"/>
                    </a:schemeClr>
                  </a:gs>
                  <a:gs pos="100000">
                    <a:schemeClr val="accent1">
                      <a:tint val="86000"/>
                      <a:lumMod val="99000"/>
                      <a:satMod val="120000"/>
                      <a:shade val="78000"/>
                    </a:schemeClr>
                  </a:gs>
                </a:gsLst>
              </a:gradFill>
              <a:ln>
                <a:noFill/>
              </a:ln>
              <a:effectLst>
                <a:outerShdw blurRad="50800" dist="19050" dir="5400000" algn="tl" rotWithShape="0">
                  <a:srgbClr val="000000">
                    <a:alpha val="60000"/>
                  </a:srgbClr>
                </a:outerShdw>
                <a:softEdge rad="12700"/>
              </a:effectLst>
            </c:spPr>
            <c:extLst>
              <c:ext xmlns:c16="http://schemas.microsoft.com/office/drawing/2014/chart" uri="{C3380CC4-5D6E-409C-BE32-E72D297353CC}">
                <c16:uniqueId val="{00000005-B9F1-40A2-9FDA-1E5ECD7A1B1A}"/>
              </c:ext>
            </c:extLst>
          </c:dPt>
          <c:dPt>
            <c:idx val="3"/>
            <c:bubble3D val="0"/>
            <c:spPr>
              <a:gradFill>
                <a:gsLst>
                  <a:gs pos="0">
                    <a:schemeClr val="accent1">
                      <a:tint val="58000"/>
                      <a:satMod val="103000"/>
                      <a:lumMod val="102000"/>
                      <a:tint val="94000"/>
                    </a:schemeClr>
                  </a:gs>
                  <a:gs pos="50000">
                    <a:schemeClr val="accent1">
                      <a:tint val="58000"/>
                      <a:satMod val="110000"/>
                      <a:lumMod val="100000"/>
                      <a:shade val="100000"/>
                    </a:schemeClr>
                  </a:gs>
                  <a:gs pos="100000">
                    <a:schemeClr val="accent1">
                      <a:tint val="58000"/>
                      <a:lumMod val="99000"/>
                      <a:satMod val="120000"/>
                      <a:shade val="78000"/>
                    </a:schemeClr>
                  </a:gs>
                </a:gsLst>
              </a:gradFill>
              <a:ln>
                <a:noFill/>
              </a:ln>
              <a:effectLst>
                <a:outerShdw blurRad="50800" dist="19050" dir="5400000" algn="tl" rotWithShape="0">
                  <a:srgbClr val="000000">
                    <a:alpha val="60000"/>
                  </a:srgbClr>
                </a:outerShdw>
                <a:softEdge rad="12700"/>
              </a:effectLst>
            </c:spPr>
            <c:extLst>
              <c:ext xmlns:c16="http://schemas.microsoft.com/office/drawing/2014/chart" uri="{C3380CC4-5D6E-409C-BE32-E72D297353CC}">
                <c16:uniqueId val="{00000007-B9F1-40A2-9FDA-1E5ECD7A1B1A}"/>
              </c:ext>
            </c:extLst>
          </c:dPt>
          <c:dLbls>
            <c:dLbl>
              <c:idx val="1"/>
              <c:layout>
                <c:manualLayout>
                  <c:x val="3.693444494702864E-2"/>
                  <c:y val="1.973346868800918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9F1-40A2-9FDA-1E5ECD7A1B1A}"/>
                </c:ext>
              </c:extLst>
            </c:dLbl>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Unsheltered</c:v>
                </c:pt>
                <c:pt idx="1">
                  <c:v>Hotels/Motels</c:v>
                </c:pt>
                <c:pt idx="2">
                  <c:v>Shelters</c:v>
                </c:pt>
                <c:pt idx="3">
                  <c:v>Doubled Up</c:v>
                </c:pt>
              </c:strCache>
            </c:strRef>
          </c:cat>
          <c:val>
            <c:numRef>
              <c:f>Sheet1!$B$2:$B$5</c:f>
              <c:numCache>
                <c:formatCode>General</c:formatCode>
                <c:ptCount val="4"/>
                <c:pt idx="0">
                  <c:v>3</c:v>
                </c:pt>
                <c:pt idx="1">
                  <c:v>7</c:v>
                </c:pt>
                <c:pt idx="2">
                  <c:v>14</c:v>
                </c:pt>
                <c:pt idx="3">
                  <c:v>76</c:v>
                </c:pt>
              </c:numCache>
            </c:numRef>
          </c:val>
          <c:extLst>
            <c:ext xmlns:c16="http://schemas.microsoft.com/office/drawing/2014/chart" uri="{C3380CC4-5D6E-409C-BE32-E72D297353CC}">
              <c16:uniqueId val="{00000008-B9F1-40A2-9FDA-1E5ECD7A1B1A}"/>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layout>
        <c:manualLayout>
          <c:xMode val="edge"/>
          <c:yMode val="edge"/>
          <c:x val="0.39809495623157021"/>
          <c:y val="0"/>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tx>
            <c:strRef>
              <c:f>Sheet1!$B$1</c:f>
              <c:strCache>
                <c:ptCount val="1"/>
                <c:pt idx="0">
                  <c:v>2020-2021</c:v>
                </c:pt>
              </c:strCache>
            </c:strRef>
          </c:tx>
          <c:dPt>
            <c:idx val="0"/>
            <c:bubble3D val="0"/>
            <c:spPr>
              <a:gradFill>
                <a:gsLst>
                  <a:gs pos="0">
                    <a:schemeClr val="accent1">
                      <a:shade val="58000"/>
                      <a:satMod val="103000"/>
                      <a:lumMod val="102000"/>
                      <a:tint val="94000"/>
                    </a:schemeClr>
                  </a:gs>
                  <a:gs pos="50000">
                    <a:schemeClr val="accent1">
                      <a:shade val="58000"/>
                      <a:satMod val="110000"/>
                      <a:lumMod val="100000"/>
                      <a:shade val="100000"/>
                    </a:schemeClr>
                  </a:gs>
                  <a:gs pos="100000">
                    <a:schemeClr val="accent1">
                      <a:shade val="58000"/>
                      <a:lumMod val="99000"/>
                      <a:satMod val="120000"/>
                      <a:shade val="78000"/>
                    </a:schemeClr>
                  </a:gs>
                </a:gsLst>
              </a:gradFill>
              <a:ln>
                <a:noFill/>
              </a:ln>
              <a:effectLst>
                <a:outerShdw blurRad="50800" dist="19050" dir="5400000" algn="tl" rotWithShape="0">
                  <a:srgbClr val="000000">
                    <a:alpha val="60000"/>
                  </a:srgbClr>
                </a:outerShdw>
                <a:softEdge rad="12700"/>
              </a:effectLst>
            </c:spPr>
            <c:extLst>
              <c:ext xmlns:c16="http://schemas.microsoft.com/office/drawing/2014/chart" uri="{C3380CC4-5D6E-409C-BE32-E72D297353CC}">
                <c16:uniqueId val="{00000001-3723-4590-8E78-01AA971545B7}"/>
              </c:ext>
            </c:extLst>
          </c:dPt>
          <c:dPt>
            <c:idx val="1"/>
            <c:bubble3D val="0"/>
            <c:spPr>
              <a:gradFill>
                <a:gsLst>
                  <a:gs pos="0">
                    <a:schemeClr val="accent1">
                      <a:shade val="86000"/>
                      <a:satMod val="103000"/>
                      <a:lumMod val="102000"/>
                      <a:tint val="94000"/>
                    </a:schemeClr>
                  </a:gs>
                  <a:gs pos="50000">
                    <a:schemeClr val="accent1">
                      <a:shade val="86000"/>
                      <a:satMod val="110000"/>
                      <a:lumMod val="100000"/>
                      <a:shade val="100000"/>
                    </a:schemeClr>
                  </a:gs>
                  <a:gs pos="100000">
                    <a:schemeClr val="accent1">
                      <a:shade val="86000"/>
                      <a:lumMod val="99000"/>
                      <a:satMod val="120000"/>
                      <a:shade val="78000"/>
                    </a:schemeClr>
                  </a:gs>
                </a:gsLst>
              </a:gradFill>
              <a:ln>
                <a:noFill/>
              </a:ln>
              <a:effectLst>
                <a:outerShdw blurRad="50800" dist="19050" dir="5400000" algn="tl" rotWithShape="0">
                  <a:srgbClr val="000000">
                    <a:alpha val="60000"/>
                  </a:srgbClr>
                </a:outerShdw>
                <a:softEdge rad="12700"/>
              </a:effectLst>
            </c:spPr>
            <c:extLst>
              <c:ext xmlns:c16="http://schemas.microsoft.com/office/drawing/2014/chart" uri="{C3380CC4-5D6E-409C-BE32-E72D297353CC}">
                <c16:uniqueId val="{00000003-3723-4590-8E78-01AA971545B7}"/>
              </c:ext>
            </c:extLst>
          </c:dPt>
          <c:dPt>
            <c:idx val="2"/>
            <c:bubble3D val="0"/>
            <c:spPr>
              <a:gradFill>
                <a:gsLst>
                  <a:gs pos="0">
                    <a:schemeClr val="accent1">
                      <a:tint val="86000"/>
                      <a:satMod val="103000"/>
                      <a:lumMod val="102000"/>
                      <a:tint val="94000"/>
                    </a:schemeClr>
                  </a:gs>
                  <a:gs pos="50000">
                    <a:schemeClr val="accent1">
                      <a:tint val="86000"/>
                      <a:satMod val="110000"/>
                      <a:lumMod val="100000"/>
                      <a:shade val="100000"/>
                    </a:schemeClr>
                  </a:gs>
                  <a:gs pos="100000">
                    <a:schemeClr val="accent1">
                      <a:tint val="86000"/>
                      <a:lumMod val="99000"/>
                      <a:satMod val="120000"/>
                      <a:shade val="78000"/>
                    </a:schemeClr>
                  </a:gs>
                </a:gsLst>
              </a:gradFill>
              <a:ln>
                <a:noFill/>
              </a:ln>
              <a:effectLst>
                <a:outerShdw blurRad="50800" dist="19050" dir="5400000" algn="tl" rotWithShape="0">
                  <a:srgbClr val="000000">
                    <a:alpha val="60000"/>
                  </a:srgbClr>
                </a:outerShdw>
                <a:softEdge rad="12700"/>
              </a:effectLst>
            </c:spPr>
            <c:extLst>
              <c:ext xmlns:c16="http://schemas.microsoft.com/office/drawing/2014/chart" uri="{C3380CC4-5D6E-409C-BE32-E72D297353CC}">
                <c16:uniqueId val="{00000005-3723-4590-8E78-01AA971545B7}"/>
              </c:ext>
            </c:extLst>
          </c:dPt>
          <c:dPt>
            <c:idx val="3"/>
            <c:bubble3D val="0"/>
            <c:spPr>
              <a:gradFill>
                <a:gsLst>
                  <a:gs pos="0">
                    <a:schemeClr val="accent1">
                      <a:tint val="58000"/>
                      <a:satMod val="103000"/>
                      <a:lumMod val="102000"/>
                      <a:tint val="94000"/>
                    </a:schemeClr>
                  </a:gs>
                  <a:gs pos="50000">
                    <a:schemeClr val="accent1">
                      <a:tint val="58000"/>
                      <a:satMod val="110000"/>
                      <a:lumMod val="100000"/>
                      <a:shade val="100000"/>
                    </a:schemeClr>
                  </a:gs>
                  <a:gs pos="100000">
                    <a:schemeClr val="accent1">
                      <a:tint val="58000"/>
                      <a:lumMod val="99000"/>
                      <a:satMod val="120000"/>
                      <a:shade val="78000"/>
                    </a:schemeClr>
                  </a:gs>
                </a:gsLst>
              </a:gradFill>
              <a:ln>
                <a:noFill/>
              </a:ln>
              <a:effectLst>
                <a:outerShdw blurRad="50800" dist="19050" dir="5400000" algn="tl" rotWithShape="0">
                  <a:srgbClr val="000000">
                    <a:alpha val="60000"/>
                  </a:srgbClr>
                </a:outerShdw>
                <a:softEdge rad="12700"/>
              </a:effectLst>
            </c:spPr>
            <c:extLst>
              <c:ext xmlns:c16="http://schemas.microsoft.com/office/drawing/2014/chart" uri="{C3380CC4-5D6E-409C-BE32-E72D297353CC}">
                <c16:uniqueId val="{00000007-3723-4590-8E78-01AA971545B7}"/>
              </c:ext>
            </c:extLst>
          </c:dPt>
          <c:dLbls>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Unsheltered</c:v>
                </c:pt>
                <c:pt idx="1">
                  <c:v>Hotels/Motels</c:v>
                </c:pt>
                <c:pt idx="2">
                  <c:v>Shelters</c:v>
                </c:pt>
                <c:pt idx="3">
                  <c:v>Doubled Up</c:v>
                </c:pt>
              </c:strCache>
            </c:strRef>
          </c:cat>
          <c:val>
            <c:numRef>
              <c:f>Sheet1!$B$2:$B$5</c:f>
              <c:numCache>
                <c:formatCode>General</c:formatCode>
                <c:ptCount val="4"/>
                <c:pt idx="0">
                  <c:v>4</c:v>
                </c:pt>
                <c:pt idx="1">
                  <c:v>8</c:v>
                </c:pt>
                <c:pt idx="2">
                  <c:v>11</c:v>
                </c:pt>
                <c:pt idx="3">
                  <c:v>77</c:v>
                </c:pt>
              </c:numCache>
            </c:numRef>
          </c:val>
          <c:extLst>
            <c:ext xmlns:c16="http://schemas.microsoft.com/office/drawing/2014/chart" uri="{C3380CC4-5D6E-409C-BE32-E72D297353CC}">
              <c16:uniqueId val="{00000000-947C-4F39-8C0A-7DE1F5034A33}"/>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_rels/data2.xml.rels><?xml version="1.0" encoding="UTF-8" standalone="yes"?>
<Relationships xmlns="http://schemas.openxmlformats.org/package/2006/relationships"><Relationship Id="rId2" Type="http://schemas.openxmlformats.org/officeDocument/2006/relationships/hyperlink" Target="https://nche.ed.gov/title-1-part-a/" TargetMode="External"/><Relationship Id="rId1" Type="http://schemas.openxmlformats.org/officeDocument/2006/relationships/hyperlink" Target="https://www.hudexchange.info/programs/coc/" TargetMode="External"/></Relationships>
</file>

<file path=ppt/diagrams/_rels/data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ata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ata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2.xml.rels><?xml version="1.0" encoding="UTF-8" standalone="yes"?>
<Relationships xmlns="http://schemas.openxmlformats.org/package/2006/relationships"><Relationship Id="rId2" Type="http://schemas.openxmlformats.org/officeDocument/2006/relationships/hyperlink" Target="https://nche.ed.gov/title-1-part-a/" TargetMode="External"/><Relationship Id="rId1" Type="http://schemas.openxmlformats.org/officeDocument/2006/relationships/hyperlink" Target="https://www.hudexchange.info/programs/coc/" TargetMode="External"/></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8.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B0AA0F5E-703B-492E-ACDE-7D35FD119EB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5FF05BCA-B82A-4450-9C9B-11495E988E50}">
      <dgm:prSet/>
      <dgm:spPr/>
      <dgm:t>
        <a:bodyPr/>
        <a:lstStyle/>
        <a:p>
          <a:r>
            <a:rPr lang="en-US" b="0" i="0"/>
            <a:t>1. What is the McKinney-Vento Act?</a:t>
          </a:r>
          <a:endParaRPr lang="en-US"/>
        </a:p>
      </dgm:t>
    </dgm:pt>
    <dgm:pt modelId="{668E8073-E4D3-433B-8FE1-000E0D3B943B}" type="parTrans" cxnId="{8397CEC5-5A63-4E90-9225-9A5A6B8268D9}">
      <dgm:prSet/>
      <dgm:spPr/>
      <dgm:t>
        <a:bodyPr/>
        <a:lstStyle/>
        <a:p>
          <a:endParaRPr lang="en-US"/>
        </a:p>
      </dgm:t>
    </dgm:pt>
    <dgm:pt modelId="{51ECFE09-95FD-4B97-9BA2-EDBEF0747A09}" type="sibTrans" cxnId="{8397CEC5-5A63-4E90-9225-9A5A6B8268D9}">
      <dgm:prSet/>
      <dgm:spPr/>
      <dgm:t>
        <a:bodyPr/>
        <a:lstStyle/>
        <a:p>
          <a:endParaRPr lang="en-US"/>
        </a:p>
      </dgm:t>
    </dgm:pt>
    <dgm:pt modelId="{C27E282A-7B00-4F97-81B0-262E71C31BFB}">
      <dgm:prSet/>
      <dgm:spPr/>
      <dgm:t>
        <a:bodyPr/>
        <a:lstStyle/>
        <a:p>
          <a:r>
            <a:rPr lang="en-US" b="0" i="0"/>
            <a:t>4. Educational Stability:</a:t>
          </a:r>
          <a:endParaRPr lang="en-US"/>
        </a:p>
      </dgm:t>
    </dgm:pt>
    <dgm:pt modelId="{1E78BB41-C9CE-403F-8C52-013BF5EFCFEE}" type="parTrans" cxnId="{6BACB4A9-5A21-40B3-B7A3-F9529B8DAB37}">
      <dgm:prSet/>
      <dgm:spPr/>
      <dgm:t>
        <a:bodyPr/>
        <a:lstStyle/>
        <a:p>
          <a:endParaRPr lang="en-US"/>
        </a:p>
      </dgm:t>
    </dgm:pt>
    <dgm:pt modelId="{38F02CAF-B7F0-4B5E-BF84-27F4BCC73D0E}" type="sibTrans" cxnId="{6BACB4A9-5A21-40B3-B7A3-F9529B8DAB37}">
      <dgm:prSet/>
      <dgm:spPr/>
      <dgm:t>
        <a:bodyPr/>
        <a:lstStyle/>
        <a:p>
          <a:endParaRPr lang="en-US"/>
        </a:p>
      </dgm:t>
    </dgm:pt>
    <dgm:pt modelId="{9FFF2847-A26E-4352-B428-461A99DF189C}">
      <dgm:prSet/>
      <dgm:spPr/>
      <dgm:t>
        <a:bodyPr/>
        <a:lstStyle/>
        <a:p>
          <a:r>
            <a:rPr lang="en-US" b="0" i="0"/>
            <a:t>a. Umbrella Overview</a:t>
          </a:r>
          <a:endParaRPr lang="en-US"/>
        </a:p>
      </dgm:t>
    </dgm:pt>
    <dgm:pt modelId="{FC6D4F98-A648-419A-89BA-B8005D426E58}" type="parTrans" cxnId="{BBC7C004-0DC7-4B21-BDF7-7A389B5A209E}">
      <dgm:prSet/>
      <dgm:spPr/>
      <dgm:t>
        <a:bodyPr/>
        <a:lstStyle/>
        <a:p>
          <a:endParaRPr lang="en-US"/>
        </a:p>
      </dgm:t>
    </dgm:pt>
    <dgm:pt modelId="{683BE32D-88E2-4DCF-8742-FC9F71E42E57}" type="sibTrans" cxnId="{BBC7C004-0DC7-4B21-BDF7-7A389B5A209E}">
      <dgm:prSet/>
      <dgm:spPr/>
      <dgm:t>
        <a:bodyPr/>
        <a:lstStyle/>
        <a:p>
          <a:endParaRPr lang="en-US"/>
        </a:p>
      </dgm:t>
    </dgm:pt>
    <dgm:pt modelId="{C95DB605-2BE7-475C-8D90-586C552FDDAC}">
      <dgm:prSet/>
      <dgm:spPr/>
      <dgm:t>
        <a:bodyPr/>
        <a:lstStyle/>
        <a:p>
          <a:r>
            <a:rPr lang="en-US" b="0" i="0"/>
            <a:t>2. Authorized Programs</a:t>
          </a:r>
        </a:p>
      </dgm:t>
    </dgm:pt>
    <dgm:pt modelId="{171EA1C6-D467-49D1-BBC5-9D24802C5CBD}" type="parTrans" cxnId="{090ABF21-CF47-47C2-AA44-410E71D19F93}">
      <dgm:prSet/>
      <dgm:spPr/>
      <dgm:t>
        <a:bodyPr/>
        <a:lstStyle/>
        <a:p>
          <a:endParaRPr lang="en-US"/>
        </a:p>
      </dgm:t>
    </dgm:pt>
    <dgm:pt modelId="{70EF90F3-2F9A-404C-9064-D81B189DF29C}" type="sibTrans" cxnId="{090ABF21-CF47-47C2-AA44-410E71D19F93}">
      <dgm:prSet/>
      <dgm:spPr/>
      <dgm:t>
        <a:bodyPr/>
        <a:lstStyle/>
        <a:p>
          <a:endParaRPr lang="en-US"/>
        </a:p>
      </dgm:t>
    </dgm:pt>
    <dgm:pt modelId="{92888D90-6990-46A9-BC86-A4EFF1487B93}">
      <dgm:prSet/>
      <dgm:spPr/>
      <dgm:t>
        <a:bodyPr/>
        <a:lstStyle/>
        <a:p>
          <a:r>
            <a:rPr lang="en-US" b="0" i="0"/>
            <a:t>a. Definition of homelessness under the McKinney-Vento Act</a:t>
          </a:r>
          <a:endParaRPr lang="en-US"/>
        </a:p>
      </dgm:t>
    </dgm:pt>
    <dgm:pt modelId="{C69FDF51-8DAA-4E92-B52D-F5693177FDEE}" type="parTrans" cxnId="{5CC7E6FB-1E3A-49DC-B22B-F863796C3C5B}">
      <dgm:prSet/>
      <dgm:spPr/>
      <dgm:t>
        <a:bodyPr/>
        <a:lstStyle/>
        <a:p>
          <a:endParaRPr lang="en-US"/>
        </a:p>
      </dgm:t>
    </dgm:pt>
    <dgm:pt modelId="{11A492A9-CB16-4CA9-845F-0D32FCC9B54F}" type="sibTrans" cxnId="{5CC7E6FB-1E3A-49DC-B22B-F863796C3C5B}">
      <dgm:prSet/>
      <dgm:spPr/>
      <dgm:t>
        <a:bodyPr/>
        <a:lstStyle/>
        <a:p>
          <a:endParaRPr lang="en-US"/>
        </a:p>
      </dgm:t>
    </dgm:pt>
    <dgm:pt modelId="{2E72BEDD-76F6-4679-87B7-81C4881A19D7}">
      <dgm:prSet/>
      <dgm:spPr/>
      <dgm:t>
        <a:bodyPr/>
        <a:lstStyle/>
        <a:p>
          <a:r>
            <a:rPr lang="en-US" b="0" i="0"/>
            <a:t>c. Roles &amp; Responsibilities Liaisons and School Districts</a:t>
          </a:r>
          <a:endParaRPr lang="en-US"/>
        </a:p>
      </dgm:t>
    </dgm:pt>
    <dgm:pt modelId="{C8060974-7E83-420C-B3BF-7A0AC9FEA95E}" type="parTrans" cxnId="{002C9111-3B0A-4D84-AF86-23F2E75D2DD4}">
      <dgm:prSet/>
      <dgm:spPr/>
      <dgm:t>
        <a:bodyPr/>
        <a:lstStyle/>
        <a:p>
          <a:endParaRPr lang="en-US"/>
        </a:p>
      </dgm:t>
    </dgm:pt>
    <dgm:pt modelId="{5D33D888-E088-4A96-8D60-C3CFB23458D0}" type="sibTrans" cxnId="{002C9111-3B0A-4D84-AF86-23F2E75D2DD4}">
      <dgm:prSet/>
      <dgm:spPr/>
      <dgm:t>
        <a:bodyPr/>
        <a:lstStyle/>
        <a:p>
          <a:endParaRPr lang="en-US"/>
        </a:p>
      </dgm:t>
    </dgm:pt>
    <dgm:pt modelId="{9455F670-FC99-4916-ACBE-DC3A5F7C3D25}">
      <dgm:prSet/>
      <dgm:spPr/>
      <dgm:t>
        <a:bodyPr/>
        <a:lstStyle/>
        <a:p>
          <a:r>
            <a:rPr lang="en-US" b="0" i="0"/>
            <a:t>b. Transportation &amp; Support services</a:t>
          </a:r>
          <a:br>
            <a:rPr lang="en-US" b="0" i="0"/>
          </a:br>
          <a:endParaRPr lang="en-US"/>
        </a:p>
      </dgm:t>
    </dgm:pt>
    <dgm:pt modelId="{493C5BBD-B138-4F65-B960-1171A0A57D32}" type="parTrans" cxnId="{E3458262-821D-46DB-BA5D-95290C78CE09}">
      <dgm:prSet/>
      <dgm:spPr/>
      <dgm:t>
        <a:bodyPr/>
        <a:lstStyle/>
        <a:p>
          <a:endParaRPr lang="en-US"/>
        </a:p>
      </dgm:t>
    </dgm:pt>
    <dgm:pt modelId="{F268942F-1600-4F58-B92E-EBEE62A76A6E}" type="sibTrans" cxnId="{E3458262-821D-46DB-BA5D-95290C78CE09}">
      <dgm:prSet/>
      <dgm:spPr/>
      <dgm:t>
        <a:bodyPr/>
        <a:lstStyle/>
        <a:p>
          <a:endParaRPr lang="en-US"/>
        </a:p>
      </dgm:t>
    </dgm:pt>
    <dgm:pt modelId="{9B3431E5-FF71-4C32-8AA4-4FB00FB98F31}">
      <dgm:prSet/>
      <dgm:spPr/>
      <dgm:t>
        <a:bodyPr/>
        <a:lstStyle/>
        <a:p>
          <a:r>
            <a:rPr lang="en-US" b="0" i="0"/>
            <a:t>3. Eligibility &amp; Access</a:t>
          </a:r>
        </a:p>
      </dgm:t>
    </dgm:pt>
    <dgm:pt modelId="{2C0B7366-15FD-4281-AF52-9805CEFCA564}" type="parTrans" cxnId="{8308D490-C11C-48B0-BE60-6449BF316B2F}">
      <dgm:prSet/>
      <dgm:spPr/>
      <dgm:t>
        <a:bodyPr/>
        <a:lstStyle/>
        <a:p>
          <a:endParaRPr lang="en-US"/>
        </a:p>
      </dgm:t>
    </dgm:pt>
    <dgm:pt modelId="{17BD380E-AD42-409C-B82B-3A7238132E2C}" type="sibTrans" cxnId="{8308D490-C11C-48B0-BE60-6449BF316B2F}">
      <dgm:prSet/>
      <dgm:spPr/>
      <dgm:t>
        <a:bodyPr/>
        <a:lstStyle/>
        <a:p>
          <a:endParaRPr lang="en-US"/>
        </a:p>
      </dgm:t>
    </dgm:pt>
    <dgm:pt modelId="{1C1C8BD3-41E8-4AFB-9C8B-34685AA9146C}">
      <dgm:prSet/>
      <dgm:spPr/>
      <dgm:t>
        <a:bodyPr/>
        <a:lstStyle/>
        <a:p>
          <a:r>
            <a:rPr lang="en-US" b="0" i="0"/>
            <a:t>a. Housing &amp; Other Programs</a:t>
          </a:r>
        </a:p>
      </dgm:t>
    </dgm:pt>
    <dgm:pt modelId="{05469D8E-DD0F-4E0B-AD0B-78637FEA5779}" type="parTrans" cxnId="{A7D07A4E-9756-4953-B9E6-78E625DF42A1}">
      <dgm:prSet/>
      <dgm:spPr/>
      <dgm:t>
        <a:bodyPr/>
        <a:lstStyle/>
        <a:p>
          <a:endParaRPr lang="en-US"/>
        </a:p>
      </dgm:t>
    </dgm:pt>
    <dgm:pt modelId="{2CD04EA4-2E94-4589-95BD-6E105A276DC3}" type="sibTrans" cxnId="{A7D07A4E-9756-4953-B9E6-78E625DF42A1}">
      <dgm:prSet/>
      <dgm:spPr/>
      <dgm:t>
        <a:bodyPr/>
        <a:lstStyle/>
        <a:p>
          <a:endParaRPr lang="en-US"/>
        </a:p>
      </dgm:t>
    </dgm:pt>
    <dgm:pt modelId="{BD5936CF-B982-403E-9F92-5DBD21213961}">
      <dgm:prSet/>
      <dgm:spPr/>
      <dgm:t>
        <a:bodyPr/>
        <a:lstStyle/>
        <a:p>
          <a:r>
            <a:rPr lang="en-US" b="0" i="0"/>
            <a:t>b. Education Subtitle</a:t>
          </a:r>
        </a:p>
      </dgm:t>
    </dgm:pt>
    <dgm:pt modelId="{6D10D6DD-359A-4E63-8E88-F99687E1C059}" type="parTrans" cxnId="{DE59D27E-D01E-41C1-8F71-3323433D209C}">
      <dgm:prSet/>
      <dgm:spPr/>
      <dgm:t>
        <a:bodyPr/>
        <a:lstStyle/>
        <a:p>
          <a:endParaRPr lang="en-US"/>
        </a:p>
      </dgm:t>
    </dgm:pt>
    <dgm:pt modelId="{1BB86F68-F40E-4D9D-816E-94A0BBC78F9D}" type="sibTrans" cxnId="{DE59D27E-D01E-41C1-8F71-3323433D209C}">
      <dgm:prSet/>
      <dgm:spPr/>
      <dgm:t>
        <a:bodyPr/>
        <a:lstStyle/>
        <a:p>
          <a:endParaRPr lang="en-US"/>
        </a:p>
      </dgm:t>
    </dgm:pt>
    <dgm:pt modelId="{265D37EB-8D85-4B7C-B98D-71773F9D66AA}">
      <dgm:prSet/>
      <dgm:spPr/>
      <dgm:t>
        <a:bodyPr/>
        <a:lstStyle/>
        <a:p>
          <a:r>
            <a:rPr lang="en-US"/>
            <a:t>a. Enrollment Rights and Support</a:t>
          </a:r>
        </a:p>
      </dgm:t>
    </dgm:pt>
    <dgm:pt modelId="{B5B99681-C606-4F53-99C1-142030A07ECC}" type="sibTrans" cxnId="{8ED46CC5-FEE3-4A42-B750-44AA50C70BA7}">
      <dgm:prSet/>
      <dgm:spPr/>
      <dgm:t>
        <a:bodyPr/>
        <a:lstStyle/>
        <a:p>
          <a:endParaRPr lang="en-US"/>
        </a:p>
      </dgm:t>
    </dgm:pt>
    <dgm:pt modelId="{E232F46B-3FA9-492E-AE77-A3CE302D31F3}" type="parTrans" cxnId="{8ED46CC5-FEE3-4A42-B750-44AA50C70BA7}">
      <dgm:prSet/>
      <dgm:spPr/>
      <dgm:t>
        <a:bodyPr/>
        <a:lstStyle/>
        <a:p>
          <a:endParaRPr lang="en-US"/>
        </a:p>
      </dgm:t>
    </dgm:pt>
    <dgm:pt modelId="{CFF0B7DC-3523-45C9-9621-D04360D1731F}">
      <dgm:prSet/>
      <dgm:spPr/>
      <dgm:t>
        <a:bodyPr/>
        <a:lstStyle/>
        <a:p>
          <a:r>
            <a:rPr lang="en-US" b="0" i="0"/>
            <a:t>b. History</a:t>
          </a:r>
          <a:endParaRPr lang="en-US"/>
        </a:p>
      </dgm:t>
    </dgm:pt>
    <dgm:pt modelId="{F1FAFE95-2CB7-4D65-ACC5-83C2D41194C9}" type="parTrans" cxnId="{4DE38718-77A1-4158-91A2-80D7E3662CF6}">
      <dgm:prSet/>
      <dgm:spPr/>
      <dgm:t>
        <a:bodyPr/>
        <a:lstStyle/>
        <a:p>
          <a:endParaRPr lang="en-US"/>
        </a:p>
      </dgm:t>
    </dgm:pt>
    <dgm:pt modelId="{DBCE3272-784A-4ABC-80A4-DED4BDA2FE1E}" type="sibTrans" cxnId="{4DE38718-77A1-4158-91A2-80D7E3662CF6}">
      <dgm:prSet/>
      <dgm:spPr/>
      <dgm:t>
        <a:bodyPr/>
        <a:lstStyle/>
        <a:p>
          <a:endParaRPr lang="en-US"/>
        </a:p>
      </dgm:t>
    </dgm:pt>
    <dgm:pt modelId="{E6090F7A-EED6-4E54-8A9E-DD23D09CFDF9}" type="pres">
      <dgm:prSet presAssocID="{B0AA0F5E-703B-492E-ACDE-7D35FD119EBF}" presName="linear" presStyleCnt="0">
        <dgm:presLayoutVars>
          <dgm:animLvl val="lvl"/>
          <dgm:resizeHandles val="exact"/>
        </dgm:presLayoutVars>
      </dgm:prSet>
      <dgm:spPr/>
    </dgm:pt>
    <dgm:pt modelId="{28BF5B7F-E484-4554-9E96-EEC7C4CB8CC0}" type="pres">
      <dgm:prSet presAssocID="{5FF05BCA-B82A-4450-9C9B-11495E988E50}" presName="parentText" presStyleLbl="node1" presStyleIdx="0" presStyleCnt="4">
        <dgm:presLayoutVars>
          <dgm:chMax val="0"/>
          <dgm:bulletEnabled val="1"/>
        </dgm:presLayoutVars>
      </dgm:prSet>
      <dgm:spPr/>
    </dgm:pt>
    <dgm:pt modelId="{0337DE0E-611A-47A4-A0F5-0A430E2DCF55}" type="pres">
      <dgm:prSet presAssocID="{5FF05BCA-B82A-4450-9C9B-11495E988E50}" presName="childText" presStyleLbl="revTx" presStyleIdx="0" presStyleCnt="4">
        <dgm:presLayoutVars>
          <dgm:bulletEnabled val="1"/>
        </dgm:presLayoutVars>
      </dgm:prSet>
      <dgm:spPr/>
    </dgm:pt>
    <dgm:pt modelId="{07A7C7E6-165D-4A43-BF27-A5C0246F956A}" type="pres">
      <dgm:prSet presAssocID="{C95DB605-2BE7-475C-8D90-586C552FDDAC}" presName="parentText" presStyleLbl="node1" presStyleIdx="1" presStyleCnt="4">
        <dgm:presLayoutVars>
          <dgm:chMax val="0"/>
          <dgm:bulletEnabled val="1"/>
        </dgm:presLayoutVars>
      </dgm:prSet>
      <dgm:spPr/>
    </dgm:pt>
    <dgm:pt modelId="{8A8C7D82-BD92-4A46-8192-F88A85E4A17B}" type="pres">
      <dgm:prSet presAssocID="{C95DB605-2BE7-475C-8D90-586C552FDDAC}" presName="childText" presStyleLbl="revTx" presStyleIdx="1" presStyleCnt="4">
        <dgm:presLayoutVars>
          <dgm:bulletEnabled val="1"/>
        </dgm:presLayoutVars>
      </dgm:prSet>
      <dgm:spPr/>
    </dgm:pt>
    <dgm:pt modelId="{F1F5A4BB-E41A-4A45-BD9F-206DE45EB725}" type="pres">
      <dgm:prSet presAssocID="{9B3431E5-FF71-4C32-8AA4-4FB00FB98F31}" presName="parentText" presStyleLbl="node1" presStyleIdx="2" presStyleCnt="4">
        <dgm:presLayoutVars>
          <dgm:chMax val="0"/>
          <dgm:bulletEnabled val="1"/>
        </dgm:presLayoutVars>
      </dgm:prSet>
      <dgm:spPr/>
    </dgm:pt>
    <dgm:pt modelId="{30E90077-AE00-4AB5-93E4-5AA7A9B5BBD4}" type="pres">
      <dgm:prSet presAssocID="{9B3431E5-FF71-4C32-8AA4-4FB00FB98F31}" presName="childText" presStyleLbl="revTx" presStyleIdx="2" presStyleCnt="4">
        <dgm:presLayoutVars>
          <dgm:bulletEnabled val="1"/>
        </dgm:presLayoutVars>
      </dgm:prSet>
      <dgm:spPr/>
    </dgm:pt>
    <dgm:pt modelId="{75754BB9-D4AE-4DF4-B543-00FA7092BC25}" type="pres">
      <dgm:prSet presAssocID="{C27E282A-7B00-4F97-81B0-262E71C31BFB}" presName="parentText" presStyleLbl="node1" presStyleIdx="3" presStyleCnt="4">
        <dgm:presLayoutVars>
          <dgm:chMax val="0"/>
          <dgm:bulletEnabled val="1"/>
        </dgm:presLayoutVars>
      </dgm:prSet>
      <dgm:spPr/>
    </dgm:pt>
    <dgm:pt modelId="{EE6D1784-41A7-4559-959D-3CEA327FBC20}" type="pres">
      <dgm:prSet presAssocID="{C27E282A-7B00-4F97-81B0-262E71C31BFB}" presName="childText" presStyleLbl="revTx" presStyleIdx="3" presStyleCnt="4">
        <dgm:presLayoutVars>
          <dgm:bulletEnabled val="1"/>
        </dgm:presLayoutVars>
      </dgm:prSet>
      <dgm:spPr/>
    </dgm:pt>
  </dgm:ptLst>
  <dgm:cxnLst>
    <dgm:cxn modelId="{BBC7C004-0DC7-4B21-BDF7-7A389B5A209E}" srcId="{5FF05BCA-B82A-4450-9C9B-11495E988E50}" destId="{9FFF2847-A26E-4352-B428-461A99DF189C}" srcOrd="0" destOrd="0" parTransId="{FC6D4F98-A648-419A-89BA-B8005D426E58}" sibTransId="{683BE32D-88E2-4DCF-8742-FC9F71E42E57}"/>
    <dgm:cxn modelId="{002C9111-3B0A-4D84-AF86-23F2E75D2DD4}" srcId="{9B3431E5-FF71-4C32-8AA4-4FB00FB98F31}" destId="{2E72BEDD-76F6-4679-87B7-81C4881A19D7}" srcOrd="1" destOrd="0" parTransId="{C8060974-7E83-420C-B3BF-7A0AC9FEA95E}" sibTransId="{5D33D888-E088-4A96-8D60-C3CFB23458D0}"/>
    <dgm:cxn modelId="{4DE38718-77A1-4158-91A2-80D7E3662CF6}" srcId="{5FF05BCA-B82A-4450-9C9B-11495E988E50}" destId="{CFF0B7DC-3523-45C9-9621-D04360D1731F}" srcOrd="1" destOrd="0" parTransId="{F1FAFE95-2CB7-4D65-ACC5-83C2D41194C9}" sibTransId="{DBCE3272-784A-4ABC-80A4-DED4BDA2FE1E}"/>
    <dgm:cxn modelId="{090ABF21-CF47-47C2-AA44-410E71D19F93}" srcId="{B0AA0F5E-703B-492E-ACDE-7D35FD119EBF}" destId="{C95DB605-2BE7-475C-8D90-586C552FDDAC}" srcOrd="1" destOrd="0" parTransId="{171EA1C6-D467-49D1-BBC5-9D24802C5CBD}" sibTransId="{70EF90F3-2F9A-404C-9064-D81B189DF29C}"/>
    <dgm:cxn modelId="{3CF1BC2F-7C12-4947-A6FB-64D68EBB3DDD}" type="presOf" srcId="{CFF0B7DC-3523-45C9-9621-D04360D1731F}" destId="{0337DE0E-611A-47A4-A0F5-0A430E2DCF55}" srcOrd="0" destOrd="1" presId="urn:microsoft.com/office/officeart/2005/8/layout/vList2"/>
    <dgm:cxn modelId="{832AFF31-032D-43B8-964A-6942C3FAA079}" type="presOf" srcId="{BD5936CF-B982-403E-9F92-5DBD21213961}" destId="{8A8C7D82-BD92-4A46-8192-F88A85E4A17B}" srcOrd="0" destOrd="1" presId="urn:microsoft.com/office/officeart/2005/8/layout/vList2"/>
    <dgm:cxn modelId="{DEC6F53B-3967-4A4E-AC5B-1D09B0930F3F}" type="presOf" srcId="{92888D90-6990-46A9-BC86-A4EFF1487B93}" destId="{30E90077-AE00-4AB5-93E4-5AA7A9B5BBD4}" srcOrd="0" destOrd="0" presId="urn:microsoft.com/office/officeart/2005/8/layout/vList2"/>
    <dgm:cxn modelId="{E3458262-821D-46DB-BA5D-95290C78CE09}" srcId="{C27E282A-7B00-4F97-81B0-262E71C31BFB}" destId="{9455F670-FC99-4916-ACBE-DC3A5F7C3D25}" srcOrd="1" destOrd="0" parTransId="{493C5BBD-B138-4F65-B960-1171A0A57D32}" sibTransId="{F268942F-1600-4F58-B92E-EBEE62A76A6E}"/>
    <dgm:cxn modelId="{3EC9D44B-7A20-497D-8319-6289FA899511}" type="presOf" srcId="{1C1C8BD3-41E8-4AFB-9C8B-34685AA9146C}" destId="{8A8C7D82-BD92-4A46-8192-F88A85E4A17B}" srcOrd="0" destOrd="0" presId="urn:microsoft.com/office/officeart/2005/8/layout/vList2"/>
    <dgm:cxn modelId="{EF4AD24C-DEB7-4B01-B4F8-E77B8160E94A}" type="presOf" srcId="{C95DB605-2BE7-475C-8D90-586C552FDDAC}" destId="{07A7C7E6-165D-4A43-BF27-A5C0246F956A}" srcOrd="0" destOrd="0" presId="urn:microsoft.com/office/officeart/2005/8/layout/vList2"/>
    <dgm:cxn modelId="{A7D07A4E-9756-4953-B9E6-78E625DF42A1}" srcId="{C95DB605-2BE7-475C-8D90-586C552FDDAC}" destId="{1C1C8BD3-41E8-4AFB-9C8B-34685AA9146C}" srcOrd="0" destOrd="0" parTransId="{05469D8E-DD0F-4E0B-AD0B-78637FEA5779}" sibTransId="{2CD04EA4-2E94-4589-95BD-6E105A276DC3}"/>
    <dgm:cxn modelId="{78D07451-8672-45FD-8FA3-6A731A945C27}" type="presOf" srcId="{B0AA0F5E-703B-492E-ACDE-7D35FD119EBF}" destId="{E6090F7A-EED6-4E54-8A9E-DD23D09CFDF9}" srcOrd="0" destOrd="0" presId="urn:microsoft.com/office/officeart/2005/8/layout/vList2"/>
    <dgm:cxn modelId="{DE59D27E-D01E-41C1-8F71-3323433D209C}" srcId="{C95DB605-2BE7-475C-8D90-586C552FDDAC}" destId="{BD5936CF-B982-403E-9F92-5DBD21213961}" srcOrd="1" destOrd="0" parTransId="{6D10D6DD-359A-4E63-8E88-F99687E1C059}" sibTransId="{1BB86F68-F40E-4D9D-816E-94A0BBC78F9D}"/>
    <dgm:cxn modelId="{8308D490-C11C-48B0-BE60-6449BF316B2F}" srcId="{B0AA0F5E-703B-492E-ACDE-7D35FD119EBF}" destId="{9B3431E5-FF71-4C32-8AA4-4FB00FB98F31}" srcOrd="2" destOrd="0" parTransId="{2C0B7366-15FD-4281-AF52-9805CEFCA564}" sibTransId="{17BD380E-AD42-409C-B82B-3A7238132E2C}"/>
    <dgm:cxn modelId="{1CB1C1A3-4DFD-4D3C-896C-77FBFCCEAF3A}" type="presOf" srcId="{9455F670-FC99-4916-ACBE-DC3A5F7C3D25}" destId="{EE6D1784-41A7-4559-959D-3CEA327FBC20}" srcOrd="0" destOrd="1" presId="urn:microsoft.com/office/officeart/2005/8/layout/vList2"/>
    <dgm:cxn modelId="{6BACB4A9-5A21-40B3-B7A3-F9529B8DAB37}" srcId="{B0AA0F5E-703B-492E-ACDE-7D35FD119EBF}" destId="{C27E282A-7B00-4F97-81B0-262E71C31BFB}" srcOrd="3" destOrd="0" parTransId="{1E78BB41-C9CE-403F-8C52-013BF5EFCFEE}" sibTransId="{38F02CAF-B7F0-4B5E-BF84-27F4BCC73D0E}"/>
    <dgm:cxn modelId="{AA454BB3-3D39-4D75-A019-5420EABF5468}" type="presOf" srcId="{5FF05BCA-B82A-4450-9C9B-11495E988E50}" destId="{28BF5B7F-E484-4554-9E96-EEC7C4CB8CC0}" srcOrd="0" destOrd="0" presId="urn:microsoft.com/office/officeart/2005/8/layout/vList2"/>
    <dgm:cxn modelId="{8ED46CC5-FEE3-4A42-B750-44AA50C70BA7}" srcId="{C27E282A-7B00-4F97-81B0-262E71C31BFB}" destId="{265D37EB-8D85-4B7C-B98D-71773F9D66AA}" srcOrd="0" destOrd="0" parTransId="{E232F46B-3FA9-492E-AE77-A3CE302D31F3}" sibTransId="{B5B99681-C606-4F53-99C1-142030A07ECC}"/>
    <dgm:cxn modelId="{8397CEC5-5A63-4E90-9225-9A5A6B8268D9}" srcId="{B0AA0F5E-703B-492E-ACDE-7D35FD119EBF}" destId="{5FF05BCA-B82A-4450-9C9B-11495E988E50}" srcOrd="0" destOrd="0" parTransId="{668E8073-E4D3-433B-8FE1-000E0D3B943B}" sibTransId="{51ECFE09-95FD-4B97-9BA2-EDBEF0747A09}"/>
    <dgm:cxn modelId="{924E85CB-9CD8-43D7-A6E2-6F71A1702837}" type="presOf" srcId="{9B3431E5-FF71-4C32-8AA4-4FB00FB98F31}" destId="{F1F5A4BB-E41A-4A45-BD9F-206DE45EB725}" srcOrd="0" destOrd="0" presId="urn:microsoft.com/office/officeart/2005/8/layout/vList2"/>
    <dgm:cxn modelId="{D3625DE9-2D73-400E-9997-B695C76239EB}" type="presOf" srcId="{265D37EB-8D85-4B7C-B98D-71773F9D66AA}" destId="{EE6D1784-41A7-4559-959D-3CEA327FBC20}" srcOrd="0" destOrd="0" presId="urn:microsoft.com/office/officeart/2005/8/layout/vList2"/>
    <dgm:cxn modelId="{09DF1DF0-DBC2-4AF3-8B22-6D980280C65D}" type="presOf" srcId="{C27E282A-7B00-4F97-81B0-262E71C31BFB}" destId="{75754BB9-D4AE-4DF4-B543-00FA7092BC25}" srcOrd="0" destOrd="0" presId="urn:microsoft.com/office/officeart/2005/8/layout/vList2"/>
    <dgm:cxn modelId="{DEB07FF1-25B6-4F1A-BE66-472A1180B898}" type="presOf" srcId="{2E72BEDD-76F6-4679-87B7-81C4881A19D7}" destId="{30E90077-AE00-4AB5-93E4-5AA7A9B5BBD4}" srcOrd="0" destOrd="1" presId="urn:microsoft.com/office/officeart/2005/8/layout/vList2"/>
    <dgm:cxn modelId="{5CC7E6FB-1E3A-49DC-B22B-F863796C3C5B}" srcId="{9B3431E5-FF71-4C32-8AA4-4FB00FB98F31}" destId="{92888D90-6990-46A9-BC86-A4EFF1487B93}" srcOrd="0" destOrd="0" parTransId="{C69FDF51-8DAA-4E92-B52D-F5693177FDEE}" sibTransId="{11A492A9-CB16-4CA9-845F-0D32FCC9B54F}"/>
    <dgm:cxn modelId="{773603FF-E836-48D0-AEDB-4DC9236F1A83}" type="presOf" srcId="{9FFF2847-A26E-4352-B428-461A99DF189C}" destId="{0337DE0E-611A-47A4-A0F5-0A430E2DCF55}" srcOrd="0" destOrd="0" presId="urn:microsoft.com/office/officeart/2005/8/layout/vList2"/>
    <dgm:cxn modelId="{A1035A63-71C0-46C7-8FCA-6504E35E53B0}" type="presParOf" srcId="{E6090F7A-EED6-4E54-8A9E-DD23D09CFDF9}" destId="{28BF5B7F-E484-4554-9E96-EEC7C4CB8CC0}" srcOrd="0" destOrd="0" presId="urn:microsoft.com/office/officeart/2005/8/layout/vList2"/>
    <dgm:cxn modelId="{B9B5FCE4-C237-42AD-81FE-7AC782C1E4EE}" type="presParOf" srcId="{E6090F7A-EED6-4E54-8A9E-DD23D09CFDF9}" destId="{0337DE0E-611A-47A4-A0F5-0A430E2DCF55}" srcOrd="1" destOrd="0" presId="urn:microsoft.com/office/officeart/2005/8/layout/vList2"/>
    <dgm:cxn modelId="{1B6AAE10-940F-4CC6-A197-921190D22132}" type="presParOf" srcId="{E6090F7A-EED6-4E54-8A9E-DD23D09CFDF9}" destId="{07A7C7E6-165D-4A43-BF27-A5C0246F956A}" srcOrd="2" destOrd="0" presId="urn:microsoft.com/office/officeart/2005/8/layout/vList2"/>
    <dgm:cxn modelId="{F04FFE1C-5425-443B-B0E4-23AA16ADCD5C}" type="presParOf" srcId="{E6090F7A-EED6-4E54-8A9E-DD23D09CFDF9}" destId="{8A8C7D82-BD92-4A46-8192-F88A85E4A17B}" srcOrd="3" destOrd="0" presId="urn:microsoft.com/office/officeart/2005/8/layout/vList2"/>
    <dgm:cxn modelId="{66190501-6297-474C-BD6F-988DBC4C6A14}" type="presParOf" srcId="{E6090F7A-EED6-4E54-8A9E-DD23D09CFDF9}" destId="{F1F5A4BB-E41A-4A45-BD9F-206DE45EB725}" srcOrd="4" destOrd="0" presId="urn:microsoft.com/office/officeart/2005/8/layout/vList2"/>
    <dgm:cxn modelId="{AEEE745B-A7C0-41C6-B82A-FBC7489B6E50}" type="presParOf" srcId="{E6090F7A-EED6-4E54-8A9E-DD23D09CFDF9}" destId="{30E90077-AE00-4AB5-93E4-5AA7A9B5BBD4}" srcOrd="5" destOrd="0" presId="urn:microsoft.com/office/officeart/2005/8/layout/vList2"/>
    <dgm:cxn modelId="{DB56A98B-DDF5-4A06-AFC4-01E7EF6C6E83}" type="presParOf" srcId="{E6090F7A-EED6-4E54-8A9E-DD23D09CFDF9}" destId="{75754BB9-D4AE-4DF4-B543-00FA7092BC25}" srcOrd="6" destOrd="0" presId="urn:microsoft.com/office/officeart/2005/8/layout/vList2"/>
    <dgm:cxn modelId="{80D990A8-6BF9-438A-8445-466054E9A236}" type="presParOf" srcId="{E6090F7A-EED6-4E54-8A9E-DD23D09CFDF9}" destId="{EE6D1784-41A7-4559-959D-3CEA327FBC20}" srcOrd="7"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AA2D90-9191-41A6-8F24-1ECE6798A5E9}" type="doc">
      <dgm:prSet loTypeId="urn:microsoft.com/office/officeart/2005/8/layout/chevron2" loCatId="process" qsTypeId="urn:microsoft.com/office/officeart/2005/8/quickstyle/simple1" qsCatId="simple" csTypeId="urn:microsoft.com/office/officeart/2005/8/colors/accent2_2" csCatId="accent2" phldr="1"/>
      <dgm:spPr/>
      <dgm:t>
        <a:bodyPr/>
        <a:lstStyle/>
        <a:p>
          <a:endParaRPr lang="en-US"/>
        </a:p>
      </dgm:t>
    </dgm:pt>
    <dgm:pt modelId="{A8239D80-4A3B-44EC-95DC-EC2D0A2E6326}">
      <dgm:prSet phldrT="[Text]"/>
      <dgm:spPr/>
      <dgm:t>
        <a:bodyPr/>
        <a:lstStyle/>
        <a:p>
          <a:r>
            <a:rPr lang="en-US"/>
            <a:t>1987</a:t>
          </a:r>
        </a:p>
      </dgm:t>
    </dgm:pt>
    <dgm:pt modelId="{A87FB07A-DBD6-4436-A256-8ED41B5DC9B7}" type="parTrans" cxnId="{D82A757C-6560-4048-938E-B4B434A2DBF3}">
      <dgm:prSet/>
      <dgm:spPr/>
      <dgm:t>
        <a:bodyPr/>
        <a:lstStyle/>
        <a:p>
          <a:endParaRPr lang="en-US"/>
        </a:p>
      </dgm:t>
    </dgm:pt>
    <dgm:pt modelId="{47D9EC78-8E94-436E-B780-5E18CE027050}" type="sibTrans" cxnId="{D82A757C-6560-4048-938E-B4B434A2DBF3}">
      <dgm:prSet/>
      <dgm:spPr/>
      <dgm:t>
        <a:bodyPr/>
        <a:lstStyle/>
        <a:p>
          <a:endParaRPr lang="en-US"/>
        </a:p>
      </dgm:t>
    </dgm:pt>
    <dgm:pt modelId="{A3EABADB-2245-4875-99C4-5EF117C0D684}">
      <dgm:prSet phldrT="[Text]"/>
      <dgm:spPr/>
      <dgm:t>
        <a:bodyPr/>
        <a:lstStyle/>
        <a:p>
          <a:pPr>
            <a:buFont typeface="Arial" panose="020B0604020202020204" pitchFamily="34" charset="0"/>
            <a:buChar char="•"/>
          </a:pPr>
          <a:r>
            <a:rPr lang="en-US" dirty="0"/>
            <a:t>Congress enacted the Stewart B. McKinney Vento Homeless Assistance Act in response to the homelessness crisis that emerged in the 1980s.</a:t>
          </a:r>
        </a:p>
      </dgm:t>
    </dgm:pt>
    <dgm:pt modelId="{51E62BA1-16FD-44DF-8091-FACA88BF8E03}" type="parTrans" cxnId="{A7FE5507-06C4-4259-ACC7-E56007DFA321}">
      <dgm:prSet/>
      <dgm:spPr/>
      <dgm:t>
        <a:bodyPr/>
        <a:lstStyle/>
        <a:p>
          <a:endParaRPr lang="en-US"/>
        </a:p>
      </dgm:t>
    </dgm:pt>
    <dgm:pt modelId="{311741AA-3A3B-4294-8C26-783D4AB39726}" type="sibTrans" cxnId="{A7FE5507-06C4-4259-ACC7-E56007DFA321}">
      <dgm:prSet/>
      <dgm:spPr/>
      <dgm:t>
        <a:bodyPr/>
        <a:lstStyle/>
        <a:p>
          <a:endParaRPr lang="en-US"/>
        </a:p>
      </dgm:t>
    </dgm:pt>
    <dgm:pt modelId="{F455896C-6142-45C5-AB79-52882A7C7BE3}">
      <dgm:prSet phldrT="[Text]"/>
      <dgm:spPr/>
      <dgm:t>
        <a:bodyPr/>
        <a:lstStyle/>
        <a:p>
          <a:r>
            <a:rPr lang="en-US"/>
            <a:t>2000</a:t>
          </a:r>
        </a:p>
      </dgm:t>
    </dgm:pt>
    <dgm:pt modelId="{EAD2CE2A-A24E-43F6-BCC4-4DDA3AFFBD8E}" type="parTrans" cxnId="{40D89A2C-C181-45DD-BE20-9D829A3C4739}">
      <dgm:prSet/>
      <dgm:spPr/>
      <dgm:t>
        <a:bodyPr/>
        <a:lstStyle/>
        <a:p>
          <a:endParaRPr lang="en-US"/>
        </a:p>
      </dgm:t>
    </dgm:pt>
    <dgm:pt modelId="{FBF27235-CC43-41A1-98BC-12612FCAFA61}" type="sibTrans" cxnId="{40D89A2C-C181-45DD-BE20-9D829A3C4739}">
      <dgm:prSet/>
      <dgm:spPr/>
      <dgm:t>
        <a:bodyPr/>
        <a:lstStyle/>
        <a:p>
          <a:endParaRPr lang="en-US"/>
        </a:p>
      </dgm:t>
    </dgm:pt>
    <dgm:pt modelId="{A7BA4C2C-ABA2-4E87-8BC2-9B99B8E6824C}">
      <dgm:prSet phldrT="[Text]"/>
      <dgm:spPr/>
      <dgm:t>
        <a:bodyPr/>
        <a:lstStyle/>
        <a:p>
          <a:r>
            <a:rPr lang="en-US" dirty="0"/>
            <a:t>The act was renamed the </a:t>
          </a:r>
          <a:r>
            <a:rPr lang="en-US" dirty="0" err="1"/>
            <a:t>Mckinney</a:t>
          </a:r>
          <a:r>
            <a:rPr lang="en-US" dirty="0"/>
            <a:t>-Vento Homeless Assistance Act</a:t>
          </a:r>
        </a:p>
      </dgm:t>
    </dgm:pt>
    <dgm:pt modelId="{70147636-0CA9-4FF8-AA52-70B2818AE07B}" type="parTrans" cxnId="{CFB009AB-3CFE-4224-BB61-98C9E403C747}">
      <dgm:prSet/>
      <dgm:spPr/>
      <dgm:t>
        <a:bodyPr/>
        <a:lstStyle/>
        <a:p>
          <a:endParaRPr lang="en-US"/>
        </a:p>
      </dgm:t>
    </dgm:pt>
    <dgm:pt modelId="{408B355C-7CC7-48E6-8F06-32094B460DEA}" type="sibTrans" cxnId="{CFB009AB-3CFE-4224-BB61-98C9E403C747}">
      <dgm:prSet/>
      <dgm:spPr/>
      <dgm:t>
        <a:bodyPr/>
        <a:lstStyle/>
        <a:p>
          <a:endParaRPr lang="en-US"/>
        </a:p>
      </dgm:t>
    </dgm:pt>
    <dgm:pt modelId="{CBA04F43-A790-4F36-AA0B-3649F374F5A2}">
      <dgm:prSet phldrT="[Text]"/>
      <dgm:spPr/>
      <dgm:t>
        <a:bodyPr/>
        <a:lstStyle/>
        <a:p>
          <a:r>
            <a:rPr lang="en-US"/>
            <a:t>2009</a:t>
          </a:r>
        </a:p>
      </dgm:t>
    </dgm:pt>
    <dgm:pt modelId="{D15DE224-0313-445D-B365-AB2D403C18E8}" type="parTrans" cxnId="{F03CE8F8-7D9E-4BA3-A6C0-550399AFF9D8}">
      <dgm:prSet/>
      <dgm:spPr/>
      <dgm:t>
        <a:bodyPr/>
        <a:lstStyle/>
        <a:p>
          <a:endParaRPr lang="en-US"/>
        </a:p>
      </dgm:t>
    </dgm:pt>
    <dgm:pt modelId="{16C38715-8456-4F8D-864B-4A5D4CA6E4F7}" type="sibTrans" cxnId="{F03CE8F8-7D9E-4BA3-A6C0-550399AFF9D8}">
      <dgm:prSet/>
      <dgm:spPr/>
      <dgm:t>
        <a:bodyPr/>
        <a:lstStyle/>
        <a:p>
          <a:endParaRPr lang="en-US"/>
        </a:p>
      </dgm:t>
    </dgm:pt>
    <dgm:pt modelId="{331BE9EA-FCC8-46AB-87AF-1AAD9F62DEC2}">
      <dgm:prSet phldrT="[Text]"/>
      <dgm:spPr/>
      <dgm:t>
        <a:bodyPr/>
        <a:lstStyle/>
        <a:p>
          <a:r>
            <a:rPr lang="en-US" b="0" i="0" dirty="0">
              <a:effectLst/>
              <a:latin typeface="+mn-lt"/>
            </a:rPr>
            <a:t>Congress passes the </a:t>
          </a:r>
          <a:r>
            <a:rPr lang="en-US" b="0" i="0" dirty="0" err="1">
              <a:effectLst/>
              <a:latin typeface="+mn-lt"/>
            </a:rPr>
            <a:t>The</a:t>
          </a:r>
          <a:r>
            <a:rPr lang="en-US" b="0" i="0" dirty="0">
              <a:effectLst/>
              <a:latin typeface="+mn-lt"/>
            </a:rPr>
            <a:t> Homeless Emergency Assistance and Rapid Transition to Housing (HEARTH) Act</a:t>
          </a:r>
          <a:endParaRPr lang="en-US" dirty="0">
            <a:latin typeface="+mn-lt"/>
          </a:endParaRPr>
        </a:p>
      </dgm:t>
    </dgm:pt>
    <dgm:pt modelId="{B878C763-207A-400C-B002-D7E2DCBEF001}" type="parTrans" cxnId="{2A104FA5-7E00-4CEE-9DDC-1CB059D7255F}">
      <dgm:prSet/>
      <dgm:spPr/>
      <dgm:t>
        <a:bodyPr/>
        <a:lstStyle/>
        <a:p>
          <a:endParaRPr lang="en-US"/>
        </a:p>
      </dgm:t>
    </dgm:pt>
    <dgm:pt modelId="{68594CA6-190B-44DA-97E5-03CE6B22A84C}" type="sibTrans" cxnId="{2A104FA5-7E00-4CEE-9DDC-1CB059D7255F}">
      <dgm:prSet/>
      <dgm:spPr/>
      <dgm:t>
        <a:bodyPr/>
        <a:lstStyle/>
        <a:p>
          <a:endParaRPr lang="en-US"/>
        </a:p>
      </dgm:t>
    </dgm:pt>
    <dgm:pt modelId="{F8CAABF3-A6FF-44DE-9A9B-8DC399631239}">
      <dgm:prSet phldrT="[Text]"/>
      <dgm:spPr/>
      <dgm:t>
        <a:bodyPr/>
        <a:lstStyle/>
        <a:p>
          <a:r>
            <a:rPr lang="en-US" b="0" i="0" dirty="0">
              <a:effectLst/>
              <a:latin typeface="+mn-lt"/>
            </a:rPr>
            <a:t>consolidates three of the separate homeless assistance programs administered by HUD under the McKinney-Vento Homeless Assistance Act into a single grant program—the </a:t>
          </a:r>
          <a:r>
            <a:rPr lang="en-US" b="1" i="0" u="none" strike="noStrike" dirty="0">
              <a:effectLst/>
              <a:latin typeface="+mn-lt"/>
              <a:hlinkClick xmlns:r="http://schemas.openxmlformats.org/officeDocument/2006/relationships" r:id="rId1"/>
            </a:rPr>
            <a:t>Continuum of Care (CoC) Program</a:t>
          </a:r>
          <a:r>
            <a:rPr lang="en-US" b="0" i="0" dirty="0">
              <a:effectLst/>
              <a:latin typeface="+mn-lt"/>
            </a:rPr>
            <a:t>. </a:t>
          </a:r>
          <a:endParaRPr lang="en-US" dirty="0">
            <a:latin typeface="+mn-lt"/>
          </a:endParaRPr>
        </a:p>
      </dgm:t>
    </dgm:pt>
    <dgm:pt modelId="{081FE3CD-6B83-49C4-B179-2FC9AD41D420}" type="parTrans" cxnId="{16A0D91D-1FC7-4677-AA3C-3E6DD635D125}">
      <dgm:prSet/>
      <dgm:spPr/>
      <dgm:t>
        <a:bodyPr/>
        <a:lstStyle/>
        <a:p>
          <a:endParaRPr lang="en-US"/>
        </a:p>
      </dgm:t>
    </dgm:pt>
    <dgm:pt modelId="{C3B2CB37-791A-45A7-A13C-01A7007F4787}" type="sibTrans" cxnId="{16A0D91D-1FC7-4677-AA3C-3E6DD635D125}">
      <dgm:prSet/>
      <dgm:spPr/>
      <dgm:t>
        <a:bodyPr/>
        <a:lstStyle/>
        <a:p>
          <a:endParaRPr lang="en-US"/>
        </a:p>
      </dgm:t>
    </dgm:pt>
    <dgm:pt modelId="{98C7C29C-6EEB-454D-B333-70A0FBBA08EE}">
      <dgm:prSet phldrT="[Text]"/>
      <dgm:spPr/>
      <dgm:t>
        <a:bodyPr/>
        <a:lstStyle/>
        <a:p>
          <a:r>
            <a:rPr lang="en-US"/>
            <a:t>2015</a:t>
          </a:r>
        </a:p>
      </dgm:t>
    </dgm:pt>
    <dgm:pt modelId="{2A399791-0FF8-4EDD-B556-FBA5C905CA75}" type="parTrans" cxnId="{C29094CD-E859-4BE6-86F3-3DC5A0CF525B}">
      <dgm:prSet/>
      <dgm:spPr/>
      <dgm:t>
        <a:bodyPr/>
        <a:lstStyle/>
        <a:p>
          <a:endParaRPr lang="en-US"/>
        </a:p>
      </dgm:t>
    </dgm:pt>
    <dgm:pt modelId="{A3DBE93D-65CE-4831-BCA2-A27722AC66FA}" type="sibTrans" cxnId="{C29094CD-E859-4BE6-86F3-3DC5A0CF525B}">
      <dgm:prSet/>
      <dgm:spPr/>
      <dgm:t>
        <a:bodyPr/>
        <a:lstStyle/>
        <a:p>
          <a:endParaRPr lang="en-US"/>
        </a:p>
      </dgm:t>
    </dgm:pt>
    <dgm:pt modelId="{4C7EDFFD-1D61-463A-997E-0EBD86E9BE7F}">
      <dgm:prSet phldrT="[Text]"/>
      <dgm:spPr/>
      <dgm:t>
        <a:bodyPr/>
        <a:lstStyle/>
        <a:p>
          <a:r>
            <a:rPr lang="en-US" b="0" i="0" dirty="0">
              <a:effectLst/>
              <a:latin typeface="+mn-lt"/>
            </a:rPr>
            <a:t>Subtitle VII-B of the </a:t>
          </a:r>
          <a:r>
            <a:rPr lang="en-US" b="0" i="0" dirty="0" err="1">
              <a:effectLst/>
              <a:latin typeface="+mn-lt"/>
            </a:rPr>
            <a:t>Mckinney</a:t>
          </a:r>
          <a:r>
            <a:rPr lang="en-US" b="0" i="0" dirty="0">
              <a:effectLst/>
              <a:latin typeface="+mn-lt"/>
            </a:rPr>
            <a:t>-Vento Homeless Assistance act reauthorized in December 2015 by Title IX, Part A, of the  </a:t>
          </a:r>
          <a:r>
            <a:rPr lang="en-US" b="0" i="0" u="sng" dirty="0">
              <a:effectLst/>
              <a:latin typeface="+mn-lt"/>
              <a:hlinkClick xmlns:r="http://schemas.openxmlformats.org/officeDocument/2006/relationships" r:id="rId2"/>
            </a:rPr>
            <a:t>Every Student Succeeds Act (ESSA)</a:t>
          </a:r>
          <a:endParaRPr lang="en-US" dirty="0">
            <a:latin typeface="+mn-lt"/>
          </a:endParaRPr>
        </a:p>
      </dgm:t>
    </dgm:pt>
    <dgm:pt modelId="{0F25B887-B341-492A-9375-6377DE761953}" type="parTrans" cxnId="{5CA48697-FB4E-45EF-B34B-36EB56DB5F06}">
      <dgm:prSet/>
      <dgm:spPr/>
      <dgm:t>
        <a:bodyPr/>
        <a:lstStyle/>
        <a:p>
          <a:endParaRPr lang="en-US"/>
        </a:p>
      </dgm:t>
    </dgm:pt>
    <dgm:pt modelId="{8E69D14D-B8A2-4C48-93E7-454A8E128FB1}" type="sibTrans" cxnId="{5CA48697-FB4E-45EF-B34B-36EB56DB5F06}">
      <dgm:prSet/>
      <dgm:spPr/>
      <dgm:t>
        <a:bodyPr/>
        <a:lstStyle/>
        <a:p>
          <a:endParaRPr lang="en-US"/>
        </a:p>
      </dgm:t>
    </dgm:pt>
    <dgm:pt modelId="{11B646F4-2A86-4433-B4EA-0DF87A5FE41B}">
      <dgm:prSet phldrT="[Text]"/>
      <dgm:spPr/>
      <dgm:t>
        <a:bodyPr/>
        <a:lstStyle/>
        <a:p>
          <a:r>
            <a:rPr lang="en-US" dirty="0">
              <a:latin typeface="+mn-lt"/>
            </a:rPr>
            <a:t>HEARTH Act amended to allow non-profits to administer rental assistance under the CoC program</a:t>
          </a:r>
        </a:p>
      </dgm:t>
    </dgm:pt>
    <dgm:pt modelId="{3E14446C-3246-4786-93B5-E5795860AF69}" type="parTrans" cxnId="{B725DCF9-6E8D-436B-961A-B564DC6338F9}">
      <dgm:prSet/>
      <dgm:spPr/>
      <dgm:t>
        <a:bodyPr/>
        <a:lstStyle/>
        <a:p>
          <a:endParaRPr lang="en-US"/>
        </a:p>
      </dgm:t>
    </dgm:pt>
    <dgm:pt modelId="{6743B417-16C7-4D31-9019-1B0DD54A35B1}" type="sibTrans" cxnId="{B725DCF9-6E8D-436B-961A-B564DC6338F9}">
      <dgm:prSet/>
      <dgm:spPr/>
      <dgm:t>
        <a:bodyPr/>
        <a:lstStyle/>
        <a:p>
          <a:endParaRPr lang="en-US"/>
        </a:p>
      </dgm:t>
    </dgm:pt>
    <dgm:pt modelId="{79756AEC-6B62-4F49-BFE9-52BBCC43CC0C}" type="pres">
      <dgm:prSet presAssocID="{CFAA2D90-9191-41A6-8F24-1ECE6798A5E9}" presName="linearFlow" presStyleCnt="0">
        <dgm:presLayoutVars>
          <dgm:dir/>
          <dgm:animLvl val="lvl"/>
          <dgm:resizeHandles val="exact"/>
        </dgm:presLayoutVars>
      </dgm:prSet>
      <dgm:spPr/>
    </dgm:pt>
    <dgm:pt modelId="{EFAC20AD-F5F0-4883-AC68-DF844B540793}" type="pres">
      <dgm:prSet presAssocID="{A8239D80-4A3B-44EC-95DC-EC2D0A2E6326}" presName="composite" presStyleCnt="0"/>
      <dgm:spPr/>
    </dgm:pt>
    <dgm:pt modelId="{2A881799-4916-4F5F-8D9D-53FEE797F934}" type="pres">
      <dgm:prSet presAssocID="{A8239D80-4A3B-44EC-95DC-EC2D0A2E6326}" presName="parentText" presStyleLbl="alignNode1" presStyleIdx="0" presStyleCnt="4">
        <dgm:presLayoutVars>
          <dgm:chMax val="1"/>
          <dgm:bulletEnabled val="1"/>
        </dgm:presLayoutVars>
      </dgm:prSet>
      <dgm:spPr/>
    </dgm:pt>
    <dgm:pt modelId="{BA421DF8-DE36-4EE8-BC74-31BE27C2CE24}" type="pres">
      <dgm:prSet presAssocID="{A8239D80-4A3B-44EC-95DC-EC2D0A2E6326}" presName="descendantText" presStyleLbl="alignAcc1" presStyleIdx="0" presStyleCnt="4">
        <dgm:presLayoutVars>
          <dgm:bulletEnabled val="1"/>
        </dgm:presLayoutVars>
      </dgm:prSet>
      <dgm:spPr/>
    </dgm:pt>
    <dgm:pt modelId="{9E32E733-4944-432F-A1E7-5C6B6A5AF56E}" type="pres">
      <dgm:prSet presAssocID="{47D9EC78-8E94-436E-B780-5E18CE027050}" presName="sp" presStyleCnt="0"/>
      <dgm:spPr/>
    </dgm:pt>
    <dgm:pt modelId="{744332E7-2657-481C-AE32-1F9C543265C1}" type="pres">
      <dgm:prSet presAssocID="{F455896C-6142-45C5-AB79-52882A7C7BE3}" presName="composite" presStyleCnt="0"/>
      <dgm:spPr/>
    </dgm:pt>
    <dgm:pt modelId="{05AB8B0D-A8A2-4E1E-BB8E-6BEA3547E888}" type="pres">
      <dgm:prSet presAssocID="{F455896C-6142-45C5-AB79-52882A7C7BE3}" presName="parentText" presStyleLbl="alignNode1" presStyleIdx="1" presStyleCnt="4">
        <dgm:presLayoutVars>
          <dgm:chMax val="1"/>
          <dgm:bulletEnabled val="1"/>
        </dgm:presLayoutVars>
      </dgm:prSet>
      <dgm:spPr/>
    </dgm:pt>
    <dgm:pt modelId="{36E25805-497B-4998-9EC0-AAA541730686}" type="pres">
      <dgm:prSet presAssocID="{F455896C-6142-45C5-AB79-52882A7C7BE3}" presName="descendantText" presStyleLbl="alignAcc1" presStyleIdx="1" presStyleCnt="4">
        <dgm:presLayoutVars>
          <dgm:bulletEnabled val="1"/>
        </dgm:presLayoutVars>
      </dgm:prSet>
      <dgm:spPr/>
    </dgm:pt>
    <dgm:pt modelId="{7A25B0D1-CA3C-4F24-9729-3DBE80967A63}" type="pres">
      <dgm:prSet presAssocID="{FBF27235-CC43-41A1-98BC-12612FCAFA61}" presName="sp" presStyleCnt="0"/>
      <dgm:spPr/>
    </dgm:pt>
    <dgm:pt modelId="{105AF21A-0E17-4DEE-AD00-326728AFA8D5}" type="pres">
      <dgm:prSet presAssocID="{CBA04F43-A790-4F36-AA0B-3649F374F5A2}" presName="composite" presStyleCnt="0"/>
      <dgm:spPr/>
    </dgm:pt>
    <dgm:pt modelId="{32D34A50-822C-43AC-BC85-FBC6B1405EDE}" type="pres">
      <dgm:prSet presAssocID="{CBA04F43-A790-4F36-AA0B-3649F374F5A2}" presName="parentText" presStyleLbl="alignNode1" presStyleIdx="2" presStyleCnt="4">
        <dgm:presLayoutVars>
          <dgm:chMax val="1"/>
          <dgm:bulletEnabled val="1"/>
        </dgm:presLayoutVars>
      </dgm:prSet>
      <dgm:spPr/>
    </dgm:pt>
    <dgm:pt modelId="{60FDC739-0185-4363-846A-6F481E907EB3}" type="pres">
      <dgm:prSet presAssocID="{CBA04F43-A790-4F36-AA0B-3649F374F5A2}" presName="descendantText" presStyleLbl="alignAcc1" presStyleIdx="2" presStyleCnt="4">
        <dgm:presLayoutVars>
          <dgm:bulletEnabled val="1"/>
        </dgm:presLayoutVars>
      </dgm:prSet>
      <dgm:spPr/>
    </dgm:pt>
    <dgm:pt modelId="{67DF8323-F7B3-41F6-BF53-7A1696B8FB21}" type="pres">
      <dgm:prSet presAssocID="{16C38715-8456-4F8D-864B-4A5D4CA6E4F7}" presName="sp" presStyleCnt="0"/>
      <dgm:spPr/>
    </dgm:pt>
    <dgm:pt modelId="{C733FF33-8F0A-4BC2-BE4B-0EE35CEFCA4C}" type="pres">
      <dgm:prSet presAssocID="{98C7C29C-6EEB-454D-B333-70A0FBBA08EE}" presName="composite" presStyleCnt="0"/>
      <dgm:spPr/>
    </dgm:pt>
    <dgm:pt modelId="{92556805-5A20-47AA-B7FE-A13613607E3F}" type="pres">
      <dgm:prSet presAssocID="{98C7C29C-6EEB-454D-B333-70A0FBBA08EE}" presName="parentText" presStyleLbl="alignNode1" presStyleIdx="3" presStyleCnt="4">
        <dgm:presLayoutVars>
          <dgm:chMax val="1"/>
          <dgm:bulletEnabled val="1"/>
        </dgm:presLayoutVars>
      </dgm:prSet>
      <dgm:spPr/>
    </dgm:pt>
    <dgm:pt modelId="{B82956DD-C520-437C-A307-6D9A411EF86A}" type="pres">
      <dgm:prSet presAssocID="{98C7C29C-6EEB-454D-B333-70A0FBBA08EE}" presName="descendantText" presStyleLbl="alignAcc1" presStyleIdx="3" presStyleCnt="4">
        <dgm:presLayoutVars>
          <dgm:bulletEnabled val="1"/>
        </dgm:presLayoutVars>
      </dgm:prSet>
      <dgm:spPr/>
    </dgm:pt>
  </dgm:ptLst>
  <dgm:cxnLst>
    <dgm:cxn modelId="{A7FE5507-06C4-4259-ACC7-E56007DFA321}" srcId="{A8239D80-4A3B-44EC-95DC-EC2D0A2E6326}" destId="{A3EABADB-2245-4875-99C4-5EF117C0D684}" srcOrd="0" destOrd="0" parTransId="{51E62BA1-16FD-44DF-8091-FACA88BF8E03}" sibTransId="{311741AA-3A3B-4294-8C26-783D4AB39726}"/>
    <dgm:cxn modelId="{22354C09-79C1-4E25-8519-6F26F2A04A83}" type="presOf" srcId="{A7BA4C2C-ABA2-4E87-8BC2-9B99B8E6824C}" destId="{36E25805-497B-4998-9EC0-AAA541730686}" srcOrd="0" destOrd="0" presId="urn:microsoft.com/office/officeart/2005/8/layout/chevron2"/>
    <dgm:cxn modelId="{16A0D91D-1FC7-4677-AA3C-3E6DD635D125}" srcId="{CBA04F43-A790-4F36-AA0B-3649F374F5A2}" destId="{F8CAABF3-A6FF-44DE-9A9B-8DC399631239}" srcOrd="1" destOrd="0" parTransId="{081FE3CD-6B83-49C4-B179-2FC9AD41D420}" sibTransId="{C3B2CB37-791A-45A7-A13C-01A7007F4787}"/>
    <dgm:cxn modelId="{40D89A2C-C181-45DD-BE20-9D829A3C4739}" srcId="{CFAA2D90-9191-41A6-8F24-1ECE6798A5E9}" destId="{F455896C-6142-45C5-AB79-52882A7C7BE3}" srcOrd="1" destOrd="0" parTransId="{EAD2CE2A-A24E-43F6-BCC4-4DDA3AFFBD8E}" sibTransId="{FBF27235-CC43-41A1-98BC-12612FCAFA61}"/>
    <dgm:cxn modelId="{857A113F-DED9-4153-9394-A6DCEDA0804E}" type="presOf" srcId="{F455896C-6142-45C5-AB79-52882A7C7BE3}" destId="{05AB8B0D-A8A2-4E1E-BB8E-6BEA3547E888}" srcOrd="0" destOrd="0" presId="urn:microsoft.com/office/officeart/2005/8/layout/chevron2"/>
    <dgm:cxn modelId="{C554E548-1279-4C82-BEC7-BD2BAB147D17}" type="presOf" srcId="{98C7C29C-6EEB-454D-B333-70A0FBBA08EE}" destId="{92556805-5A20-47AA-B7FE-A13613607E3F}" srcOrd="0" destOrd="0" presId="urn:microsoft.com/office/officeart/2005/8/layout/chevron2"/>
    <dgm:cxn modelId="{30E2FF71-DB6E-4747-B96F-CE8A34D845D7}" type="presOf" srcId="{4C7EDFFD-1D61-463A-997E-0EBD86E9BE7F}" destId="{B82956DD-C520-437C-A307-6D9A411EF86A}" srcOrd="0" destOrd="0" presId="urn:microsoft.com/office/officeart/2005/8/layout/chevron2"/>
    <dgm:cxn modelId="{0C3C6053-8644-423F-8159-12CAD94D63F5}" type="presOf" srcId="{CFAA2D90-9191-41A6-8F24-1ECE6798A5E9}" destId="{79756AEC-6B62-4F49-BFE9-52BBCC43CC0C}" srcOrd="0" destOrd="0" presId="urn:microsoft.com/office/officeart/2005/8/layout/chevron2"/>
    <dgm:cxn modelId="{20688477-CF6E-4B45-8BE3-F6EBF94058D6}" type="presOf" srcId="{A8239D80-4A3B-44EC-95DC-EC2D0A2E6326}" destId="{2A881799-4916-4F5F-8D9D-53FEE797F934}" srcOrd="0" destOrd="0" presId="urn:microsoft.com/office/officeart/2005/8/layout/chevron2"/>
    <dgm:cxn modelId="{D82A757C-6560-4048-938E-B4B434A2DBF3}" srcId="{CFAA2D90-9191-41A6-8F24-1ECE6798A5E9}" destId="{A8239D80-4A3B-44EC-95DC-EC2D0A2E6326}" srcOrd="0" destOrd="0" parTransId="{A87FB07A-DBD6-4436-A256-8ED41B5DC9B7}" sibTransId="{47D9EC78-8E94-436E-B780-5E18CE027050}"/>
    <dgm:cxn modelId="{5CA48697-FB4E-45EF-B34B-36EB56DB5F06}" srcId="{98C7C29C-6EEB-454D-B333-70A0FBBA08EE}" destId="{4C7EDFFD-1D61-463A-997E-0EBD86E9BE7F}" srcOrd="0" destOrd="0" parTransId="{0F25B887-B341-492A-9375-6377DE761953}" sibTransId="{8E69D14D-B8A2-4C48-93E7-454A8E128FB1}"/>
    <dgm:cxn modelId="{2A104FA5-7E00-4CEE-9DDC-1CB059D7255F}" srcId="{CBA04F43-A790-4F36-AA0B-3649F374F5A2}" destId="{331BE9EA-FCC8-46AB-87AF-1AAD9F62DEC2}" srcOrd="0" destOrd="0" parTransId="{B878C763-207A-400C-B002-D7E2DCBEF001}" sibTransId="{68594CA6-190B-44DA-97E5-03CE6B22A84C}"/>
    <dgm:cxn modelId="{CFB009AB-3CFE-4224-BB61-98C9E403C747}" srcId="{F455896C-6142-45C5-AB79-52882A7C7BE3}" destId="{A7BA4C2C-ABA2-4E87-8BC2-9B99B8E6824C}" srcOrd="0" destOrd="0" parTransId="{70147636-0CA9-4FF8-AA52-70B2818AE07B}" sibTransId="{408B355C-7CC7-48E6-8F06-32094B460DEA}"/>
    <dgm:cxn modelId="{41AF57AE-58AE-4D6F-B8FC-5219EF7CFD50}" type="presOf" srcId="{A3EABADB-2245-4875-99C4-5EF117C0D684}" destId="{BA421DF8-DE36-4EE8-BC74-31BE27C2CE24}" srcOrd="0" destOrd="0" presId="urn:microsoft.com/office/officeart/2005/8/layout/chevron2"/>
    <dgm:cxn modelId="{39AB52B9-0DB7-47F5-86F7-C14AC32C3AD7}" type="presOf" srcId="{11B646F4-2A86-4433-B4EA-0DF87A5FE41B}" destId="{B82956DD-C520-437C-A307-6D9A411EF86A}" srcOrd="0" destOrd="1" presId="urn:microsoft.com/office/officeart/2005/8/layout/chevron2"/>
    <dgm:cxn modelId="{C29094CD-E859-4BE6-86F3-3DC5A0CF525B}" srcId="{CFAA2D90-9191-41A6-8F24-1ECE6798A5E9}" destId="{98C7C29C-6EEB-454D-B333-70A0FBBA08EE}" srcOrd="3" destOrd="0" parTransId="{2A399791-0FF8-4EDD-B556-FBA5C905CA75}" sibTransId="{A3DBE93D-65CE-4831-BCA2-A27722AC66FA}"/>
    <dgm:cxn modelId="{73FF97F6-090A-4E6D-ACE3-3E9A65DC7657}" type="presOf" srcId="{331BE9EA-FCC8-46AB-87AF-1AAD9F62DEC2}" destId="{60FDC739-0185-4363-846A-6F481E907EB3}" srcOrd="0" destOrd="0" presId="urn:microsoft.com/office/officeart/2005/8/layout/chevron2"/>
    <dgm:cxn modelId="{5B02EAF6-1A0D-4F0E-AFE5-05244AB8FE3C}" type="presOf" srcId="{F8CAABF3-A6FF-44DE-9A9B-8DC399631239}" destId="{60FDC739-0185-4363-846A-6F481E907EB3}" srcOrd="0" destOrd="1" presId="urn:microsoft.com/office/officeart/2005/8/layout/chevron2"/>
    <dgm:cxn modelId="{F03CE8F8-7D9E-4BA3-A6C0-550399AFF9D8}" srcId="{CFAA2D90-9191-41A6-8F24-1ECE6798A5E9}" destId="{CBA04F43-A790-4F36-AA0B-3649F374F5A2}" srcOrd="2" destOrd="0" parTransId="{D15DE224-0313-445D-B365-AB2D403C18E8}" sibTransId="{16C38715-8456-4F8D-864B-4A5D4CA6E4F7}"/>
    <dgm:cxn modelId="{B725DCF9-6E8D-436B-961A-B564DC6338F9}" srcId="{98C7C29C-6EEB-454D-B333-70A0FBBA08EE}" destId="{11B646F4-2A86-4433-B4EA-0DF87A5FE41B}" srcOrd="1" destOrd="0" parTransId="{3E14446C-3246-4786-93B5-E5795860AF69}" sibTransId="{6743B417-16C7-4D31-9019-1B0DD54A35B1}"/>
    <dgm:cxn modelId="{214C29FA-8803-426E-AD86-0342318096E2}" type="presOf" srcId="{CBA04F43-A790-4F36-AA0B-3649F374F5A2}" destId="{32D34A50-822C-43AC-BC85-FBC6B1405EDE}" srcOrd="0" destOrd="0" presId="urn:microsoft.com/office/officeart/2005/8/layout/chevron2"/>
    <dgm:cxn modelId="{2AA736A9-357B-4DB0-B125-23B13416C433}" type="presParOf" srcId="{79756AEC-6B62-4F49-BFE9-52BBCC43CC0C}" destId="{EFAC20AD-F5F0-4883-AC68-DF844B540793}" srcOrd="0" destOrd="0" presId="urn:microsoft.com/office/officeart/2005/8/layout/chevron2"/>
    <dgm:cxn modelId="{92EF9BFB-ED74-44F5-B75C-6842BDDC7A4E}" type="presParOf" srcId="{EFAC20AD-F5F0-4883-AC68-DF844B540793}" destId="{2A881799-4916-4F5F-8D9D-53FEE797F934}" srcOrd="0" destOrd="0" presId="urn:microsoft.com/office/officeart/2005/8/layout/chevron2"/>
    <dgm:cxn modelId="{BE30F195-83A4-45CB-979F-3540A32438EF}" type="presParOf" srcId="{EFAC20AD-F5F0-4883-AC68-DF844B540793}" destId="{BA421DF8-DE36-4EE8-BC74-31BE27C2CE24}" srcOrd="1" destOrd="0" presId="urn:microsoft.com/office/officeart/2005/8/layout/chevron2"/>
    <dgm:cxn modelId="{1FEBD0EC-011E-4E2E-BCAD-1A516D922866}" type="presParOf" srcId="{79756AEC-6B62-4F49-BFE9-52BBCC43CC0C}" destId="{9E32E733-4944-432F-A1E7-5C6B6A5AF56E}" srcOrd="1" destOrd="0" presId="urn:microsoft.com/office/officeart/2005/8/layout/chevron2"/>
    <dgm:cxn modelId="{17679F42-657F-4BC3-8937-1E15C32020A3}" type="presParOf" srcId="{79756AEC-6B62-4F49-BFE9-52BBCC43CC0C}" destId="{744332E7-2657-481C-AE32-1F9C543265C1}" srcOrd="2" destOrd="0" presId="urn:microsoft.com/office/officeart/2005/8/layout/chevron2"/>
    <dgm:cxn modelId="{FBEFE7C5-BF10-47A0-BABE-1EF922F1455D}" type="presParOf" srcId="{744332E7-2657-481C-AE32-1F9C543265C1}" destId="{05AB8B0D-A8A2-4E1E-BB8E-6BEA3547E888}" srcOrd="0" destOrd="0" presId="urn:microsoft.com/office/officeart/2005/8/layout/chevron2"/>
    <dgm:cxn modelId="{F330A93E-7135-40D6-A316-D951DE77F5F0}" type="presParOf" srcId="{744332E7-2657-481C-AE32-1F9C543265C1}" destId="{36E25805-497B-4998-9EC0-AAA541730686}" srcOrd="1" destOrd="0" presId="urn:microsoft.com/office/officeart/2005/8/layout/chevron2"/>
    <dgm:cxn modelId="{CEC67C4B-6436-4B92-A080-4E999E16CA96}" type="presParOf" srcId="{79756AEC-6B62-4F49-BFE9-52BBCC43CC0C}" destId="{7A25B0D1-CA3C-4F24-9729-3DBE80967A63}" srcOrd="3" destOrd="0" presId="urn:microsoft.com/office/officeart/2005/8/layout/chevron2"/>
    <dgm:cxn modelId="{45F70457-4739-4E83-8365-8F790CDABCF0}" type="presParOf" srcId="{79756AEC-6B62-4F49-BFE9-52BBCC43CC0C}" destId="{105AF21A-0E17-4DEE-AD00-326728AFA8D5}" srcOrd="4" destOrd="0" presId="urn:microsoft.com/office/officeart/2005/8/layout/chevron2"/>
    <dgm:cxn modelId="{6AC97B13-A14D-4843-B15E-5751210B2ADB}" type="presParOf" srcId="{105AF21A-0E17-4DEE-AD00-326728AFA8D5}" destId="{32D34A50-822C-43AC-BC85-FBC6B1405EDE}" srcOrd="0" destOrd="0" presId="urn:microsoft.com/office/officeart/2005/8/layout/chevron2"/>
    <dgm:cxn modelId="{CD25853A-C9BB-49CE-BA97-B475637BF2F2}" type="presParOf" srcId="{105AF21A-0E17-4DEE-AD00-326728AFA8D5}" destId="{60FDC739-0185-4363-846A-6F481E907EB3}" srcOrd="1" destOrd="0" presId="urn:microsoft.com/office/officeart/2005/8/layout/chevron2"/>
    <dgm:cxn modelId="{2E7BCC09-4FB5-47B6-AE89-0E2F037D963B}" type="presParOf" srcId="{79756AEC-6B62-4F49-BFE9-52BBCC43CC0C}" destId="{67DF8323-F7B3-41F6-BF53-7A1696B8FB21}" srcOrd="5" destOrd="0" presId="urn:microsoft.com/office/officeart/2005/8/layout/chevron2"/>
    <dgm:cxn modelId="{A3D5FBFE-5FC2-459B-A556-7E16EEA451DB}" type="presParOf" srcId="{79756AEC-6B62-4F49-BFE9-52BBCC43CC0C}" destId="{C733FF33-8F0A-4BC2-BE4B-0EE35CEFCA4C}" srcOrd="6" destOrd="0" presId="urn:microsoft.com/office/officeart/2005/8/layout/chevron2"/>
    <dgm:cxn modelId="{9F6E4D3B-0494-4014-9A84-81939B3270C4}" type="presParOf" srcId="{C733FF33-8F0A-4BC2-BE4B-0EE35CEFCA4C}" destId="{92556805-5A20-47AA-B7FE-A13613607E3F}" srcOrd="0" destOrd="0" presId="urn:microsoft.com/office/officeart/2005/8/layout/chevron2"/>
    <dgm:cxn modelId="{6EB6F09E-B830-4D5F-B42F-50CD2E6E1166}" type="presParOf" srcId="{C733FF33-8F0A-4BC2-BE4B-0EE35CEFCA4C}" destId="{B82956DD-C520-437C-A307-6D9A411EF86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975BE8-9599-490B-B3E1-362628C2835B}" type="doc">
      <dgm:prSet loTypeId="urn:microsoft.com/office/officeart/2008/layout/LinedList" loCatId="list" qsTypeId="urn:microsoft.com/office/officeart/2005/8/quickstyle/simple5" qsCatId="simple" csTypeId="urn:microsoft.com/office/officeart/2005/8/colors/accent3_2" csCatId="accent3" phldr="1"/>
      <dgm:spPr/>
      <dgm:t>
        <a:bodyPr/>
        <a:lstStyle/>
        <a:p>
          <a:endParaRPr lang="en-US"/>
        </a:p>
      </dgm:t>
    </dgm:pt>
    <dgm:pt modelId="{579B181D-07C9-404C-B5AD-160ABA5FE095}">
      <dgm:prSet/>
      <dgm:spPr/>
      <dgm:t>
        <a:bodyPr/>
        <a:lstStyle/>
        <a:p>
          <a:r>
            <a:rPr lang="en-US" dirty="0"/>
            <a:t>ESG Program </a:t>
          </a:r>
        </a:p>
      </dgm:t>
    </dgm:pt>
    <dgm:pt modelId="{9ADD731C-0621-442A-B1FD-7EEF7F796374}" type="parTrans" cxnId="{4EF12F64-43E5-4567-B449-3937C6C82CD0}">
      <dgm:prSet/>
      <dgm:spPr/>
      <dgm:t>
        <a:bodyPr/>
        <a:lstStyle/>
        <a:p>
          <a:endParaRPr lang="en-US"/>
        </a:p>
      </dgm:t>
    </dgm:pt>
    <dgm:pt modelId="{75082F58-8440-48EA-B98E-88CE122CD519}" type="sibTrans" cxnId="{4EF12F64-43E5-4567-B449-3937C6C82CD0}">
      <dgm:prSet/>
      <dgm:spPr/>
      <dgm:t>
        <a:bodyPr/>
        <a:lstStyle/>
        <a:p>
          <a:endParaRPr lang="en-US"/>
        </a:p>
      </dgm:t>
    </dgm:pt>
    <dgm:pt modelId="{EF546B1E-39E3-43D9-B85E-F3C1903F03B2}">
      <dgm:prSet/>
      <dgm:spPr/>
      <dgm:t>
        <a:bodyPr/>
        <a:lstStyle/>
        <a:p>
          <a:r>
            <a:rPr lang="en-US"/>
            <a:t>Continuum of Care (CoC) Program.</a:t>
          </a:r>
        </a:p>
      </dgm:t>
    </dgm:pt>
    <dgm:pt modelId="{31C06E79-E254-4801-A46E-F6C521257DB3}" type="parTrans" cxnId="{DF9286A8-23B8-41F5-A5FA-4ED440B6E258}">
      <dgm:prSet/>
      <dgm:spPr/>
      <dgm:t>
        <a:bodyPr/>
        <a:lstStyle/>
        <a:p>
          <a:endParaRPr lang="en-US"/>
        </a:p>
      </dgm:t>
    </dgm:pt>
    <dgm:pt modelId="{DBCCCAF0-FB10-4EA5-AC45-F02EB4B0863C}" type="sibTrans" cxnId="{DF9286A8-23B8-41F5-A5FA-4ED440B6E258}">
      <dgm:prSet/>
      <dgm:spPr/>
      <dgm:t>
        <a:bodyPr/>
        <a:lstStyle/>
        <a:p>
          <a:endParaRPr lang="en-US"/>
        </a:p>
      </dgm:t>
    </dgm:pt>
    <dgm:pt modelId="{AC62D4D5-BE3A-454D-ACD4-7DC0438DD1C7}" type="pres">
      <dgm:prSet presAssocID="{0B975BE8-9599-490B-B3E1-362628C2835B}" presName="vert0" presStyleCnt="0">
        <dgm:presLayoutVars>
          <dgm:dir/>
          <dgm:animOne val="branch"/>
          <dgm:animLvl val="lvl"/>
        </dgm:presLayoutVars>
      </dgm:prSet>
      <dgm:spPr/>
    </dgm:pt>
    <dgm:pt modelId="{520BA294-8221-42C1-B62C-AC4F318745F6}" type="pres">
      <dgm:prSet presAssocID="{579B181D-07C9-404C-B5AD-160ABA5FE095}" presName="thickLine" presStyleLbl="alignNode1" presStyleIdx="0" presStyleCnt="2"/>
      <dgm:spPr/>
    </dgm:pt>
    <dgm:pt modelId="{D1088DA8-2E41-4829-B7A4-E49B04675AF9}" type="pres">
      <dgm:prSet presAssocID="{579B181D-07C9-404C-B5AD-160ABA5FE095}" presName="horz1" presStyleCnt="0"/>
      <dgm:spPr/>
    </dgm:pt>
    <dgm:pt modelId="{8862FCE2-B87C-4267-8C81-FBED5F318A98}" type="pres">
      <dgm:prSet presAssocID="{579B181D-07C9-404C-B5AD-160ABA5FE095}" presName="tx1" presStyleLbl="revTx" presStyleIdx="0" presStyleCnt="2"/>
      <dgm:spPr/>
    </dgm:pt>
    <dgm:pt modelId="{F7CCD0F5-09DE-4F6B-870E-64CB0072F13E}" type="pres">
      <dgm:prSet presAssocID="{579B181D-07C9-404C-B5AD-160ABA5FE095}" presName="vert1" presStyleCnt="0"/>
      <dgm:spPr/>
    </dgm:pt>
    <dgm:pt modelId="{02A11F34-9CA3-45CF-8AFA-455BBB2D1F50}" type="pres">
      <dgm:prSet presAssocID="{EF546B1E-39E3-43D9-B85E-F3C1903F03B2}" presName="thickLine" presStyleLbl="alignNode1" presStyleIdx="1" presStyleCnt="2"/>
      <dgm:spPr/>
    </dgm:pt>
    <dgm:pt modelId="{F614A4DA-76BE-4A58-BFE3-20C0C0BB9003}" type="pres">
      <dgm:prSet presAssocID="{EF546B1E-39E3-43D9-B85E-F3C1903F03B2}" presName="horz1" presStyleCnt="0"/>
      <dgm:spPr/>
    </dgm:pt>
    <dgm:pt modelId="{DED94988-EE03-438B-A126-033240121177}" type="pres">
      <dgm:prSet presAssocID="{EF546B1E-39E3-43D9-B85E-F3C1903F03B2}" presName="tx1" presStyleLbl="revTx" presStyleIdx="1" presStyleCnt="2"/>
      <dgm:spPr/>
    </dgm:pt>
    <dgm:pt modelId="{D201A6AF-8900-49A2-BCA0-7DC10EAB79F8}" type="pres">
      <dgm:prSet presAssocID="{EF546B1E-39E3-43D9-B85E-F3C1903F03B2}" presName="vert1" presStyleCnt="0"/>
      <dgm:spPr/>
    </dgm:pt>
  </dgm:ptLst>
  <dgm:cxnLst>
    <dgm:cxn modelId="{7A6CD720-E55F-43D3-A003-715730561435}" type="presOf" srcId="{579B181D-07C9-404C-B5AD-160ABA5FE095}" destId="{8862FCE2-B87C-4267-8C81-FBED5F318A98}" srcOrd="0" destOrd="0" presId="urn:microsoft.com/office/officeart/2008/layout/LinedList"/>
    <dgm:cxn modelId="{4EF12F64-43E5-4567-B449-3937C6C82CD0}" srcId="{0B975BE8-9599-490B-B3E1-362628C2835B}" destId="{579B181D-07C9-404C-B5AD-160ABA5FE095}" srcOrd="0" destOrd="0" parTransId="{9ADD731C-0621-442A-B1FD-7EEF7F796374}" sibTransId="{75082F58-8440-48EA-B98E-88CE122CD519}"/>
    <dgm:cxn modelId="{A6554A4D-2597-4CAF-9125-9B43F072393D}" type="presOf" srcId="{0B975BE8-9599-490B-B3E1-362628C2835B}" destId="{AC62D4D5-BE3A-454D-ACD4-7DC0438DD1C7}" srcOrd="0" destOrd="0" presId="urn:microsoft.com/office/officeart/2008/layout/LinedList"/>
    <dgm:cxn modelId="{DF9286A8-23B8-41F5-A5FA-4ED440B6E258}" srcId="{0B975BE8-9599-490B-B3E1-362628C2835B}" destId="{EF546B1E-39E3-43D9-B85E-F3C1903F03B2}" srcOrd="1" destOrd="0" parTransId="{31C06E79-E254-4801-A46E-F6C521257DB3}" sibTransId="{DBCCCAF0-FB10-4EA5-AC45-F02EB4B0863C}"/>
    <dgm:cxn modelId="{5F2F71BC-1F3B-4EE8-8762-0B6D10E5D036}" type="presOf" srcId="{EF546B1E-39E3-43D9-B85E-F3C1903F03B2}" destId="{DED94988-EE03-438B-A126-033240121177}" srcOrd="0" destOrd="0" presId="urn:microsoft.com/office/officeart/2008/layout/LinedList"/>
    <dgm:cxn modelId="{F8BA86F0-E401-4195-9CA5-6A34C2BC11E2}" type="presParOf" srcId="{AC62D4D5-BE3A-454D-ACD4-7DC0438DD1C7}" destId="{520BA294-8221-42C1-B62C-AC4F318745F6}" srcOrd="0" destOrd="0" presId="urn:microsoft.com/office/officeart/2008/layout/LinedList"/>
    <dgm:cxn modelId="{F0F0AC94-A4F1-4EC6-96C9-D4060BDDE4DA}" type="presParOf" srcId="{AC62D4D5-BE3A-454D-ACD4-7DC0438DD1C7}" destId="{D1088DA8-2E41-4829-B7A4-E49B04675AF9}" srcOrd="1" destOrd="0" presId="urn:microsoft.com/office/officeart/2008/layout/LinedList"/>
    <dgm:cxn modelId="{33D9A9FA-5D97-402F-AA47-13B2E2024704}" type="presParOf" srcId="{D1088DA8-2E41-4829-B7A4-E49B04675AF9}" destId="{8862FCE2-B87C-4267-8C81-FBED5F318A98}" srcOrd="0" destOrd="0" presId="urn:microsoft.com/office/officeart/2008/layout/LinedList"/>
    <dgm:cxn modelId="{F6FA3FC7-7601-4B0F-AE87-3B5C92B946E1}" type="presParOf" srcId="{D1088DA8-2E41-4829-B7A4-E49B04675AF9}" destId="{F7CCD0F5-09DE-4F6B-870E-64CB0072F13E}" srcOrd="1" destOrd="0" presId="urn:microsoft.com/office/officeart/2008/layout/LinedList"/>
    <dgm:cxn modelId="{74AA1AF5-6B79-4F2B-86F4-59BE737F98CD}" type="presParOf" srcId="{AC62D4D5-BE3A-454D-ACD4-7DC0438DD1C7}" destId="{02A11F34-9CA3-45CF-8AFA-455BBB2D1F50}" srcOrd="2" destOrd="0" presId="urn:microsoft.com/office/officeart/2008/layout/LinedList"/>
    <dgm:cxn modelId="{1546FC8D-2BE2-4042-859D-81F5974C2CDC}" type="presParOf" srcId="{AC62D4D5-BE3A-454D-ACD4-7DC0438DD1C7}" destId="{F614A4DA-76BE-4A58-BFE3-20C0C0BB9003}" srcOrd="3" destOrd="0" presId="urn:microsoft.com/office/officeart/2008/layout/LinedList"/>
    <dgm:cxn modelId="{7360062C-8F14-49E3-B474-24623D43DC4A}" type="presParOf" srcId="{F614A4DA-76BE-4A58-BFE3-20C0C0BB9003}" destId="{DED94988-EE03-438B-A126-033240121177}" srcOrd="0" destOrd="0" presId="urn:microsoft.com/office/officeart/2008/layout/LinedList"/>
    <dgm:cxn modelId="{317A92B2-9C5D-4623-80CB-04A27777D06B}" type="presParOf" srcId="{F614A4DA-76BE-4A58-BFE3-20C0C0BB9003}" destId="{D201A6AF-8900-49A2-BCA0-7DC10EAB79F8}"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C7DAFF-70C7-4916-9546-CB17F9E465B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E77D2CB-3C4C-481B-B73B-0BA12A6B8366}">
      <dgm:prSet/>
      <dgm:spPr/>
      <dgm:t>
        <a:bodyPr/>
        <a:lstStyle/>
        <a:p>
          <a:r>
            <a:rPr lang="en-US"/>
            <a:t>The Education for Homeless Children and Youth (EHCY) Program</a:t>
          </a:r>
        </a:p>
      </dgm:t>
    </dgm:pt>
    <dgm:pt modelId="{4AE7A473-E8D7-4DB9-8B89-88FC9ECA39BD}" type="parTrans" cxnId="{C49E9D2F-840F-4C68-A682-D2F458E912BE}">
      <dgm:prSet/>
      <dgm:spPr/>
      <dgm:t>
        <a:bodyPr/>
        <a:lstStyle/>
        <a:p>
          <a:endParaRPr lang="en-US"/>
        </a:p>
      </dgm:t>
    </dgm:pt>
    <dgm:pt modelId="{441E6167-15C9-4800-9DAD-CB47642B20DC}" type="sibTrans" cxnId="{C49E9D2F-840F-4C68-A682-D2F458E912BE}">
      <dgm:prSet/>
      <dgm:spPr/>
      <dgm:t>
        <a:bodyPr/>
        <a:lstStyle/>
        <a:p>
          <a:endParaRPr lang="en-US"/>
        </a:p>
      </dgm:t>
    </dgm:pt>
    <dgm:pt modelId="{240DED17-A261-4826-BC5F-D5E35CD97592}">
      <dgm:prSet/>
      <dgm:spPr/>
      <dgm:t>
        <a:bodyPr/>
        <a:lstStyle/>
        <a:p>
          <a:r>
            <a:rPr lang="en-US"/>
            <a:t>Administered by the U.S. Department of Education</a:t>
          </a:r>
        </a:p>
      </dgm:t>
    </dgm:pt>
    <dgm:pt modelId="{74341215-5B3F-49BB-986A-B9913D5DEA49}" type="parTrans" cxnId="{3A33650F-1091-4E1B-8917-1BF7A02553CF}">
      <dgm:prSet/>
      <dgm:spPr/>
      <dgm:t>
        <a:bodyPr/>
        <a:lstStyle/>
        <a:p>
          <a:endParaRPr lang="en-US"/>
        </a:p>
      </dgm:t>
    </dgm:pt>
    <dgm:pt modelId="{059D0432-95F9-48AB-939A-186F0FBDD078}" type="sibTrans" cxnId="{3A33650F-1091-4E1B-8917-1BF7A02553CF}">
      <dgm:prSet/>
      <dgm:spPr/>
      <dgm:t>
        <a:bodyPr/>
        <a:lstStyle/>
        <a:p>
          <a:endParaRPr lang="en-US"/>
        </a:p>
      </dgm:t>
    </dgm:pt>
    <dgm:pt modelId="{A3B89473-5488-46AA-BD0D-B836B4C55DC2}">
      <dgm:prSet/>
      <dgm:spPr/>
      <dgm:t>
        <a:bodyPr/>
        <a:lstStyle/>
        <a:p>
          <a:r>
            <a:rPr lang="en-US"/>
            <a:t>Provides grants to schools to aid in the identification of children experiencing homelessness and provide services to help them succeed in school.</a:t>
          </a:r>
        </a:p>
      </dgm:t>
    </dgm:pt>
    <dgm:pt modelId="{43EF6A16-9008-42CB-BC32-9556D540AC4B}" type="parTrans" cxnId="{704EBE82-1349-4081-8AC1-7057BE8E3D4C}">
      <dgm:prSet/>
      <dgm:spPr/>
      <dgm:t>
        <a:bodyPr/>
        <a:lstStyle/>
        <a:p>
          <a:endParaRPr lang="en-US"/>
        </a:p>
      </dgm:t>
    </dgm:pt>
    <dgm:pt modelId="{D62C47C5-9379-45F0-827A-C5B80EBEF7F4}" type="sibTrans" cxnId="{704EBE82-1349-4081-8AC1-7057BE8E3D4C}">
      <dgm:prSet/>
      <dgm:spPr/>
      <dgm:t>
        <a:bodyPr/>
        <a:lstStyle/>
        <a:p>
          <a:endParaRPr lang="en-US"/>
        </a:p>
      </dgm:t>
    </dgm:pt>
    <dgm:pt modelId="{FFACC2B9-3311-4E0C-829E-8DA783F46ED6}">
      <dgm:prSet/>
      <dgm:spPr/>
      <dgm:t>
        <a:bodyPr/>
        <a:lstStyle/>
        <a:p>
          <a:r>
            <a:rPr lang="en-US"/>
            <a:t>EHCY also requires schools to make accommodations to improve the stability of homeless children’s education.  </a:t>
          </a:r>
        </a:p>
      </dgm:t>
    </dgm:pt>
    <dgm:pt modelId="{12CBBB2A-C3C2-4F25-847A-3C13421964D9}" type="parTrans" cxnId="{FE965A8A-BAEC-45AF-9B99-6F37931D0C6F}">
      <dgm:prSet/>
      <dgm:spPr/>
      <dgm:t>
        <a:bodyPr/>
        <a:lstStyle/>
        <a:p>
          <a:endParaRPr lang="en-US"/>
        </a:p>
      </dgm:t>
    </dgm:pt>
    <dgm:pt modelId="{C2E5EAE7-12F7-4216-96C3-40264F51B91D}" type="sibTrans" cxnId="{FE965A8A-BAEC-45AF-9B99-6F37931D0C6F}">
      <dgm:prSet/>
      <dgm:spPr/>
      <dgm:t>
        <a:bodyPr/>
        <a:lstStyle/>
        <a:p>
          <a:endParaRPr lang="en-US"/>
        </a:p>
      </dgm:t>
    </dgm:pt>
    <dgm:pt modelId="{1336D194-0CD2-4966-857B-CD611AE682F2}">
      <dgm:prSet/>
      <dgm:spPr/>
      <dgm:t>
        <a:bodyPr/>
        <a:lstStyle/>
        <a:p>
          <a:r>
            <a:rPr lang="en-US"/>
            <a:t>Title V Surplus Properties</a:t>
          </a:r>
        </a:p>
      </dgm:t>
    </dgm:pt>
    <dgm:pt modelId="{38632475-1C87-46B4-B42C-4707E78533FF}" type="parTrans" cxnId="{2FB6B23B-1D84-4D76-977D-F8270384EF6B}">
      <dgm:prSet/>
      <dgm:spPr/>
      <dgm:t>
        <a:bodyPr/>
        <a:lstStyle/>
        <a:p>
          <a:endParaRPr lang="en-US"/>
        </a:p>
      </dgm:t>
    </dgm:pt>
    <dgm:pt modelId="{E8FF2FF1-6069-4BAA-A1AE-FEB6F6521945}" type="sibTrans" cxnId="{2FB6B23B-1D84-4D76-977D-F8270384EF6B}">
      <dgm:prSet/>
      <dgm:spPr/>
      <dgm:t>
        <a:bodyPr/>
        <a:lstStyle/>
        <a:p>
          <a:endParaRPr lang="en-US"/>
        </a:p>
      </dgm:t>
    </dgm:pt>
    <dgm:pt modelId="{4268B6E5-18DE-4DB1-9441-30BD4B3E218D}">
      <dgm:prSet/>
      <dgm:spPr/>
      <dgm:t>
        <a:bodyPr/>
        <a:lstStyle/>
        <a:p>
          <a:r>
            <a:rPr lang="en-US"/>
            <a:t>Requires that federal surplus property be offered to nonprofit organizations for the purpose of assisting people experiencing homelessness. </a:t>
          </a:r>
        </a:p>
      </dgm:t>
    </dgm:pt>
    <dgm:pt modelId="{16F7C461-9F7D-4DFF-88EA-A2F2E834170E}" type="parTrans" cxnId="{02570C10-B34A-4E51-9321-BA2D9C1BF9AC}">
      <dgm:prSet/>
      <dgm:spPr/>
      <dgm:t>
        <a:bodyPr/>
        <a:lstStyle/>
        <a:p>
          <a:endParaRPr lang="en-US"/>
        </a:p>
      </dgm:t>
    </dgm:pt>
    <dgm:pt modelId="{D925CC7A-8CB9-425A-A100-234FEF4F8C3F}" type="sibTrans" cxnId="{02570C10-B34A-4E51-9321-BA2D9C1BF9AC}">
      <dgm:prSet/>
      <dgm:spPr/>
      <dgm:t>
        <a:bodyPr/>
        <a:lstStyle/>
        <a:p>
          <a:endParaRPr lang="en-US"/>
        </a:p>
      </dgm:t>
    </dgm:pt>
    <dgm:pt modelId="{D423C4DE-7C7E-48F4-9408-2111EECA7C76}">
      <dgm:prSet/>
      <dgm:spPr/>
      <dgm:t>
        <a:bodyPr/>
        <a:lstStyle/>
        <a:p>
          <a:r>
            <a:rPr lang="en-US"/>
            <a:t>The Interagency Council on Homelessness</a:t>
          </a:r>
        </a:p>
      </dgm:t>
    </dgm:pt>
    <dgm:pt modelId="{5CBB3BF6-CAEA-4D90-BA17-26AB46891F15}" type="parTrans" cxnId="{FB1083CC-6804-4A3C-98C9-92BCFBF99240}">
      <dgm:prSet/>
      <dgm:spPr/>
      <dgm:t>
        <a:bodyPr/>
        <a:lstStyle/>
        <a:p>
          <a:endParaRPr lang="en-US"/>
        </a:p>
      </dgm:t>
    </dgm:pt>
    <dgm:pt modelId="{B7148936-9D6B-4630-8AC6-40999D93D58C}" type="sibTrans" cxnId="{FB1083CC-6804-4A3C-98C9-92BCFBF99240}">
      <dgm:prSet/>
      <dgm:spPr/>
      <dgm:t>
        <a:bodyPr/>
        <a:lstStyle/>
        <a:p>
          <a:endParaRPr lang="en-US"/>
        </a:p>
      </dgm:t>
    </dgm:pt>
    <dgm:pt modelId="{5DBAB1FC-49C6-43C1-867B-DD84F5487F78}">
      <dgm:prSet/>
      <dgm:spPr/>
      <dgm:t>
        <a:bodyPr/>
        <a:lstStyle/>
        <a:p>
          <a:r>
            <a:rPr lang="en-US"/>
            <a:t>An independent agency within the federal executive branch, coordinates the federal response to homelessness and is charged with creating a federal plan to end homelessness.</a:t>
          </a:r>
        </a:p>
      </dgm:t>
    </dgm:pt>
    <dgm:pt modelId="{74BF73CF-C9E0-465E-BF33-254C18225D74}" type="parTrans" cxnId="{48AE34D9-2FD2-4C39-B44A-DE69034F2114}">
      <dgm:prSet/>
      <dgm:spPr/>
      <dgm:t>
        <a:bodyPr/>
        <a:lstStyle/>
        <a:p>
          <a:endParaRPr lang="en-US"/>
        </a:p>
      </dgm:t>
    </dgm:pt>
    <dgm:pt modelId="{1BB46ECF-FD0D-4F7E-865E-EF729E788748}" type="sibTrans" cxnId="{48AE34D9-2FD2-4C39-B44A-DE69034F2114}">
      <dgm:prSet/>
      <dgm:spPr/>
      <dgm:t>
        <a:bodyPr/>
        <a:lstStyle/>
        <a:p>
          <a:endParaRPr lang="en-US"/>
        </a:p>
      </dgm:t>
    </dgm:pt>
    <dgm:pt modelId="{84DC7890-27B9-4F10-9889-D823D3A02782}" type="pres">
      <dgm:prSet presAssocID="{00C7DAFF-70C7-4916-9546-CB17F9E465BB}" presName="linear" presStyleCnt="0">
        <dgm:presLayoutVars>
          <dgm:animLvl val="lvl"/>
          <dgm:resizeHandles val="exact"/>
        </dgm:presLayoutVars>
      </dgm:prSet>
      <dgm:spPr/>
    </dgm:pt>
    <dgm:pt modelId="{20AABBBA-CE94-4E93-A168-79046D3D34FE}" type="pres">
      <dgm:prSet presAssocID="{0E77D2CB-3C4C-481B-B73B-0BA12A6B8366}" presName="parentText" presStyleLbl="node1" presStyleIdx="0" presStyleCnt="3">
        <dgm:presLayoutVars>
          <dgm:chMax val="0"/>
          <dgm:bulletEnabled val="1"/>
        </dgm:presLayoutVars>
      </dgm:prSet>
      <dgm:spPr/>
    </dgm:pt>
    <dgm:pt modelId="{197EBB08-ED62-462C-AAE6-513093AAB50C}" type="pres">
      <dgm:prSet presAssocID="{0E77D2CB-3C4C-481B-B73B-0BA12A6B8366}" presName="childText" presStyleLbl="revTx" presStyleIdx="0" presStyleCnt="3">
        <dgm:presLayoutVars>
          <dgm:bulletEnabled val="1"/>
        </dgm:presLayoutVars>
      </dgm:prSet>
      <dgm:spPr/>
    </dgm:pt>
    <dgm:pt modelId="{EA4EECD4-921C-43AA-A284-61A8C321FA14}" type="pres">
      <dgm:prSet presAssocID="{1336D194-0CD2-4966-857B-CD611AE682F2}" presName="parentText" presStyleLbl="node1" presStyleIdx="1" presStyleCnt="3">
        <dgm:presLayoutVars>
          <dgm:chMax val="0"/>
          <dgm:bulletEnabled val="1"/>
        </dgm:presLayoutVars>
      </dgm:prSet>
      <dgm:spPr/>
    </dgm:pt>
    <dgm:pt modelId="{EA591A6B-B72B-475F-802E-8CC10A1A967E}" type="pres">
      <dgm:prSet presAssocID="{1336D194-0CD2-4966-857B-CD611AE682F2}" presName="childText" presStyleLbl="revTx" presStyleIdx="1" presStyleCnt="3">
        <dgm:presLayoutVars>
          <dgm:bulletEnabled val="1"/>
        </dgm:presLayoutVars>
      </dgm:prSet>
      <dgm:spPr/>
    </dgm:pt>
    <dgm:pt modelId="{E3EE9C22-20F9-4363-9CE8-E974AC35AEDB}" type="pres">
      <dgm:prSet presAssocID="{D423C4DE-7C7E-48F4-9408-2111EECA7C76}" presName="parentText" presStyleLbl="node1" presStyleIdx="2" presStyleCnt="3">
        <dgm:presLayoutVars>
          <dgm:chMax val="0"/>
          <dgm:bulletEnabled val="1"/>
        </dgm:presLayoutVars>
      </dgm:prSet>
      <dgm:spPr/>
    </dgm:pt>
    <dgm:pt modelId="{870D1A71-11C2-4857-AD6A-2C4BE2E98417}" type="pres">
      <dgm:prSet presAssocID="{D423C4DE-7C7E-48F4-9408-2111EECA7C76}" presName="childText" presStyleLbl="revTx" presStyleIdx="2" presStyleCnt="3">
        <dgm:presLayoutVars>
          <dgm:bulletEnabled val="1"/>
        </dgm:presLayoutVars>
      </dgm:prSet>
      <dgm:spPr/>
    </dgm:pt>
  </dgm:ptLst>
  <dgm:cxnLst>
    <dgm:cxn modelId="{EA4D3D0F-6199-468C-8C5B-225FAD61A8FD}" type="presOf" srcId="{00C7DAFF-70C7-4916-9546-CB17F9E465BB}" destId="{84DC7890-27B9-4F10-9889-D823D3A02782}" srcOrd="0" destOrd="0" presId="urn:microsoft.com/office/officeart/2005/8/layout/vList2"/>
    <dgm:cxn modelId="{3A33650F-1091-4E1B-8917-1BF7A02553CF}" srcId="{0E77D2CB-3C4C-481B-B73B-0BA12A6B8366}" destId="{240DED17-A261-4826-BC5F-D5E35CD97592}" srcOrd="0" destOrd="0" parTransId="{74341215-5B3F-49BB-986A-B9913D5DEA49}" sibTransId="{059D0432-95F9-48AB-939A-186F0FBDD078}"/>
    <dgm:cxn modelId="{02570C10-B34A-4E51-9321-BA2D9C1BF9AC}" srcId="{1336D194-0CD2-4966-857B-CD611AE682F2}" destId="{4268B6E5-18DE-4DB1-9441-30BD4B3E218D}" srcOrd="0" destOrd="0" parTransId="{16F7C461-9F7D-4DFF-88EA-A2F2E834170E}" sibTransId="{D925CC7A-8CB9-425A-A100-234FEF4F8C3F}"/>
    <dgm:cxn modelId="{D9F6BE21-F884-447C-AF9A-0E8752389D5A}" type="presOf" srcId="{0E77D2CB-3C4C-481B-B73B-0BA12A6B8366}" destId="{20AABBBA-CE94-4E93-A168-79046D3D34FE}" srcOrd="0" destOrd="0" presId="urn:microsoft.com/office/officeart/2005/8/layout/vList2"/>
    <dgm:cxn modelId="{C49E9D2F-840F-4C68-A682-D2F458E912BE}" srcId="{00C7DAFF-70C7-4916-9546-CB17F9E465BB}" destId="{0E77D2CB-3C4C-481B-B73B-0BA12A6B8366}" srcOrd="0" destOrd="0" parTransId="{4AE7A473-E8D7-4DB9-8B89-88FC9ECA39BD}" sibTransId="{441E6167-15C9-4800-9DAD-CB47642B20DC}"/>
    <dgm:cxn modelId="{E81B0231-5C87-4666-9A9C-4EA016A4B6AA}" type="presOf" srcId="{A3B89473-5488-46AA-BD0D-B836B4C55DC2}" destId="{197EBB08-ED62-462C-AAE6-513093AAB50C}" srcOrd="0" destOrd="1" presId="urn:microsoft.com/office/officeart/2005/8/layout/vList2"/>
    <dgm:cxn modelId="{475B4538-ED0D-47A4-B5AB-FCDAAF79ECF3}" type="presOf" srcId="{4268B6E5-18DE-4DB1-9441-30BD4B3E218D}" destId="{EA591A6B-B72B-475F-802E-8CC10A1A967E}" srcOrd="0" destOrd="0" presId="urn:microsoft.com/office/officeart/2005/8/layout/vList2"/>
    <dgm:cxn modelId="{2FB6B23B-1D84-4D76-977D-F8270384EF6B}" srcId="{00C7DAFF-70C7-4916-9546-CB17F9E465BB}" destId="{1336D194-0CD2-4966-857B-CD611AE682F2}" srcOrd="1" destOrd="0" parTransId="{38632475-1C87-46B4-B42C-4707E78533FF}" sibTransId="{E8FF2FF1-6069-4BAA-A1AE-FEB6F6521945}"/>
    <dgm:cxn modelId="{DF3FAE3F-218A-4E16-A296-C6A39437FB42}" type="presOf" srcId="{1336D194-0CD2-4966-857B-CD611AE682F2}" destId="{EA4EECD4-921C-43AA-A284-61A8C321FA14}" srcOrd="0" destOrd="0" presId="urn:microsoft.com/office/officeart/2005/8/layout/vList2"/>
    <dgm:cxn modelId="{6D070042-2DDD-4D89-8AEC-5C60EA5DDDC8}" type="presOf" srcId="{5DBAB1FC-49C6-43C1-867B-DD84F5487F78}" destId="{870D1A71-11C2-4857-AD6A-2C4BE2E98417}" srcOrd="0" destOrd="0" presId="urn:microsoft.com/office/officeart/2005/8/layout/vList2"/>
    <dgm:cxn modelId="{47FF5A43-1770-483C-9735-95DC32229D61}" type="presOf" srcId="{D423C4DE-7C7E-48F4-9408-2111EECA7C76}" destId="{E3EE9C22-20F9-4363-9CE8-E974AC35AEDB}" srcOrd="0" destOrd="0" presId="urn:microsoft.com/office/officeart/2005/8/layout/vList2"/>
    <dgm:cxn modelId="{E9253B6E-0238-4F25-BA5F-25025284490F}" type="presOf" srcId="{240DED17-A261-4826-BC5F-D5E35CD97592}" destId="{197EBB08-ED62-462C-AAE6-513093AAB50C}" srcOrd="0" destOrd="0" presId="urn:microsoft.com/office/officeart/2005/8/layout/vList2"/>
    <dgm:cxn modelId="{704EBE82-1349-4081-8AC1-7057BE8E3D4C}" srcId="{0E77D2CB-3C4C-481B-B73B-0BA12A6B8366}" destId="{A3B89473-5488-46AA-BD0D-B836B4C55DC2}" srcOrd="1" destOrd="0" parTransId="{43EF6A16-9008-42CB-BC32-9556D540AC4B}" sibTransId="{D62C47C5-9379-45F0-827A-C5B80EBEF7F4}"/>
    <dgm:cxn modelId="{70D63D83-4CC4-4AE9-984F-11ECD9FC35FE}" type="presOf" srcId="{FFACC2B9-3311-4E0C-829E-8DA783F46ED6}" destId="{197EBB08-ED62-462C-AAE6-513093AAB50C}" srcOrd="0" destOrd="2" presId="urn:microsoft.com/office/officeart/2005/8/layout/vList2"/>
    <dgm:cxn modelId="{FE965A8A-BAEC-45AF-9B99-6F37931D0C6F}" srcId="{0E77D2CB-3C4C-481B-B73B-0BA12A6B8366}" destId="{FFACC2B9-3311-4E0C-829E-8DA783F46ED6}" srcOrd="2" destOrd="0" parTransId="{12CBBB2A-C3C2-4F25-847A-3C13421964D9}" sibTransId="{C2E5EAE7-12F7-4216-96C3-40264F51B91D}"/>
    <dgm:cxn modelId="{FB1083CC-6804-4A3C-98C9-92BCFBF99240}" srcId="{00C7DAFF-70C7-4916-9546-CB17F9E465BB}" destId="{D423C4DE-7C7E-48F4-9408-2111EECA7C76}" srcOrd="2" destOrd="0" parTransId="{5CBB3BF6-CAEA-4D90-BA17-26AB46891F15}" sibTransId="{B7148936-9D6B-4630-8AC6-40999D93D58C}"/>
    <dgm:cxn modelId="{48AE34D9-2FD2-4C39-B44A-DE69034F2114}" srcId="{D423C4DE-7C7E-48F4-9408-2111EECA7C76}" destId="{5DBAB1FC-49C6-43C1-867B-DD84F5487F78}" srcOrd="0" destOrd="0" parTransId="{74BF73CF-C9E0-465E-BF33-254C18225D74}" sibTransId="{1BB46ECF-FD0D-4F7E-865E-EF729E788748}"/>
    <dgm:cxn modelId="{1E0CC7F2-9384-4FEE-AB26-7CF348CA5F59}" type="presParOf" srcId="{84DC7890-27B9-4F10-9889-D823D3A02782}" destId="{20AABBBA-CE94-4E93-A168-79046D3D34FE}" srcOrd="0" destOrd="0" presId="urn:microsoft.com/office/officeart/2005/8/layout/vList2"/>
    <dgm:cxn modelId="{47E9B51F-FB76-453E-B94D-4F90EA3513C0}" type="presParOf" srcId="{84DC7890-27B9-4F10-9889-D823D3A02782}" destId="{197EBB08-ED62-462C-AAE6-513093AAB50C}" srcOrd="1" destOrd="0" presId="urn:microsoft.com/office/officeart/2005/8/layout/vList2"/>
    <dgm:cxn modelId="{7C87F575-8719-4B1A-A1A8-8572C5A0EDD1}" type="presParOf" srcId="{84DC7890-27B9-4F10-9889-D823D3A02782}" destId="{EA4EECD4-921C-43AA-A284-61A8C321FA14}" srcOrd="2" destOrd="0" presId="urn:microsoft.com/office/officeart/2005/8/layout/vList2"/>
    <dgm:cxn modelId="{A2F85054-E36C-437D-B477-1BD0A365209C}" type="presParOf" srcId="{84DC7890-27B9-4F10-9889-D823D3A02782}" destId="{EA591A6B-B72B-475F-802E-8CC10A1A967E}" srcOrd="3" destOrd="0" presId="urn:microsoft.com/office/officeart/2005/8/layout/vList2"/>
    <dgm:cxn modelId="{7C66E524-1832-42A6-8E08-CBD208ABD122}" type="presParOf" srcId="{84DC7890-27B9-4F10-9889-D823D3A02782}" destId="{E3EE9C22-20F9-4363-9CE8-E974AC35AEDB}" srcOrd="4" destOrd="0" presId="urn:microsoft.com/office/officeart/2005/8/layout/vList2"/>
    <dgm:cxn modelId="{6D68D91A-A457-412D-87FD-FE9A40A4BA3B}" type="presParOf" srcId="{84DC7890-27B9-4F10-9889-D823D3A02782}" destId="{870D1A71-11C2-4857-AD6A-2C4BE2E98417}" srcOrd="5"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70135D-5277-4B16-91DE-928E941CDBB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B7228D7-76B3-457B-BE00-A60C252414B4}">
      <dgm:prSet/>
      <dgm:spPr/>
      <dgm:t>
        <a:bodyPr/>
        <a:lstStyle/>
        <a:p>
          <a:r>
            <a:rPr lang="en-US"/>
            <a:t>The local liaison has the authority and responsibility to ensure that eligible students are identified, this should be a collaborative effort with the school personal and through outreach and coordination activities with other entities and agencies(42 U.SC. 11432 (g(6)(A)(</a:t>
          </a:r>
          <a:r>
            <a:rPr lang="en-US" err="1"/>
            <a:t>i</a:t>
          </a:r>
          <a:r>
            <a:rPr lang="en-US"/>
            <a:t>)</a:t>
          </a:r>
        </a:p>
      </dgm:t>
    </dgm:pt>
    <dgm:pt modelId="{4067DEFF-5555-439F-8545-F8C25B39D8ED}" type="parTrans" cxnId="{B5ECCCA9-E3D2-4D0C-BD92-9165144D2DCC}">
      <dgm:prSet/>
      <dgm:spPr/>
      <dgm:t>
        <a:bodyPr/>
        <a:lstStyle/>
        <a:p>
          <a:endParaRPr lang="en-US"/>
        </a:p>
      </dgm:t>
    </dgm:pt>
    <dgm:pt modelId="{59121230-9882-460D-936E-84E226966D70}" type="sibTrans" cxnId="{B5ECCCA9-E3D2-4D0C-BD92-9165144D2DCC}">
      <dgm:prSet phldrT="01"/>
      <dgm:spPr/>
      <dgm:t>
        <a:bodyPr/>
        <a:lstStyle/>
        <a:p>
          <a:endParaRPr lang="en-US"/>
        </a:p>
      </dgm:t>
    </dgm:pt>
    <dgm:pt modelId="{EE5CB427-FC1D-482E-9BBD-2D9FA860ADB6}">
      <dgm:prSet/>
      <dgm:spPr/>
      <dgm:t>
        <a:bodyPr/>
        <a:lstStyle/>
        <a:p>
          <a:r>
            <a:rPr lang="en-US"/>
            <a:t>Eligibility determinations should be made on a case by case basis considering the circumstances of each student</a:t>
          </a:r>
        </a:p>
      </dgm:t>
    </dgm:pt>
    <dgm:pt modelId="{2E81CD53-2DF4-43A4-991A-665A4E62CA48}" type="parTrans" cxnId="{04F43D66-C6E9-4B09-857C-E20C9B2A0C6E}">
      <dgm:prSet/>
      <dgm:spPr/>
      <dgm:t>
        <a:bodyPr/>
        <a:lstStyle/>
        <a:p>
          <a:endParaRPr lang="en-US"/>
        </a:p>
      </dgm:t>
    </dgm:pt>
    <dgm:pt modelId="{837BA8E9-13B2-4F7F-B4C9-A407D9CF1CC5}" type="sibTrans" cxnId="{04F43D66-C6E9-4B09-857C-E20C9B2A0C6E}">
      <dgm:prSet phldrT="02"/>
      <dgm:spPr/>
      <dgm:t>
        <a:bodyPr/>
        <a:lstStyle/>
        <a:p>
          <a:endParaRPr lang="en-US"/>
        </a:p>
      </dgm:t>
    </dgm:pt>
    <dgm:pt modelId="{C9F3D5E8-5B53-4DCB-877B-19195CED569E}">
      <dgm:prSet/>
      <dgm:spPr/>
      <dgm:t>
        <a:bodyPr/>
        <a:lstStyle/>
        <a:p>
          <a:r>
            <a:rPr lang="en-US"/>
            <a:t>Pay close attention to legislation wording as it may provide needed clarity</a:t>
          </a:r>
        </a:p>
      </dgm:t>
    </dgm:pt>
    <dgm:pt modelId="{33306824-6310-431F-9A42-0387EEE0F64B}" type="parTrans" cxnId="{D588468F-B6A9-4A39-BD3B-473057705F32}">
      <dgm:prSet/>
      <dgm:spPr/>
      <dgm:t>
        <a:bodyPr/>
        <a:lstStyle/>
        <a:p>
          <a:endParaRPr lang="en-US"/>
        </a:p>
      </dgm:t>
    </dgm:pt>
    <dgm:pt modelId="{07DD73CC-93C0-4081-90AF-4BEF8F0F8EAA}" type="sibTrans" cxnId="{D588468F-B6A9-4A39-BD3B-473057705F32}">
      <dgm:prSet phldrT="03"/>
      <dgm:spPr/>
      <dgm:t>
        <a:bodyPr/>
        <a:lstStyle/>
        <a:p>
          <a:endParaRPr lang="en-US"/>
        </a:p>
      </dgm:t>
    </dgm:pt>
    <dgm:pt modelId="{BC5EDEE7-99EE-4EEE-AC2D-9599B2E6AA6D}" type="pres">
      <dgm:prSet presAssocID="{5A70135D-5277-4B16-91DE-928E941CDBB8}" presName="vert0" presStyleCnt="0">
        <dgm:presLayoutVars>
          <dgm:dir/>
          <dgm:animOne val="branch"/>
          <dgm:animLvl val="lvl"/>
        </dgm:presLayoutVars>
      </dgm:prSet>
      <dgm:spPr/>
    </dgm:pt>
    <dgm:pt modelId="{CE892AB3-6F42-4B24-B176-8E1241BBCE74}" type="pres">
      <dgm:prSet presAssocID="{5B7228D7-76B3-457B-BE00-A60C252414B4}" presName="thickLine" presStyleLbl="alignNode1" presStyleIdx="0" presStyleCnt="3"/>
      <dgm:spPr/>
    </dgm:pt>
    <dgm:pt modelId="{113140BB-091C-4AEA-A1A2-FCBB1FD75E45}" type="pres">
      <dgm:prSet presAssocID="{5B7228D7-76B3-457B-BE00-A60C252414B4}" presName="horz1" presStyleCnt="0"/>
      <dgm:spPr/>
    </dgm:pt>
    <dgm:pt modelId="{301942ED-AF6D-48A0-A8AA-8DD3EA3CE6A5}" type="pres">
      <dgm:prSet presAssocID="{5B7228D7-76B3-457B-BE00-A60C252414B4}" presName="tx1" presStyleLbl="revTx" presStyleIdx="0" presStyleCnt="3"/>
      <dgm:spPr/>
    </dgm:pt>
    <dgm:pt modelId="{DD639A89-B10E-4ED7-B99D-0B378A79EE49}" type="pres">
      <dgm:prSet presAssocID="{5B7228D7-76B3-457B-BE00-A60C252414B4}" presName="vert1" presStyleCnt="0"/>
      <dgm:spPr/>
    </dgm:pt>
    <dgm:pt modelId="{2765FDE3-B957-4067-9C57-662D73027F12}" type="pres">
      <dgm:prSet presAssocID="{EE5CB427-FC1D-482E-9BBD-2D9FA860ADB6}" presName="thickLine" presStyleLbl="alignNode1" presStyleIdx="1" presStyleCnt="3"/>
      <dgm:spPr/>
    </dgm:pt>
    <dgm:pt modelId="{04BAB65E-0F35-43CB-826C-54EAA8625D99}" type="pres">
      <dgm:prSet presAssocID="{EE5CB427-FC1D-482E-9BBD-2D9FA860ADB6}" presName="horz1" presStyleCnt="0"/>
      <dgm:spPr/>
    </dgm:pt>
    <dgm:pt modelId="{0829B75D-6DCD-45B6-85EC-22A2BECD171D}" type="pres">
      <dgm:prSet presAssocID="{EE5CB427-FC1D-482E-9BBD-2D9FA860ADB6}" presName="tx1" presStyleLbl="revTx" presStyleIdx="1" presStyleCnt="3"/>
      <dgm:spPr/>
    </dgm:pt>
    <dgm:pt modelId="{AF794FAA-70CB-4A46-BBF9-1CAC15641A8D}" type="pres">
      <dgm:prSet presAssocID="{EE5CB427-FC1D-482E-9BBD-2D9FA860ADB6}" presName="vert1" presStyleCnt="0"/>
      <dgm:spPr/>
    </dgm:pt>
    <dgm:pt modelId="{F2A7B57E-CE2D-411A-957E-305DD43903CC}" type="pres">
      <dgm:prSet presAssocID="{C9F3D5E8-5B53-4DCB-877B-19195CED569E}" presName="thickLine" presStyleLbl="alignNode1" presStyleIdx="2" presStyleCnt="3"/>
      <dgm:spPr/>
    </dgm:pt>
    <dgm:pt modelId="{DA63DCA1-0F3B-459C-B84F-D06CBBB92F6B}" type="pres">
      <dgm:prSet presAssocID="{C9F3D5E8-5B53-4DCB-877B-19195CED569E}" presName="horz1" presStyleCnt="0"/>
      <dgm:spPr/>
    </dgm:pt>
    <dgm:pt modelId="{18B843CC-FFEC-413B-96E4-9DA896D5AEEF}" type="pres">
      <dgm:prSet presAssocID="{C9F3D5E8-5B53-4DCB-877B-19195CED569E}" presName="tx1" presStyleLbl="revTx" presStyleIdx="2" presStyleCnt="3"/>
      <dgm:spPr/>
    </dgm:pt>
    <dgm:pt modelId="{2C71A93D-6B0F-44BC-BBE9-AFEBBF53A92F}" type="pres">
      <dgm:prSet presAssocID="{C9F3D5E8-5B53-4DCB-877B-19195CED569E}" presName="vert1" presStyleCnt="0"/>
      <dgm:spPr/>
    </dgm:pt>
  </dgm:ptLst>
  <dgm:cxnLst>
    <dgm:cxn modelId="{2A6E975D-30C9-4F0E-97A0-1E92A1678716}" type="presOf" srcId="{EE5CB427-FC1D-482E-9BBD-2D9FA860ADB6}" destId="{0829B75D-6DCD-45B6-85EC-22A2BECD171D}" srcOrd="0" destOrd="0" presId="urn:microsoft.com/office/officeart/2008/layout/LinedList"/>
    <dgm:cxn modelId="{04F43D66-C6E9-4B09-857C-E20C9B2A0C6E}" srcId="{5A70135D-5277-4B16-91DE-928E941CDBB8}" destId="{EE5CB427-FC1D-482E-9BBD-2D9FA860ADB6}" srcOrd="1" destOrd="0" parTransId="{2E81CD53-2DF4-43A4-991A-665A4E62CA48}" sibTransId="{837BA8E9-13B2-4F7F-B4C9-A407D9CF1CC5}"/>
    <dgm:cxn modelId="{7209EE76-B0E4-4D6C-893B-0673C8EA9F9C}" type="presOf" srcId="{5B7228D7-76B3-457B-BE00-A60C252414B4}" destId="{301942ED-AF6D-48A0-A8AA-8DD3EA3CE6A5}" srcOrd="0" destOrd="0" presId="urn:microsoft.com/office/officeart/2008/layout/LinedList"/>
    <dgm:cxn modelId="{AE96DD79-BF8B-43FF-AC04-F7AB7BEA46B0}" type="presOf" srcId="{C9F3D5E8-5B53-4DCB-877B-19195CED569E}" destId="{18B843CC-FFEC-413B-96E4-9DA896D5AEEF}" srcOrd="0" destOrd="0" presId="urn:microsoft.com/office/officeart/2008/layout/LinedList"/>
    <dgm:cxn modelId="{D588468F-B6A9-4A39-BD3B-473057705F32}" srcId="{5A70135D-5277-4B16-91DE-928E941CDBB8}" destId="{C9F3D5E8-5B53-4DCB-877B-19195CED569E}" srcOrd="2" destOrd="0" parTransId="{33306824-6310-431F-9A42-0387EEE0F64B}" sibTransId="{07DD73CC-93C0-4081-90AF-4BEF8F0F8EAA}"/>
    <dgm:cxn modelId="{B5ECCCA9-E3D2-4D0C-BD92-9165144D2DCC}" srcId="{5A70135D-5277-4B16-91DE-928E941CDBB8}" destId="{5B7228D7-76B3-457B-BE00-A60C252414B4}" srcOrd="0" destOrd="0" parTransId="{4067DEFF-5555-439F-8545-F8C25B39D8ED}" sibTransId="{59121230-9882-460D-936E-84E226966D70}"/>
    <dgm:cxn modelId="{4A31EFC7-4953-4B42-B5A4-53EEB3B8AE10}" type="presOf" srcId="{5A70135D-5277-4B16-91DE-928E941CDBB8}" destId="{BC5EDEE7-99EE-4EEE-AC2D-9599B2E6AA6D}" srcOrd="0" destOrd="0" presId="urn:microsoft.com/office/officeart/2008/layout/LinedList"/>
    <dgm:cxn modelId="{2E285ADE-23A2-48F4-B53D-24EAE4CB6765}" type="presParOf" srcId="{BC5EDEE7-99EE-4EEE-AC2D-9599B2E6AA6D}" destId="{CE892AB3-6F42-4B24-B176-8E1241BBCE74}" srcOrd="0" destOrd="0" presId="urn:microsoft.com/office/officeart/2008/layout/LinedList"/>
    <dgm:cxn modelId="{561E36CA-134D-4A13-84E7-53C55C41FE3A}" type="presParOf" srcId="{BC5EDEE7-99EE-4EEE-AC2D-9599B2E6AA6D}" destId="{113140BB-091C-4AEA-A1A2-FCBB1FD75E45}" srcOrd="1" destOrd="0" presId="urn:microsoft.com/office/officeart/2008/layout/LinedList"/>
    <dgm:cxn modelId="{54CD6A9A-70A6-4B27-B254-259519FE42D0}" type="presParOf" srcId="{113140BB-091C-4AEA-A1A2-FCBB1FD75E45}" destId="{301942ED-AF6D-48A0-A8AA-8DD3EA3CE6A5}" srcOrd="0" destOrd="0" presId="urn:microsoft.com/office/officeart/2008/layout/LinedList"/>
    <dgm:cxn modelId="{53E8E1E0-5A2F-4B18-B0BA-AA97C2F1BD08}" type="presParOf" srcId="{113140BB-091C-4AEA-A1A2-FCBB1FD75E45}" destId="{DD639A89-B10E-4ED7-B99D-0B378A79EE49}" srcOrd="1" destOrd="0" presId="urn:microsoft.com/office/officeart/2008/layout/LinedList"/>
    <dgm:cxn modelId="{4E1B4093-B6FD-44FD-8B85-F25441A1720D}" type="presParOf" srcId="{BC5EDEE7-99EE-4EEE-AC2D-9599B2E6AA6D}" destId="{2765FDE3-B957-4067-9C57-662D73027F12}" srcOrd="2" destOrd="0" presId="urn:microsoft.com/office/officeart/2008/layout/LinedList"/>
    <dgm:cxn modelId="{15D6CDF8-58D0-4D48-B1EE-2E5EFD0110DC}" type="presParOf" srcId="{BC5EDEE7-99EE-4EEE-AC2D-9599B2E6AA6D}" destId="{04BAB65E-0F35-43CB-826C-54EAA8625D99}" srcOrd="3" destOrd="0" presId="urn:microsoft.com/office/officeart/2008/layout/LinedList"/>
    <dgm:cxn modelId="{32E5BD92-2AFA-4EF4-9C79-A74BE8EA21D8}" type="presParOf" srcId="{04BAB65E-0F35-43CB-826C-54EAA8625D99}" destId="{0829B75D-6DCD-45B6-85EC-22A2BECD171D}" srcOrd="0" destOrd="0" presId="urn:microsoft.com/office/officeart/2008/layout/LinedList"/>
    <dgm:cxn modelId="{8F576DCD-BCDD-48D1-A803-92E4E44027A6}" type="presParOf" srcId="{04BAB65E-0F35-43CB-826C-54EAA8625D99}" destId="{AF794FAA-70CB-4A46-BBF9-1CAC15641A8D}" srcOrd="1" destOrd="0" presId="urn:microsoft.com/office/officeart/2008/layout/LinedList"/>
    <dgm:cxn modelId="{67CF67B2-20F8-43B5-8D0E-F34CEE9576CC}" type="presParOf" srcId="{BC5EDEE7-99EE-4EEE-AC2D-9599B2E6AA6D}" destId="{F2A7B57E-CE2D-411A-957E-305DD43903CC}" srcOrd="4" destOrd="0" presId="urn:microsoft.com/office/officeart/2008/layout/LinedList"/>
    <dgm:cxn modelId="{EADCC0CA-27D7-4FC8-8ABF-DF7766EB0B7C}" type="presParOf" srcId="{BC5EDEE7-99EE-4EEE-AC2D-9599B2E6AA6D}" destId="{DA63DCA1-0F3B-459C-B84F-D06CBBB92F6B}" srcOrd="5" destOrd="0" presId="urn:microsoft.com/office/officeart/2008/layout/LinedList"/>
    <dgm:cxn modelId="{809C7D94-8685-4B7A-829D-CA58CED0E677}" type="presParOf" srcId="{DA63DCA1-0F3B-459C-B84F-D06CBBB92F6B}" destId="{18B843CC-FFEC-413B-96E4-9DA896D5AEEF}" srcOrd="0" destOrd="0" presId="urn:microsoft.com/office/officeart/2008/layout/LinedList"/>
    <dgm:cxn modelId="{24B20B19-6297-4E57-B96C-9EE88316B00F}" type="presParOf" srcId="{DA63DCA1-0F3B-459C-B84F-D06CBBB92F6B}" destId="{2C71A93D-6B0F-44BC-BBE9-AFEBBF53A92F}"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516D40-DBFF-4894-9160-F09726020CF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FEA9DAF-0A68-46A8-888D-110D7E78EDBB}">
      <dgm:prSet phldrT="[Text]"/>
      <dgm:spPr/>
      <dgm:t>
        <a:bodyPr/>
        <a:lstStyle/>
        <a:p>
          <a:pPr>
            <a:lnSpc>
              <a:spcPct val="100000"/>
            </a:lnSpc>
          </a:pPr>
          <a:r>
            <a:rPr lang="en-US"/>
            <a:t>Not have access to reliable transportation</a:t>
          </a:r>
        </a:p>
      </dgm:t>
    </dgm:pt>
    <dgm:pt modelId="{AD68D7A8-85C5-4B67-A486-6DE815A853D6}" type="parTrans" cxnId="{A26D7FAD-CE8C-490E-BD06-2F16ECFEDD6B}">
      <dgm:prSet/>
      <dgm:spPr/>
      <dgm:t>
        <a:bodyPr/>
        <a:lstStyle/>
        <a:p>
          <a:endParaRPr lang="en-US"/>
        </a:p>
      </dgm:t>
    </dgm:pt>
    <dgm:pt modelId="{7D55AE8F-89A8-4B29-8526-DB66BD90ACFA}" type="sibTrans" cxnId="{A26D7FAD-CE8C-490E-BD06-2F16ECFEDD6B}">
      <dgm:prSet/>
      <dgm:spPr/>
      <dgm:t>
        <a:bodyPr/>
        <a:lstStyle/>
        <a:p>
          <a:endParaRPr lang="en-US"/>
        </a:p>
      </dgm:t>
    </dgm:pt>
    <dgm:pt modelId="{9F9408F3-6D90-4085-A34F-AEF9A1EA3D41}">
      <dgm:prSet phldrT="[Text]"/>
      <dgm:spPr/>
      <dgm:t>
        <a:bodyPr/>
        <a:lstStyle/>
        <a:p>
          <a:pPr>
            <a:lnSpc>
              <a:spcPct val="100000"/>
            </a:lnSpc>
          </a:pPr>
          <a:r>
            <a:rPr lang="en-US"/>
            <a:t>Not have school supplies or a quiet place to study</a:t>
          </a:r>
        </a:p>
      </dgm:t>
    </dgm:pt>
    <dgm:pt modelId="{6D8ED831-7B72-4446-A31E-1D6FFED19B4F}" type="parTrans" cxnId="{9B71E179-D279-450F-AC8E-7666A4BCF3C3}">
      <dgm:prSet/>
      <dgm:spPr/>
      <dgm:t>
        <a:bodyPr/>
        <a:lstStyle/>
        <a:p>
          <a:endParaRPr lang="en-US"/>
        </a:p>
      </dgm:t>
    </dgm:pt>
    <dgm:pt modelId="{61483FAD-EE8E-4181-B4D1-67238D03E674}" type="sibTrans" cxnId="{9B71E179-D279-450F-AC8E-7666A4BCF3C3}">
      <dgm:prSet/>
      <dgm:spPr/>
      <dgm:t>
        <a:bodyPr/>
        <a:lstStyle/>
        <a:p>
          <a:endParaRPr lang="en-US"/>
        </a:p>
      </dgm:t>
    </dgm:pt>
    <dgm:pt modelId="{5BB6ABF8-8C4B-4F08-AAE1-B5F33A2656BD}">
      <dgm:prSet phldrT="[Text]"/>
      <dgm:spPr/>
      <dgm:t>
        <a:bodyPr/>
        <a:lstStyle/>
        <a:p>
          <a:pPr>
            <a:lnSpc>
              <a:spcPct val="100000"/>
            </a:lnSpc>
          </a:pPr>
          <a:r>
            <a:rPr lang="en-US"/>
            <a:t>Be hungry tired and stressed</a:t>
          </a:r>
        </a:p>
      </dgm:t>
    </dgm:pt>
    <dgm:pt modelId="{A88C72DA-495B-46A6-8BA1-7EBC662F40DA}" type="parTrans" cxnId="{8717B9C7-CC39-4D27-BB4C-1CC9B9D93698}">
      <dgm:prSet/>
      <dgm:spPr/>
      <dgm:t>
        <a:bodyPr/>
        <a:lstStyle/>
        <a:p>
          <a:endParaRPr lang="en-US"/>
        </a:p>
      </dgm:t>
    </dgm:pt>
    <dgm:pt modelId="{0DAD8A88-2336-4A18-8F15-89407A49B9C7}" type="sibTrans" cxnId="{8717B9C7-CC39-4D27-BB4C-1CC9B9D93698}">
      <dgm:prSet/>
      <dgm:spPr/>
      <dgm:t>
        <a:bodyPr/>
        <a:lstStyle/>
        <a:p>
          <a:endParaRPr lang="en-US"/>
        </a:p>
      </dgm:t>
    </dgm:pt>
    <dgm:pt modelId="{D4214C3B-4385-4C7E-A3D0-4667119C2F6F}">
      <dgm:prSet phldrT="[Text]"/>
      <dgm:spPr/>
      <dgm:t>
        <a:bodyPr/>
        <a:lstStyle/>
        <a:p>
          <a:pPr>
            <a:lnSpc>
              <a:spcPct val="100000"/>
            </a:lnSpc>
          </a:pPr>
          <a:r>
            <a:rPr lang="en-US"/>
            <a:t>Move around and change schools a lot</a:t>
          </a:r>
        </a:p>
      </dgm:t>
    </dgm:pt>
    <dgm:pt modelId="{84E63465-D506-44C9-89EB-C2A9409E9F1B}" type="parTrans" cxnId="{19900D2C-A80C-4D12-B820-7BD46F719FD7}">
      <dgm:prSet/>
      <dgm:spPr/>
      <dgm:t>
        <a:bodyPr/>
        <a:lstStyle/>
        <a:p>
          <a:endParaRPr lang="en-US"/>
        </a:p>
      </dgm:t>
    </dgm:pt>
    <dgm:pt modelId="{FE052EBD-E31E-46A9-AE44-A4A18C705993}" type="sibTrans" cxnId="{19900D2C-A80C-4D12-B820-7BD46F719FD7}">
      <dgm:prSet/>
      <dgm:spPr/>
      <dgm:t>
        <a:bodyPr/>
        <a:lstStyle/>
        <a:p>
          <a:endParaRPr lang="en-US"/>
        </a:p>
      </dgm:t>
    </dgm:pt>
    <dgm:pt modelId="{778A30D2-7E8B-4E87-9631-F3B4893B1911}">
      <dgm:prSet phldrT="[Text]"/>
      <dgm:spPr/>
      <dgm:t>
        <a:bodyPr/>
        <a:lstStyle/>
        <a:p>
          <a:pPr>
            <a:lnSpc>
              <a:spcPct val="100000"/>
            </a:lnSpc>
          </a:pPr>
          <a:r>
            <a:rPr lang="en-US"/>
            <a:t>Be unable to meet standard school enrollment</a:t>
          </a:r>
        </a:p>
      </dgm:t>
    </dgm:pt>
    <dgm:pt modelId="{12B4B1EE-CED5-40A7-AF0E-0551D83B354E}" type="parTrans" cxnId="{DF93362C-593A-4969-A7D3-CC6AC46F0C24}">
      <dgm:prSet/>
      <dgm:spPr/>
      <dgm:t>
        <a:bodyPr/>
        <a:lstStyle/>
        <a:p>
          <a:endParaRPr lang="en-US"/>
        </a:p>
      </dgm:t>
    </dgm:pt>
    <dgm:pt modelId="{5747D104-07BB-424F-ABA5-2A477A2A9026}" type="sibTrans" cxnId="{DF93362C-593A-4969-A7D3-CC6AC46F0C24}">
      <dgm:prSet/>
      <dgm:spPr/>
      <dgm:t>
        <a:bodyPr/>
        <a:lstStyle/>
        <a:p>
          <a:endParaRPr lang="en-US"/>
        </a:p>
      </dgm:t>
    </dgm:pt>
    <dgm:pt modelId="{41335927-746A-4436-BB2A-49AD5934CED2}" type="pres">
      <dgm:prSet presAssocID="{29516D40-DBFF-4894-9160-F09726020CFE}" presName="root" presStyleCnt="0">
        <dgm:presLayoutVars>
          <dgm:dir/>
          <dgm:resizeHandles val="exact"/>
        </dgm:presLayoutVars>
      </dgm:prSet>
      <dgm:spPr/>
    </dgm:pt>
    <dgm:pt modelId="{319F8B97-7EA4-43FC-91F3-520459A5FE65}" type="pres">
      <dgm:prSet presAssocID="{BFEA9DAF-0A68-46A8-888D-110D7E78EDBB}" presName="compNode" presStyleCnt="0"/>
      <dgm:spPr/>
    </dgm:pt>
    <dgm:pt modelId="{2F62EA40-180A-4D8C-9C0B-49A8D65F0D8D}" type="pres">
      <dgm:prSet presAssocID="{BFEA9DAF-0A68-46A8-888D-110D7E78EDBB}" presName="bgRect" presStyleLbl="bgShp" presStyleIdx="0" presStyleCnt="5" custLinFactNeighborX="-39203" custLinFactNeighborY="-50469"/>
      <dgm:spPr/>
    </dgm:pt>
    <dgm:pt modelId="{FD9D5181-4585-409D-A984-49F5B8B5817A}" type="pres">
      <dgm:prSet presAssocID="{BFEA9DAF-0A68-46A8-888D-110D7E78EDB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s"/>
        </a:ext>
      </dgm:extLst>
    </dgm:pt>
    <dgm:pt modelId="{E08AC302-FC11-4EE5-A535-E269CB00CA9C}" type="pres">
      <dgm:prSet presAssocID="{BFEA9DAF-0A68-46A8-888D-110D7E78EDBB}" presName="spaceRect" presStyleCnt="0"/>
      <dgm:spPr/>
    </dgm:pt>
    <dgm:pt modelId="{BE973487-3672-496C-A889-7FC8018119CB}" type="pres">
      <dgm:prSet presAssocID="{BFEA9DAF-0A68-46A8-888D-110D7E78EDBB}" presName="parTx" presStyleLbl="revTx" presStyleIdx="0" presStyleCnt="5">
        <dgm:presLayoutVars>
          <dgm:chMax val="0"/>
          <dgm:chPref val="0"/>
        </dgm:presLayoutVars>
      </dgm:prSet>
      <dgm:spPr/>
    </dgm:pt>
    <dgm:pt modelId="{6D502C64-060F-4EEF-8221-EA809C43FD66}" type="pres">
      <dgm:prSet presAssocID="{7D55AE8F-89A8-4B29-8526-DB66BD90ACFA}" presName="sibTrans" presStyleCnt="0"/>
      <dgm:spPr/>
    </dgm:pt>
    <dgm:pt modelId="{E384BCC7-DAB9-4563-AA94-0E81290BC07F}" type="pres">
      <dgm:prSet presAssocID="{9F9408F3-6D90-4085-A34F-AEF9A1EA3D41}" presName="compNode" presStyleCnt="0"/>
      <dgm:spPr/>
    </dgm:pt>
    <dgm:pt modelId="{D09F229F-8438-43E2-A96A-746B5DCED78F}" type="pres">
      <dgm:prSet presAssocID="{9F9408F3-6D90-4085-A34F-AEF9A1EA3D41}" presName="bgRect" presStyleLbl="bgShp" presStyleIdx="1" presStyleCnt="5"/>
      <dgm:spPr/>
    </dgm:pt>
    <dgm:pt modelId="{014376CC-9DCE-4D96-ACDA-B97CFA427E85}" type="pres">
      <dgm:prSet presAssocID="{9F9408F3-6D90-4085-A34F-AEF9A1EA3D4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lue"/>
        </a:ext>
      </dgm:extLst>
    </dgm:pt>
    <dgm:pt modelId="{D80B7B85-FFF5-480D-9160-4E74301A3A7D}" type="pres">
      <dgm:prSet presAssocID="{9F9408F3-6D90-4085-A34F-AEF9A1EA3D41}" presName="spaceRect" presStyleCnt="0"/>
      <dgm:spPr/>
    </dgm:pt>
    <dgm:pt modelId="{8C8136DC-302A-40A3-B08C-50813376D0D2}" type="pres">
      <dgm:prSet presAssocID="{9F9408F3-6D90-4085-A34F-AEF9A1EA3D41}" presName="parTx" presStyleLbl="revTx" presStyleIdx="1" presStyleCnt="5">
        <dgm:presLayoutVars>
          <dgm:chMax val="0"/>
          <dgm:chPref val="0"/>
        </dgm:presLayoutVars>
      </dgm:prSet>
      <dgm:spPr/>
    </dgm:pt>
    <dgm:pt modelId="{F53B4992-B238-46B5-B52B-E10643F65381}" type="pres">
      <dgm:prSet presAssocID="{61483FAD-EE8E-4181-B4D1-67238D03E674}" presName="sibTrans" presStyleCnt="0"/>
      <dgm:spPr/>
    </dgm:pt>
    <dgm:pt modelId="{D05FD173-DE6C-43A4-9556-FEBB58BA1E24}" type="pres">
      <dgm:prSet presAssocID="{5BB6ABF8-8C4B-4F08-AAE1-B5F33A2656BD}" presName="compNode" presStyleCnt="0"/>
      <dgm:spPr/>
    </dgm:pt>
    <dgm:pt modelId="{998D78A6-27AA-45F0-AAB3-17A470FC28A2}" type="pres">
      <dgm:prSet presAssocID="{5BB6ABF8-8C4B-4F08-AAE1-B5F33A2656BD}" presName="bgRect" presStyleLbl="bgShp" presStyleIdx="2" presStyleCnt="5"/>
      <dgm:spPr/>
    </dgm:pt>
    <dgm:pt modelId="{27712B36-40FA-4F43-B4B7-5B9EF6FD9A51}" type="pres">
      <dgm:prSet presAssocID="{5BB6ABF8-8C4B-4F08-AAE1-B5F33A2656B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ork and knife"/>
        </a:ext>
      </dgm:extLst>
    </dgm:pt>
    <dgm:pt modelId="{24961FFB-F14A-4DEC-8166-88E7DB500E4A}" type="pres">
      <dgm:prSet presAssocID="{5BB6ABF8-8C4B-4F08-AAE1-B5F33A2656BD}" presName="spaceRect" presStyleCnt="0"/>
      <dgm:spPr/>
    </dgm:pt>
    <dgm:pt modelId="{5D8F3A2E-2DA4-4E78-A6CC-2693F2E7895E}" type="pres">
      <dgm:prSet presAssocID="{5BB6ABF8-8C4B-4F08-AAE1-B5F33A2656BD}" presName="parTx" presStyleLbl="revTx" presStyleIdx="2" presStyleCnt="5">
        <dgm:presLayoutVars>
          <dgm:chMax val="0"/>
          <dgm:chPref val="0"/>
        </dgm:presLayoutVars>
      </dgm:prSet>
      <dgm:spPr/>
    </dgm:pt>
    <dgm:pt modelId="{6ACE84D0-B92D-433C-A44D-A553857A002F}" type="pres">
      <dgm:prSet presAssocID="{0DAD8A88-2336-4A18-8F15-89407A49B9C7}" presName="sibTrans" presStyleCnt="0"/>
      <dgm:spPr/>
    </dgm:pt>
    <dgm:pt modelId="{785A5F23-6F36-4B9E-8914-4EAE054B01CD}" type="pres">
      <dgm:prSet presAssocID="{D4214C3B-4385-4C7E-A3D0-4667119C2F6F}" presName="compNode" presStyleCnt="0"/>
      <dgm:spPr/>
    </dgm:pt>
    <dgm:pt modelId="{18198D4C-A8B6-4690-B297-3805CFD0B03F}" type="pres">
      <dgm:prSet presAssocID="{D4214C3B-4385-4C7E-A3D0-4667119C2F6F}" presName="bgRect" presStyleLbl="bgShp" presStyleIdx="3" presStyleCnt="5"/>
      <dgm:spPr/>
    </dgm:pt>
    <dgm:pt modelId="{C17C6000-AA42-4424-AEB8-7C59197653B2}" type="pres">
      <dgm:prSet presAssocID="{D4214C3B-4385-4C7E-A3D0-4667119C2F6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choolhouse"/>
        </a:ext>
      </dgm:extLst>
    </dgm:pt>
    <dgm:pt modelId="{4EC7DEB0-D577-4181-A88C-71DEA10DE697}" type="pres">
      <dgm:prSet presAssocID="{D4214C3B-4385-4C7E-A3D0-4667119C2F6F}" presName="spaceRect" presStyleCnt="0"/>
      <dgm:spPr/>
    </dgm:pt>
    <dgm:pt modelId="{D65723E3-F0B1-4BBE-8F35-48F2806ED797}" type="pres">
      <dgm:prSet presAssocID="{D4214C3B-4385-4C7E-A3D0-4667119C2F6F}" presName="parTx" presStyleLbl="revTx" presStyleIdx="3" presStyleCnt="5">
        <dgm:presLayoutVars>
          <dgm:chMax val="0"/>
          <dgm:chPref val="0"/>
        </dgm:presLayoutVars>
      </dgm:prSet>
      <dgm:spPr/>
    </dgm:pt>
    <dgm:pt modelId="{74304BAD-68B3-4BA5-92EF-DD5C3CC3BDA8}" type="pres">
      <dgm:prSet presAssocID="{FE052EBD-E31E-46A9-AE44-A4A18C705993}" presName="sibTrans" presStyleCnt="0"/>
      <dgm:spPr/>
    </dgm:pt>
    <dgm:pt modelId="{3B875E13-1C68-40D5-BCF4-B6F76230AC10}" type="pres">
      <dgm:prSet presAssocID="{778A30D2-7E8B-4E87-9631-F3B4893B1911}" presName="compNode" presStyleCnt="0"/>
      <dgm:spPr/>
    </dgm:pt>
    <dgm:pt modelId="{FDEBFAF2-73F8-4408-94DD-A7E10FD48582}" type="pres">
      <dgm:prSet presAssocID="{778A30D2-7E8B-4E87-9631-F3B4893B1911}" presName="bgRect" presStyleLbl="bgShp" presStyleIdx="4" presStyleCnt="5"/>
      <dgm:spPr/>
    </dgm:pt>
    <dgm:pt modelId="{A2BA70B6-41E7-47E9-AEC8-2A7ADDCA0946}" type="pres">
      <dgm:prSet presAssocID="{778A30D2-7E8B-4E87-9631-F3B4893B191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ooks"/>
        </a:ext>
      </dgm:extLst>
    </dgm:pt>
    <dgm:pt modelId="{D1558901-BA3C-4D82-A8C1-22279D86D6B2}" type="pres">
      <dgm:prSet presAssocID="{778A30D2-7E8B-4E87-9631-F3B4893B1911}" presName="spaceRect" presStyleCnt="0"/>
      <dgm:spPr/>
    </dgm:pt>
    <dgm:pt modelId="{E537B69E-78B9-4AB8-BDAD-D6D05A151F42}" type="pres">
      <dgm:prSet presAssocID="{778A30D2-7E8B-4E87-9631-F3B4893B1911}" presName="parTx" presStyleLbl="revTx" presStyleIdx="4" presStyleCnt="5">
        <dgm:presLayoutVars>
          <dgm:chMax val="0"/>
          <dgm:chPref val="0"/>
        </dgm:presLayoutVars>
      </dgm:prSet>
      <dgm:spPr/>
    </dgm:pt>
  </dgm:ptLst>
  <dgm:cxnLst>
    <dgm:cxn modelId="{9C2EA605-BE40-4D93-A48C-DD23EA4D69E9}" type="presOf" srcId="{5BB6ABF8-8C4B-4F08-AAE1-B5F33A2656BD}" destId="{5D8F3A2E-2DA4-4E78-A6CC-2693F2E7895E}" srcOrd="0" destOrd="0" presId="urn:microsoft.com/office/officeart/2018/2/layout/IconVerticalSolidList"/>
    <dgm:cxn modelId="{0843A40F-4428-4834-B41A-8178C62EED44}" type="presOf" srcId="{BFEA9DAF-0A68-46A8-888D-110D7E78EDBB}" destId="{BE973487-3672-496C-A889-7FC8018119CB}" srcOrd="0" destOrd="0" presId="urn:microsoft.com/office/officeart/2018/2/layout/IconVerticalSolidList"/>
    <dgm:cxn modelId="{19900D2C-A80C-4D12-B820-7BD46F719FD7}" srcId="{29516D40-DBFF-4894-9160-F09726020CFE}" destId="{D4214C3B-4385-4C7E-A3D0-4667119C2F6F}" srcOrd="3" destOrd="0" parTransId="{84E63465-D506-44C9-89EB-C2A9409E9F1B}" sibTransId="{FE052EBD-E31E-46A9-AE44-A4A18C705993}"/>
    <dgm:cxn modelId="{DF93362C-593A-4969-A7D3-CC6AC46F0C24}" srcId="{29516D40-DBFF-4894-9160-F09726020CFE}" destId="{778A30D2-7E8B-4E87-9631-F3B4893B1911}" srcOrd="4" destOrd="0" parTransId="{12B4B1EE-CED5-40A7-AF0E-0551D83B354E}" sibTransId="{5747D104-07BB-424F-ABA5-2A477A2A9026}"/>
    <dgm:cxn modelId="{B3B09439-A72E-440F-9FA2-7275F0757C3F}" type="presOf" srcId="{778A30D2-7E8B-4E87-9631-F3B4893B1911}" destId="{E537B69E-78B9-4AB8-BDAD-D6D05A151F42}" srcOrd="0" destOrd="0" presId="urn:microsoft.com/office/officeart/2018/2/layout/IconVerticalSolidList"/>
    <dgm:cxn modelId="{0352575D-7B75-4484-ADF4-F35C2734A69B}" type="presOf" srcId="{9F9408F3-6D90-4085-A34F-AEF9A1EA3D41}" destId="{8C8136DC-302A-40A3-B08C-50813376D0D2}" srcOrd="0" destOrd="0" presId="urn:microsoft.com/office/officeart/2018/2/layout/IconVerticalSolidList"/>
    <dgm:cxn modelId="{62DC1E78-FC6E-4CFD-A410-B12855B504B0}" type="presOf" srcId="{D4214C3B-4385-4C7E-A3D0-4667119C2F6F}" destId="{D65723E3-F0B1-4BBE-8F35-48F2806ED797}" srcOrd="0" destOrd="0" presId="urn:microsoft.com/office/officeart/2018/2/layout/IconVerticalSolidList"/>
    <dgm:cxn modelId="{9B71E179-D279-450F-AC8E-7666A4BCF3C3}" srcId="{29516D40-DBFF-4894-9160-F09726020CFE}" destId="{9F9408F3-6D90-4085-A34F-AEF9A1EA3D41}" srcOrd="1" destOrd="0" parTransId="{6D8ED831-7B72-4446-A31E-1D6FFED19B4F}" sibTransId="{61483FAD-EE8E-4181-B4D1-67238D03E674}"/>
    <dgm:cxn modelId="{7740BA80-224D-435A-A2A5-A2C9EC98E5F3}" type="presOf" srcId="{29516D40-DBFF-4894-9160-F09726020CFE}" destId="{41335927-746A-4436-BB2A-49AD5934CED2}" srcOrd="0" destOrd="0" presId="urn:microsoft.com/office/officeart/2018/2/layout/IconVerticalSolidList"/>
    <dgm:cxn modelId="{A26D7FAD-CE8C-490E-BD06-2F16ECFEDD6B}" srcId="{29516D40-DBFF-4894-9160-F09726020CFE}" destId="{BFEA9DAF-0A68-46A8-888D-110D7E78EDBB}" srcOrd="0" destOrd="0" parTransId="{AD68D7A8-85C5-4B67-A486-6DE815A853D6}" sibTransId="{7D55AE8F-89A8-4B29-8526-DB66BD90ACFA}"/>
    <dgm:cxn modelId="{8717B9C7-CC39-4D27-BB4C-1CC9B9D93698}" srcId="{29516D40-DBFF-4894-9160-F09726020CFE}" destId="{5BB6ABF8-8C4B-4F08-AAE1-B5F33A2656BD}" srcOrd="2" destOrd="0" parTransId="{A88C72DA-495B-46A6-8BA1-7EBC662F40DA}" sibTransId="{0DAD8A88-2336-4A18-8F15-89407A49B9C7}"/>
    <dgm:cxn modelId="{A5144A11-D5EF-4D6B-8001-48D9CF515435}" type="presParOf" srcId="{41335927-746A-4436-BB2A-49AD5934CED2}" destId="{319F8B97-7EA4-43FC-91F3-520459A5FE65}" srcOrd="0" destOrd="0" presId="urn:microsoft.com/office/officeart/2018/2/layout/IconVerticalSolidList"/>
    <dgm:cxn modelId="{7EDD8F99-BEF8-4064-AD8C-9D5FB5C5B33A}" type="presParOf" srcId="{319F8B97-7EA4-43FC-91F3-520459A5FE65}" destId="{2F62EA40-180A-4D8C-9C0B-49A8D65F0D8D}" srcOrd="0" destOrd="0" presId="urn:microsoft.com/office/officeart/2018/2/layout/IconVerticalSolidList"/>
    <dgm:cxn modelId="{28AA935B-A060-488D-ADC0-321CD67EE873}" type="presParOf" srcId="{319F8B97-7EA4-43FC-91F3-520459A5FE65}" destId="{FD9D5181-4585-409D-A984-49F5B8B5817A}" srcOrd="1" destOrd="0" presId="urn:microsoft.com/office/officeart/2018/2/layout/IconVerticalSolidList"/>
    <dgm:cxn modelId="{2971CBDC-0A34-4105-8A17-401808798318}" type="presParOf" srcId="{319F8B97-7EA4-43FC-91F3-520459A5FE65}" destId="{E08AC302-FC11-4EE5-A535-E269CB00CA9C}" srcOrd="2" destOrd="0" presId="urn:microsoft.com/office/officeart/2018/2/layout/IconVerticalSolidList"/>
    <dgm:cxn modelId="{511B7DB0-9215-43EE-90AB-08F2944ACF51}" type="presParOf" srcId="{319F8B97-7EA4-43FC-91F3-520459A5FE65}" destId="{BE973487-3672-496C-A889-7FC8018119CB}" srcOrd="3" destOrd="0" presId="urn:microsoft.com/office/officeart/2018/2/layout/IconVerticalSolidList"/>
    <dgm:cxn modelId="{49DC9FAC-6AE2-4374-80D1-8B3133660D0F}" type="presParOf" srcId="{41335927-746A-4436-BB2A-49AD5934CED2}" destId="{6D502C64-060F-4EEF-8221-EA809C43FD66}" srcOrd="1" destOrd="0" presId="urn:microsoft.com/office/officeart/2018/2/layout/IconVerticalSolidList"/>
    <dgm:cxn modelId="{ACC5EDA4-7327-41C8-9E10-12D322A3639F}" type="presParOf" srcId="{41335927-746A-4436-BB2A-49AD5934CED2}" destId="{E384BCC7-DAB9-4563-AA94-0E81290BC07F}" srcOrd="2" destOrd="0" presId="urn:microsoft.com/office/officeart/2018/2/layout/IconVerticalSolidList"/>
    <dgm:cxn modelId="{AD6D72F2-3A34-4D32-A530-AE815130BBDF}" type="presParOf" srcId="{E384BCC7-DAB9-4563-AA94-0E81290BC07F}" destId="{D09F229F-8438-43E2-A96A-746B5DCED78F}" srcOrd="0" destOrd="0" presId="urn:microsoft.com/office/officeart/2018/2/layout/IconVerticalSolidList"/>
    <dgm:cxn modelId="{962D0A46-B898-44D8-BDE0-D7FB1FD9352C}" type="presParOf" srcId="{E384BCC7-DAB9-4563-AA94-0E81290BC07F}" destId="{014376CC-9DCE-4D96-ACDA-B97CFA427E85}" srcOrd="1" destOrd="0" presId="urn:microsoft.com/office/officeart/2018/2/layout/IconVerticalSolidList"/>
    <dgm:cxn modelId="{A48B8E67-5476-477F-B7A1-F5DB945CA76D}" type="presParOf" srcId="{E384BCC7-DAB9-4563-AA94-0E81290BC07F}" destId="{D80B7B85-FFF5-480D-9160-4E74301A3A7D}" srcOrd="2" destOrd="0" presId="urn:microsoft.com/office/officeart/2018/2/layout/IconVerticalSolidList"/>
    <dgm:cxn modelId="{1139D980-85F8-4117-B571-BD524EEE457D}" type="presParOf" srcId="{E384BCC7-DAB9-4563-AA94-0E81290BC07F}" destId="{8C8136DC-302A-40A3-B08C-50813376D0D2}" srcOrd="3" destOrd="0" presId="urn:microsoft.com/office/officeart/2018/2/layout/IconVerticalSolidList"/>
    <dgm:cxn modelId="{1CA55117-C3D4-4AD2-AF45-2613C3BC9761}" type="presParOf" srcId="{41335927-746A-4436-BB2A-49AD5934CED2}" destId="{F53B4992-B238-46B5-B52B-E10643F65381}" srcOrd="3" destOrd="0" presId="urn:microsoft.com/office/officeart/2018/2/layout/IconVerticalSolidList"/>
    <dgm:cxn modelId="{01EFF75D-3FD8-4F5E-8F18-912EDEAAF885}" type="presParOf" srcId="{41335927-746A-4436-BB2A-49AD5934CED2}" destId="{D05FD173-DE6C-43A4-9556-FEBB58BA1E24}" srcOrd="4" destOrd="0" presId="urn:microsoft.com/office/officeart/2018/2/layout/IconVerticalSolidList"/>
    <dgm:cxn modelId="{6BC4CBCA-D13C-40BB-926B-C5AECB6440E6}" type="presParOf" srcId="{D05FD173-DE6C-43A4-9556-FEBB58BA1E24}" destId="{998D78A6-27AA-45F0-AAB3-17A470FC28A2}" srcOrd="0" destOrd="0" presId="urn:microsoft.com/office/officeart/2018/2/layout/IconVerticalSolidList"/>
    <dgm:cxn modelId="{80CD753C-97AD-43CB-99C9-030DFF386E89}" type="presParOf" srcId="{D05FD173-DE6C-43A4-9556-FEBB58BA1E24}" destId="{27712B36-40FA-4F43-B4B7-5B9EF6FD9A51}" srcOrd="1" destOrd="0" presId="urn:microsoft.com/office/officeart/2018/2/layout/IconVerticalSolidList"/>
    <dgm:cxn modelId="{D947256B-5B8B-4572-AABC-90690F775D34}" type="presParOf" srcId="{D05FD173-DE6C-43A4-9556-FEBB58BA1E24}" destId="{24961FFB-F14A-4DEC-8166-88E7DB500E4A}" srcOrd="2" destOrd="0" presId="urn:microsoft.com/office/officeart/2018/2/layout/IconVerticalSolidList"/>
    <dgm:cxn modelId="{94E8621E-31F2-44B6-A06D-B51D0BC3C95E}" type="presParOf" srcId="{D05FD173-DE6C-43A4-9556-FEBB58BA1E24}" destId="{5D8F3A2E-2DA4-4E78-A6CC-2693F2E7895E}" srcOrd="3" destOrd="0" presId="urn:microsoft.com/office/officeart/2018/2/layout/IconVerticalSolidList"/>
    <dgm:cxn modelId="{62B8205A-15EC-4ACB-94D4-A5A18FBE4070}" type="presParOf" srcId="{41335927-746A-4436-BB2A-49AD5934CED2}" destId="{6ACE84D0-B92D-433C-A44D-A553857A002F}" srcOrd="5" destOrd="0" presId="urn:microsoft.com/office/officeart/2018/2/layout/IconVerticalSolidList"/>
    <dgm:cxn modelId="{13734807-F270-4312-8303-965C36D82762}" type="presParOf" srcId="{41335927-746A-4436-BB2A-49AD5934CED2}" destId="{785A5F23-6F36-4B9E-8914-4EAE054B01CD}" srcOrd="6" destOrd="0" presId="urn:microsoft.com/office/officeart/2018/2/layout/IconVerticalSolidList"/>
    <dgm:cxn modelId="{53D7B404-218C-40EC-A722-F151E9119C98}" type="presParOf" srcId="{785A5F23-6F36-4B9E-8914-4EAE054B01CD}" destId="{18198D4C-A8B6-4690-B297-3805CFD0B03F}" srcOrd="0" destOrd="0" presId="urn:microsoft.com/office/officeart/2018/2/layout/IconVerticalSolidList"/>
    <dgm:cxn modelId="{63F8563D-B853-4BE0-8C50-9FEAFEE76049}" type="presParOf" srcId="{785A5F23-6F36-4B9E-8914-4EAE054B01CD}" destId="{C17C6000-AA42-4424-AEB8-7C59197653B2}" srcOrd="1" destOrd="0" presId="urn:microsoft.com/office/officeart/2018/2/layout/IconVerticalSolidList"/>
    <dgm:cxn modelId="{FAC876A1-133A-4854-805E-4F86A4A91F9C}" type="presParOf" srcId="{785A5F23-6F36-4B9E-8914-4EAE054B01CD}" destId="{4EC7DEB0-D577-4181-A88C-71DEA10DE697}" srcOrd="2" destOrd="0" presId="urn:microsoft.com/office/officeart/2018/2/layout/IconVerticalSolidList"/>
    <dgm:cxn modelId="{8729C94B-7E32-4187-AF97-EDE440E6EC20}" type="presParOf" srcId="{785A5F23-6F36-4B9E-8914-4EAE054B01CD}" destId="{D65723E3-F0B1-4BBE-8F35-48F2806ED797}" srcOrd="3" destOrd="0" presId="urn:microsoft.com/office/officeart/2018/2/layout/IconVerticalSolidList"/>
    <dgm:cxn modelId="{7327DBF3-707C-42AB-BDF6-ED5A399440BA}" type="presParOf" srcId="{41335927-746A-4436-BB2A-49AD5934CED2}" destId="{74304BAD-68B3-4BA5-92EF-DD5C3CC3BDA8}" srcOrd="7" destOrd="0" presId="urn:microsoft.com/office/officeart/2018/2/layout/IconVerticalSolidList"/>
    <dgm:cxn modelId="{8E7E00A6-B748-47FF-9269-2A3211A19D94}" type="presParOf" srcId="{41335927-746A-4436-BB2A-49AD5934CED2}" destId="{3B875E13-1C68-40D5-BCF4-B6F76230AC10}" srcOrd="8" destOrd="0" presId="urn:microsoft.com/office/officeart/2018/2/layout/IconVerticalSolidList"/>
    <dgm:cxn modelId="{DF115377-3BF9-4DB7-A827-E1974359429E}" type="presParOf" srcId="{3B875E13-1C68-40D5-BCF4-B6F76230AC10}" destId="{FDEBFAF2-73F8-4408-94DD-A7E10FD48582}" srcOrd="0" destOrd="0" presId="urn:microsoft.com/office/officeart/2018/2/layout/IconVerticalSolidList"/>
    <dgm:cxn modelId="{2FE43027-DEBC-4346-A8EC-AE5C58FEB2BE}" type="presParOf" srcId="{3B875E13-1C68-40D5-BCF4-B6F76230AC10}" destId="{A2BA70B6-41E7-47E9-AEC8-2A7ADDCA0946}" srcOrd="1" destOrd="0" presId="urn:microsoft.com/office/officeart/2018/2/layout/IconVerticalSolidList"/>
    <dgm:cxn modelId="{1F8F68E8-C228-456E-9951-D08222A542C4}" type="presParOf" srcId="{3B875E13-1C68-40D5-BCF4-B6F76230AC10}" destId="{D1558901-BA3C-4D82-A8C1-22279D86D6B2}" srcOrd="2" destOrd="0" presId="urn:microsoft.com/office/officeart/2018/2/layout/IconVerticalSolidList"/>
    <dgm:cxn modelId="{4AD9F11F-7B00-4507-9584-EC129F3BAEA4}" type="presParOf" srcId="{3B875E13-1C68-40D5-BCF4-B6F76230AC10}" destId="{E537B69E-78B9-4AB8-BDAD-D6D05A151F4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516D40-DBFF-4894-9160-F09726020CF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FEA9DAF-0A68-46A8-888D-110D7E78EDBB}">
      <dgm:prSet phldrT="[Text]"/>
      <dgm:spPr/>
      <dgm:t>
        <a:bodyPr/>
        <a:lstStyle/>
        <a:p>
          <a:pPr>
            <a:lnSpc>
              <a:spcPct val="100000"/>
            </a:lnSpc>
          </a:pPr>
          <a:r>
            <a:rPr lang="en-US"/>
            <a:t>Busing</a:t>
          </a:r>
        </a:p>
      </dgm:t>
    </dgm:pt>
    <dgm:pt modelId="{AD68D7A8-85C5-4B67-A486-6DE815A853D6}" type="parTrans" cxnId="{A26D7FAD-CE8C-490E-BD06-2F16ECFEDD6B}">
      <dgm:prSet/>
      <dgm:spPr/>
      <dgm:t>
        <a:bodyPr/>
        <a:lstStyle/>
        <a:p>
          <a:endParaRPr lang="en-US"/>
        </a:p>
      </dgm:t>
    </dgm:pt>
    <dgm:pt modelId="{7D55AE8F-89A8-4B29-8526-DB66BD90ACFA}" type="sibTrans" cxnId="{A26D7FAD-CE8C-490E-BD06-2F16ECFEDD6B}">
      <dgm:prSet/>
      <dgm:spPr/>
      <dgm:t>
        <a:bodyPr/>
        <a:lstStyle/>
        <a:p>
          <a:endParaRPr lang="en-US"/>
        </a:p>
      </dgm:t>
    </dgm:pt>
    <dgm:pt modelId="{9F9408F3-6D90-4085-A34F-AEF9A1EA3D41}">
      <dgm:prSet phldrT="[Text]"/>
      <dgm:spPr/>
      <dgm:t>
        <a:bodyPr/>
        <a:lstStyle/>
        <a:p>
          <a:pPr>
            <a:lnSpc>
              <a:spcPct val="100000"/>
            </a:lnSpc>
          </a:pPr>
          <a:r>
            <a:rPr lang="en-US"/>
            <a:t>Provide supplies</a:t>
          </a:r>
        </a:p>
      </dgm:t>
    </dgm:pt>
    <dgm:pt modelId="{6D8ED831-7B72-4446-A31E-1D6FFED19B4F}" type="parTrans" cxnId="{9B71E179-D279-450F-AC8E-7666A4BCF3C3}">
      <dgm:prSet/>
      <dgm:spPr/>
      <dgm:t>
        <a:bodyPr/>
        <a:lstStyle/>
        <a:p>
          <a:endParaRPr lang="en-US"/>
        </a:p>
      </dgm:t>
    </dgm:pt>
    <dgm:pt modelId="{61483FAD-EE8E-4181-B4D1-67238D03E674}" type="sibTrans" cxnId="{9B71E179-D279-450F-AC8E-7666A4BCF3C3}">
      <dgm:prSet/>
      <dgm:spPr/>
      <dgm:t>
        <a:bodyPr/>
        <a:lstStyle/>
        <a:p>
          <a:endParaRPr lang="en-US"/>
        </a:p>
      </dgm:t>
    </dgm:pt>
    <dgm:pt modelId="{5BB6ABF8-8C4B-4F08-AAE1-B5F33A2656BD}">
      <dgm:prSet phldrT="[Text]"/>
      <dgm:spPr/>
      <dgm:t>
        <a:bodyPr/>
        <a:lstStyle/>
        <a:p>
          <a:pPr>
            <a:lnSpc>
              <a:spcPct val="100000"/>
            </a:lnSpc>
          </a:pPr>
          <a:r>
            <a:rPr lang="en-US"/>
            <a:t>Provide free meals, counseling and </a:t>
          </a:r>
        </a:p>
      </dgm:t>
    </dgm:pt>
    <dgm:pt modelId="{A88C72DA-495B-46A6-8BA1-7EBC662F40DA}" type="parTrans" cxnId="{8717B9C7-CC39-4D27-BB4C-1CC9B9D93698}">
      <dgm:prSet/>
      <dgm:spPr/>
      <dgm:t>
        <a:bodyPr/>
        <a:lstStyle/>
        <a:p>
          <a:endParaRPr lang="en-US"/>
        </a:p>
      </dgm:t>
    </dgm:pt>
    <dgm:pt modelId="{0DAD8A88-2336-4A18-8F15-89407A49B9C7}" type="sibTrans" cxnId="{8717B9C7-CC39-4D27-BB4C-1CC9B9D93698}">
      <dgm:prSet/>
      <dgm:spPr/>
      <dgm:t>
        <a:bodyPr/>
        <a:lstStyle/>
        <a:p>
          <a:endParaRPr lang="en-US"/>
        </a:p>
      </dgm:t>
    </dgm:pt>
    <dgm:pt modelId="{D4214C3B-4385-4C7E-A3D0-4667119C2F6F}">
      <dgm:prSet phldrT="[Text]"/>
      <dgm:spPr/>
      <dgm:t>
        <a:bodyPr/>
        <a:lstStyle/>
        <a:p>
          <a:pPr>
            <a:lnSpc>
              <a:spcPct val="100000"/>
            </a:lnSpc>
          </a:pPr>
          <a:r>
            <a:rPr lang="en-US"/>
            <a:t>Allow to stay enrolled in school of choice/home district</a:t>
          </a:r>
        </a:p>
      </dgm:t>
    </dgm:pt>
    <dgm:pt modelId="{84E63465-D506-44C9-89EB-C2A9409E9F1B}" type="parTrans" cxnId="{19900D2C-A80C-4D12-B820-7BD46F719FD7}">
      <dgm:prSet/>
      <dgm:spPr/>
      <dgm:t>
        <a:bodyPr/>
        <a:lstStyle/>
        <a:p>
          <a:endParaRPr lang="en-US"/>
        </a:p>
      </dgm:t>
    </dgm:pt>
    <dgm:pt modelId="{FE052EBD-E31E-46A9-AE44-A4A18C705993}" type="sibTrans" cxnId="{19900D2C-A80C-4D12-B820-7BD46F719FD7}">
      <dgm:prSet/>
      <dgm:spPr/>
      <dgm:t>
        <a:bodyPr/>
        <a:lstStyle/>
        <a:p>
          <a:endParaRPr lang="en-US"/>
        </a:p>
      </dgm:t>
    </dgm:pt>
    <dgm:pt modelId="{778A30D2-7E8B-4E87-9631-F3B4893B1911}">
      <dgm:prSet phldrT="[Text]"/>
      <dgm:spPr/>
      <dgm:t>
        <a:bodyPr/>
        <a:lstStyle/>
        <a:p>
          <a:pPr>
            <a:lnSpc>
              <a:spcPct val="100000"/>
            </a:lnSpc>
          </a:pPr>
          <a:r>
            <a:rPr lang="en-US"/>
            <a:t>Allow to enroll immediately without proper documents</a:t>
          </a:r>
        </a:p>
      </dgm:t>
    </dgm:pt>
    <dgm:pt modelId="{12B4B1EE-CED5-40A7-AF0E-0551D83B354E}" type="parTrans" cxnId="{DF93362C-593A-4969-A7D3-CC6AC46F0C24}">
      <dgm:prSet/>
      <dgm:spPr/>
      <dgm:t>
        <a:bodyPr/>
        <a:lstStyle/>
        <a:p>
          <a:endParaRPr lang="en-US"/>
        </a:p>
      </dgm:t>
    </dgm:pt>
    <dgm:pt modelId="{5747D104-07BB-424F-ABA5-2A477A2A9026}" type="sibTrans" cxnId="{DF93362C-593A-4969-A7D3-CC6AC46F0C24}">
      <dgm:prSet/>
      <dgm:spPr/>
      <dgm:t>
        <a:bodyPr/>
        <a:lstStyle/>
        <a:p>
          <a:endParaRPr lang="en-US"/>
        </a:p>
      </dgm:t>
    </dgm:pt>
    <dgm:pt modelId="{41335927-746A-4436-BB2A-49AD5934CED2}" type="pres">
      <dgm:prSet presAssocID="{29516D40-DBFF-4894-9160-F09726020CFE}" presName="root" presStyleCnt="0">
        <dgm:presLayoutVars>
          <dgm:dir/>
          <dgm:resizeHandles val="exact"/>
        </dgm:presLayoutVars>
      </dgm:prSet>
      <dgm:spPr/>
    </dgm:pt>
    <dgm:pt modelId="{319F8B97-7EA4-43FC-91F3-520459A5FE65}" type="pres">
      <dgm:prSet presAssocID="{BFEA9DAF-0A68-46A8-888D-110D7E78EDBB}" presName="compNode" presStyleCnt="0"/>
      <dgm:spPr/>
    </dgm:pt>
    <dgm:pt modelId="{2F62EA40-180A-4D8C-9C0B-49A8D65F0D8D}" type="pres">
      <dgm:prSet presAssocID="{BFEA9DAF-0A68-46A8-888D-110D7E78EDBB}" presName="bgRect" presStyleLbl="bgShp" presStyleIdx="0" presStyleCnt="5" custLinFactY="-469" custLinFactNeighborY="-100000"/>
      <dgm:spPr/>
    </dgm:pt>
    <dgm:pt modelId="{FD9D5181-4585-409D-A984-49F5B8B5817A}" type="pres">
      <dgm:prSet presAssocID="{BFEA9DAF-0A68-46A8-888D-110D7E78EDB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s"/>
        </a:ext>
      </dgm:extLst>
    </dgm:pt>
    <dgm:pt modelId="{E08AC302-FC11-4EE5-A535-E269CB00CA9C}" type="pres">
      <dgm:prSet presAssocID="{BFEA9DAF-0A68-46A8-888D-110D7E78EDBB}" presName="spaceRect" presStyleCnt="0"/>
      <dgm:spPr/>
    </dgm:pt>
    <dgm:pt modelId="{BE973487-3672-496C-A889-7FC8018119CB}" type="pres">
      <dgm:prSet presAssocID="{BFEA9DAF-0A68-46A8-888D-110D7E78EDBB}" presName="parTx" presStyleLbl="revTx" presStyleIdx="0" presStyleCnt="5" custLinFactNeighborX="1072" custLinFactNeighborY="-18642">
        <dgm:presLayoutVars>
          <dgm:chMax val="0"/>
          <dgm:chPref val="0"/>
        </dgm:presLayoutVars>
      </dgm:prSet>
      <dgm:spPr/>
    </dgm:pt>
    <dgm:pt modelId="{6D502C64-060F-4EEF-8221-EA809C43FD66}" type="pres">
      <dgm:prSet presAssocID="{7D55AE8F-89A8-4B29-8526-DB66BD90ACFA}" presName="sibTrans" presStyleCnt="0"/>
      <dgm:spPr/>
    </dgm:pt>
    <dgm:pt modelId="{E384BCC7-DAB9-4563-AA94-0E81290BC07F}" type="pres">
      <dgm:prSet presAssocID="{9F9408F3-6D90-4085-A34F-AEF9A1EA3D41}" presName="compNode" presStyleCnt="0"/>
      <dgm:spPr/>
    </dgm:pt>
    <dgm:pt modelId="{D09F229F-8438-43E2-A96A-746B5DCED78F}" type="pres">
      <dgm:prSet presAssocID="{9F9408F3-6D90-4085-A34F-AEF9A1EA3D41}" presName="bgRect" presStyleLbl="bgShp" presStyleIdx="1" presStyleCnt="5"/>
      <dgm:spPr/>
    </dgm:pt>
    <dgm:pt modelId="{014376CC-9DCE-4D96-ACDA-B97CFA427E85}" type="pres">
      <dgm:prSet presAssocID="{9F9408F3-6D90-4085-A34F-AEF9A1EA3D4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lue"/>
        </a:ext>
      </dgm:extLst>
    </dgm:pt>
    <dgm:pt modelId="{D80B7B85-FFF5-480D-9160-4E74301A3A7D}" type="pres">
      <dgm:prSet presAssocID="{9F9408F3-6D90-4085-A34F-AEF9A1EA3D41}" presName="spaceRect" presStyleCnt="0"/>
      <dgm:spPr/>
    </dgm:pt>
    <dgm:pt modelId="{8C8136DC-302A-40A3-B08C-50813376D0D2}" type="pres">
      <dgm:prSet presAssocID="{9F9408F3-6D90-4085-A34F-AEF9A1EA3D41}" presName="parTx" presStyleLbl="revTx" presStyleIdx="1" presStyleCnt="5">
        <dgm:presLayoutVars>
          <dgm:chMax val="0"/>
          <dgm:chPref val="0"/>
        </dgm:presLayoutVars>
      </dgm:prSet>
      <dgm:spPr/>
    </dgm:pt>
    <dgm:pt modelId="{F53B4992-B238-46B5-B52B-E10643F65381}" type="pres">
      <dgm:prSet presAssocID="{61483FAD-EE8E-4181-B4D1-67238D03E674}" presName="sibTrans" presStyleCnt="0"/>
      <dgm:spPr/>
    </dgm:pt>
    <dgm:pt modelId="{D05FD173-DE6C-43A4-9556-FEBB58BA1E24}" type="pres">
      <dgm:prSet presAssocID="{5BB6ABF8-8C4B-4F08-AAE1-B5F33A2656BD}" presName="compNode" presStyleCnt="0"/>
      <dgm:spPr/>
    </dgm:pt>
    <dgm:pt modelId="{998D78A6-27AA-45F0-AAB3-17A470FC28A2}" type="pres">
      <dgm:prSet presAssocID="{5BB6ABF8-8C4B-4F08-AAE1-B5F33A2656BD}" presName="bgRect" presStyleLbl="bgShp" presStyleIdx="2" presStyleCnt="5"/>
      <dgm:spPr/>
    </dgm:pt>
    <dgm:pt modelId="{27712B36-40FA-4F43-B4B7-5B9EF6FD9A51}" type="pres">
      <dgm:prSet presAssocID="{5BB6ABF8-8C4B-4F08-AAE1-B5F33A2656B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ork and knife"/>
        </a:ext>
      </dgm:extLst>
    </dgm:pt>
    <dgm:pt modelId="{24961FFB-F14A-4DEC-8166-88E7DB500E4A}" type="pres">
      <dgm:prSet presAssocID="{5BB6ABF8-8C4B-4F08-AAE1-B5F33A2656BD}" presName="spaceRect" presStyleCnt="0"/>
      <dgm:spPr/>
    </dgm:pt>
    <dgm:pt modelId="{5D8F3A2E-2DA4-4E78-A6CC-2693F2E7895E}" type="pres">
      <dgm:prSet presAssocID="{5BB6ABF8-8C4B-4F08-AAE1-B5F33A2656BD}" presName="parTx" presStyleLbl="revTx" presStyleIdx="2" presStyleCnt="5">
        <dgm:presLayoutVars>
          <dgm:chMax val="0"/>
          <dgm:chPref val="0"/>
        </dgm:presLayoutVars>
      </dgm:prSet>
      <dgm:spPr/>
    </dgm:pt>
    <dgm:pt modelId="{6ACE84D0-B92D-433C-A44D-A553857A002F}" type="pres">
      <dgm:prSet presAssocID="{0DAD8A88-2336-4A18-8F15-89407A49B9C7}" presName="sibTrans" presStyleCnt="0"/>
      <dgm:spPr/>
    </dgm:pt>
    <dgm:pt modelId="{785A5F23-6F36-4B9E-8914-4EAE054B01CD}" type="pres">
      <dgm:prSet presAssocID="{D4214C3B-4385-4C7E-A3D0-4667119C2F6F}" presName="compNode" presStyleCnt="0"/>
      <dgm:spPr/>
    </dgm:pt>
    <dgm:pt modelId="{18198D4C-A8B6-4690-B297-3805CFD0B03F}" type="pres">
      <dgm:prSet presAssocID="{D4214C3B-4385-4C7E-A3D0-4667119C2F6F}" presName="bgRect" presStyleLbl="bgShp" presStyleIdx="3" presStyleCnt="5"/>
      <dgm:spPr/>
    </dgm:pt>
    <dgm:pt modelId="{C17C6000-AA42-4424-AEB8-7C59197653B2}" type="pres">
      <dgm:prSet presAssocID="{D4214C3B-4385-4C7E-A3D0-4667119C2F6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choolhouse"/>
        </a:ext>
      </dgm:extLst>
    </dgm:pt>
    <dgm:pt modelId="{4EC7DEB0-D577-4181-A88C-71DEA10DE697}" type="pres">
      <dgm:prSet presAssocID="{D4214C3B-4385-4C7E-A3D0-4667119C2F6F}" presName="spaceRect" presStyleCnt="0"/>
      <dgm:spPr/>
    </dgm:pt>
    <dgm:pt modelId="{D65723E3-F0B1-4BBE-8F35-48F2806ED797}" type="pres">
      <dgm:prSet presAssocID="{D4214C3B-4385-4C7E-A3D0-4667119C2F6F}" presName="parTx" presStyleLbl="revTx" presStyleIdx="3" presStyleCnt="5">
        <dgm:presLayoutVars>
          <dgm:chMax val="0"/>
          <dgm:chPref val="0"/>
        </dgm:presLayoutVars>
      </dgm:prSet>
      <dgm:spPr/>
    </dgm:pt>
    <dgm:pt modelId="{74304BAD-68B3-4BA5-92EF-DD5C3CC3BDA8}" type="pres">
      <dgm:prSet presAssocID="{FE052EBD-E31E-46A9-AE44-A4A18C705993}" presName="sibTrans" presStyleCnt="0"/>
      <dgm:spPr/>
    </dgm:pt>
    <dgm:pt modelId="{3B875E13-1C68-40D5-BCF4-B6F76230AC10}" type="pres">
      <dgm:prSet presAssocID="{778A30D2-7E8B-4E87-9631-F3B4893B1911}" presName="compNode" presStyleCnt="0"/>
      <dgm:spPr/>
    </dgm:pt>
    <dgm:pt modelId="{FDEBFAF2-73F8-4408-94DD-A7E10FD48582}" type="pres">
      <dgm:prSet presAssocID="{778A30D2-7E8B-4E87-9631-F3B4893B1911}" presName="bgRect" presStyleLbl="bgShp" presStyleIdx="4" presStyleCnt="5"/>
      <dgm:spPr/>
    </dgm:pt>
    <dgm:pt modelId="{A2BA70B6-41E7-47E9-AEC8-2A7ADDCA0946}" type="pres">
      <dgm:prSet presAssocID="{778A30D2-7E8B-4E87-9631-F3B4893B191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ooks"/>
        </a:ext>
      </dgm:extLst>
    </dgm:pt>
    <dgm:pt modelId="{D1558901-BA3C-4D82-A8C1-22279D86D6B2}" type="pres">
      <dgm:prSet presAssocID="{778A30D2-7E8B-4E87-9631-F3B4893B1911}" presName="spaceRect" presStyleCnt="0"/>
      <dgm:spPr/>
    </dgm:pt>
    <dgm:pt modelId="{E537B69E-78B9-4AB8-BDAD-D6D05A151F42}" type="pres">
      <dgm:prSet presAssocID="{778A30D2-7E8B-4E87-9631-F3B4893B1911}" presName="parTx" presStyleLbl="revTx" presStyleIdx="4" presStyleCnt="5">
        <dgm:presLayoutVars>
          <dgm:chMax val="0"/>
          <dgm:chPref val="0"/>
        </dgm:presLayoutVars>
      </dgm:prSet>
      <dgm:spPr/>
    </dgm:pt>
  </dgm:ptLst>
  <dgm:cxnLst>
    <dgm:cxn modelId="{9C2EA605-BE40-4D93-A48C-DD23EA4D69E9}" type="presOf" srcId="{5BB6ABF8-8C4B-4F08-AAE1-B5F33A2656BD}" destId="{5D8F3A2E-2DA4-4E78-A6CC-2693F2E7895E}" srcOrd="0" destOrd="0" presId="urn:microsoft.com/office/officeart/2018/2/layout/IconVerticalSolidList"/>
    <dgm:cxn modelId="{0843A40F-4428-4834-B41A-8178C62EED44}" type="presOf" srcId="{BFEA9DAF-0A68-46A8-888D-110D7E78EDBB}" destId="{BE973487-3672-496C-A889-7FC8018119CB}" srcOrd="0" destOrd="0" presId="urn:microsoft.com/office/officeart/2018/2/layout/IconVerticalSolidList"/>
    <dgm:cxn modelId="{19900D2C-A80C-4D12-B820-7BD46F719FD7}" srcId="{29516D40-DBFF-4894-9160-F09726020CFE}" destId="{D4214C3B-4385-4C7E-A3D0-4667119C2F6F}" srcOrd="3" destOrd="0" parTransId="{84E63465-D506-44C9-89EB-C2A9409E9F1B}" sibTransId="{FE052EBD-E31E-46A9-AE44-A4A18C705993}"/>
    <dgm:cxn modelId="{DF93362C-593A-4969-A7D3-CC6AC46F0C24}" srcId="{29516D40-DBFF-4894-9160-F09726020CFE}" destId="{778A30D2-7E8B-4E87-9631-F3B4893B1911}" srcOrd="4" destOrd="0" parTransId="{12B4B1EE-CED5-40A7-AF0E-0551D83B354E}" sibTransId="{5747D104-07BB-424F-ABA5-2A477A2A9026}"/>
    <dgm:cxn modelId="{B3B09439-A72E-440F-9FA2-7275F0757C3F}" type="presOf" srcId="{778A30D2-7E8B-4E87-9631-F3B4893B1911}" destId="{E537B69E-78B9-4AB8-BDAD-D6D05A151F42}" srcOrd="0" destOrd="0" presId="urn:microsoft.com/office/officeart/2018/2/layout/IconVerticalSolidList"/>
    <dgm:cxn modelId="{0352575D-7B75-4484-ADF4-F35C2734A69B}" type="presOf" srcId="{9F9408F3-6D90-4085-A34F-AEF9A1EA3D41}" destId="{8C8136DC-302A-40A3-B08C-50813376D0D2}" srcOrd="0" destOrd="0" presId="urn:microsoft.com/office/officeart/2018/2/layout/IconVerticalSolidList"/>
    <dgm:cxn modelId="{62DC1E78-FC6E-4CFD-A410-B12855B504B0}" type="presOf" srcId="{D4214C3B-4385-4C7E-A3D0-4667119C2F6F}" destId="{D65723E3-F0B1-4BBE-8F35-48F2806ED797}" srcOrd="0" destOrd="0" presId="urn:microsoft.com/office/officeart/2018/2/layout/IconVerticalSolidList"/>
    <dgm:cxn modelId="{9B71E179-D279-450F-AC8E-7666A4BCF3C3}" srcId="{29516D40-DBFF-4894-9160-F09726020CFE}" destId="{9F9408F3-6D90-4085-A34F-AEF9A1EA3D41}" srcOrd="1" destOrd="0" parTransId="{6D8ED831-7B72-4446-A31E-1D6FFED19B4F}" sibTransId="{61483FAD-EE8E-4181-B4D1-67238D03E674}"/>
    <dgm:cxn modelId="{7740BA80-224D-435A-A2A5-A2C9EC98E5F3}" type="presOf" srcId="{29516D40-DBFF-4894-9160-F09726020CFE}" destId="{41335927-746A-4436-BB2A-49AD5934CED2}" srcOrd="0" destOrd="0" presId="urn:microsoft.com/office/officeart/2018/2/layout/IconVerticalSolidList"/>
    <dgm:cxn modelId="{A26D7FAD-CE8C-490E-BD06-2F16ECFEDD6B}" srcId="{29516D40-DBFF-4894-9160-F09726020CFE}" destId="{BFEA9DAF-0A68-46A8-888D-110D7E78EDBB}" srcOrd="0" destOrd="0" parTransId="{AD68D7A8-85C5-4B67-A486-6DE815A853D6}" sibTransId="{7D55AE8F-89A8-4B29-8526-DB66BD90ACFA}"/>
    <dgm:cxn modelId="{8717B9C7-CC39-4D27-BB4C-1CC9B9D93698}" srcId="{29516D40-DBFF-4894-9160-F09726020CFE}" destId="{5BB6ABF8-8C4B-4F08-AAE1-B5F33A2656BD}" srcOrd="2" destOrd="0" parTransId="{A88C72DA-495B-46A6-8BA1-7EBC662F40DA}" sibTransId="{0DAD8A88-2336-4A18-8F15-89407A49B9C7}"/>
    <dgm:cxn modelId="{A5144A11-D5EF-4D6B-8001-48D9CF515435}" type="presParOf" srcId="{41335927-746A-4436-BB2A-49AD5934CED2}" destId="{319F8B97-7EA4-43FC-91F3-520459A5FE65}" srcOrd="0" destOrd="0" presId="urn:microsoft.com/office/officeart/2018/2/layout/IconVerticalSolidList"/>
    <dgm:cxn modelId="{7EDD8F99-BEF8-4064-AD8C-9D5FB5C5B33A}" type="presParOf" srcId="{319F8B97-7EA4-43FC-91F3-520459A5FE65}" destId="{2F62EA40-180A-4D8C-9C0B-49A8D65F0D8D}" srcOrd="0" destOrd="0" presId="urn:microsoft.com/office/officeart/2018/2/layout/IconVerticalSolidList"/>
    <dgm:cxn modelId="{28AA935B-A060-488D-ADC0-321CD67EE873}" type="presParOf" srcId="{319F8B97-7EA4-43FC-91F3-520459A5FE65}" destId="{FD9D5181-4585-409D-A984-49F5B8B5817A}" srcOrd="1" destOrd="0" presId="urn:microsoft.com/office/officeart/2018/2/layout/IconVerticalSolidList"/>
    <dgm:cxn modelId="{2971CBDC-0A34-4105-8A17-401808798318}" type="presParOf" srcId="{319F8B97-7EA4-43FC-91F3-520459A5FE65}" destId="{E08AC302-FC11-4EE5-A535-E269CB00CA9C}" srcOrd="2" destOrd="0" presId="urn:microsoft.com/office/officeart/2018/2/layout/IconVerticalSolidList"/>
    <dgm:cxn modelId="{511B7DB0-9215-43EE-90AB-08F2944ACF51}" type="presParOf" srcId="{319F8B97-7EA4-43FC-91F3-520459A5FE65}" destId="{BE973487-3672-496C-A889-7FC8018119CB}" srcOrd="3" destOrd="0" presId="urn:microsoft.com/office/officeart/2018/2/layout/IconVerticalSolidList"/>
    <dgm:cxn modelId="{49DC9FAC-6AE2-4374-80D1-8B3133660D0F}" type="presParOf" srcId="{41335927-746A-4436-BB2A-49AD5934CED2}" destId="{6D502C64-060F-4EEF-8221-EA809C43FD66}" srcOrd="1" destOrd="0" presId="urn:microsoft.com/office/officeart/2018/2/layout/IconVerticalSolidList"/>
    <dgm:cxn modelId="{ACC5EDA4-7327-41C8-9E10-12D322A3639F}" type="presParOf" srcId="{41335927-746A-4436-BB2A-49AD5934CED2}" destId="{E384BCC7-DAB9-4563-AA94-0E81290BC07F}" srcOrd="2" destOrd="0" presId="urn:microsoft.com/office/officeart/2018/2/layout/IconVerticalSolidList"/>
    <dgm:cxn modelId="{AD6D72F2-3A34-4D32-A530-AE815130BBDF}" type="presParOf" srcId="{E384BCC7-DAB9-4563-AA94-0E81290BC07F}" destId="{D09F229F-8438-43E2-A96A-746B5DCED78F}" srcOrd="0" destOrd="0" presId="urn:microsoft.com/office/officeart/2018/2/layout/IconVerticalSolidList"/>
    <dgm:cxn modelId="{962D0A46-B898-44D8-BDE0-D7FB1FD9352C}" type="presParOf" srcId="{E384BCC7-DAB9-4563-AA94-0E81290BC07F}" destId="{014376CC-9DCE-4D96-ACDA-B97CFA427E85}" srcOrd="1" destOrd="0" presId="urn:microsoft.com/office/officeart/2018/2/layout/IconVerticalSolidList"/>
    <dgm:cxn modelId="{A48B8E67-5476-477F-B7A1-F5DB945CA76D}" type="presParOf" srcId="{E384BCC7-DAB9-4563-AA94-0E81290BC07F}" destId="{D80B7B85-FFF5-480D-9160-4E74301A3A7D}" srcOrd="2" destOrd="0" presId="urn:microsoft.com/office/officeart/2018/2/layout/IconVerticalSolidList"/>
    <dgm:cxn modelId="{1139D980-85F8-4117-B571-BD524EEE457D}" type="presParOf" srcId="{E384BCC7-DAB9-4563-AA94-0E81290BC07F}" destId="{8C8136DC-302A-40A3-B08C-50813376D0D2}" srcOrd="3" destOrd="0" presId="urn:microsoft.com/office/officeart/2018/2/layout/IconVerticalSolidList"/>
    <dgm:cxn modelId="{1CA55117-C3D4-4AD2-AF45-2613C3BC9761}" type="presParOf" srcId="{41335927-746A-4436-BB2A-49AD5934CED2}" destId="{F53B4992-B238-46B5-B52B-E10643F65381}" srcOrd="3" destOrd="0" presId="urn:microsoft.com/office/officeart/2018/2/layout/IconVerticalSolidList"/>
    <dgm:cxn modelId="{01EFF75D-3FD8-4F5E-8F18-912EDEAAF885}" type="presParOf" srcId="{41335927-746A-4436-BB2A-49AD5934CED2}" destId="{D05FD173-DE6C-43A4-9556-FEBB58BA1E24}" srcOrd="4" destOrd="0" presId="urn:microsoft.com/office/officeart/2018/2/layout/IconVerticalSolidList"/>
    <dgm:cxn modelId="{6BC4CBCA-D13C-40BB-926B-C5AECB6440E6}" type="presParOf" srcId="{D05FD173-DE6C-43A4-9556-FEBB58BA1E24}" destId="{998D78A6-27AA-45F0-AAB3-17A470FC28A2}" srcOrd="0" destOrd="0" presId="urn:microsoft.com/office/officeart/2018/2/layout/IconVerticalSolidList"/>
    <dgm:cxn modelId="{80CD753C-97AD-43CB-99C9-030DFF386E89}" type="presParOf" srcId="{D05FD173-DE6C-43A4-9556-FEBB58BA1E24}" destId="{27712B36-40FA-4F43-B4B7-5B9EF6FD9A51}" srcOrd="1" destOrd="0" presId="urn:microsoft.com/office/officeart/2018/2/layout/IconVerticalSolidList"/>
    <dgm:cxn modelId="{D947256B-5B8B-4572-AABC-90690F775D34}" type="presParOf" srcId="{D05FD173-DE6C-43A4-9556-FEBB58BA1E24}" destId="{24961FFB-F14A-4DEC-8166-88E7DB500E4A}" srcOrd="2" destOrd="0" presId="urn:microsoft.com/office/officeart/2018/2/layout/IconVerticalSolidList"/>
    <dgm:cxn modelId="{94E8621E-31F2-44B6-A06D-B51D0BC3C95E}" type="presParOf" srcId="{D05FD173-DE6C-43A4-9556-FEBB58BA1E24}" destId="{5D8F3A2E-2DA4-4E78-A6CC-2693F2E7895E}" srcOrd="3" destOrd="0" presId="urn:microsoft.com/office/officeart/2018/2/layout/IconVerticalSolidList"/>
    <dgm:cxn modelId="{62B8205A-15EC-4ACB-94D4-A5A18FBE4070}" type="presParOf" srcId="{41335927-746A-4436-BB2A-49AD5934CED2}" destId="{6ACE84D0-B92D-433C-A44D-A553857A002F}" srcOrd="5" destOrd="0" presId="urn:microsoft.com/office/officeart/2018/2/layout/IconVerticalSolidList"/>
    <dgm:cxn modelId="{13734807-F270-4312-8303-965C36D82762}" type="presParOf" srcId="{41335927-746A-4436-BB2A-49AD5934CED2}" destId="{785A5F23-6F36-4B9E-8914-4EAE054B01CD}" srcOrd="6" destOrd="0" presId="urn:microsoft.com/office/officeart/2018/2/layout/IconVerticalSolidList"/>
    <dgm:cxn modelId="{53D7B404-218C-40EC-A722-F151E9119C98}" type="presParOf" srcId="{785A5F23-6F36-4B9E-8914-4EAE054B01CD}" destId="{18198D4C-A8B6-4690-B297-3805CFD0B03F}" srcOrd="0" destOrd="0" presId="urn:microsoft.com/office/officeart/2018/2/layout/IconVerticalSolidList"/>
    <dgm:cxn modelId="{63F8563D-B853-4BE0-8C50-9FEAFEE76049}" type="presParOf" srcId="{785A5F23-6F36-4B9E-8914-4EAE054B01CD}" destId="{C17C6000-AA42-4424-AEB8-7C59197653B2}" srcOrd="1" destOrd="0" presId="urn:microsoft.com/office/officeart/2018/2/layout/IconVerticalSolidList"/>
    <dgm:cxn modelId="{FAC876A1-133A-4854-805E-4F86A4A91F9C}" type="presParOf" srcId="{785A5F23-6F36-4B9E-8914-4EAE054B01CD}" destId="{4EC7DEB0-D577-4181-A88C-71DEA10DE697}" srcOrd="2" destOrd="0" presId="urn:microsoft.com/office/officeart/2018/2/layout/IconVerticalSolidList"/>
    <dgm:cxn modelId="{8729C94B-7E32-4187-AF97-EDE440E6EC20}" type="presParOf" srcId="{785A5F23-6F36-4B9E-8914-4EAE054B01CD}" destId="{D65723E3-F0B1-4BBE-8F35-48F2806ED797}" srcOrd="3" destOrd="0" presId="urn:microsoft.com/office/officeart/2018/2/layout/IconVerticalSolidList"/>
    <dgm:cxn modelId="{7327DBF3-707C-42AB-BDF6-ED5A399440BA}" type="presParOf" srcId="{41335927-746A-4436-BB2A-49AD5934CED2}" destId="{74304BAD-68B3-4BA5-92EF-DD5C3CC3BDA8}" srcOrd="7" destOrd="0" presId="urn:microsoft.com/office/officeart/2018/2/layout/IconVerticalSolidList"/>
    <dgm:cxn modelId="{8E7E00A6-B748-47FF-9269-2A3211A19D94}" type="presParOf" srcId="{41335927-746A-4436-BB2A-49AD5934CED2}" destId="{3B875E13-1C68-40D5-BCF4-B6F76230AC10}" srcOrd="8" destOrd="0" presId="urn:microsoft.com/office/officeart/2018/2/layout/IconVerticalSolidList"/>
    <dgm:cxn modelId="{DF115377-3BF9-4DB7-A827-E1974359429E}" type="presParOf" srcId="{3B875E13-1C68-40D5-BCF4-B6F76230AC10}" destId="{FDEBFAF2-73F8-4408-94DD-A7E10FD48582}" srcOrd="0" destOrd="0" presId="urn:microsoft.com/office/officeart/2018/2/layout/IconVerticalSolidList"/>
    <dgm:cxn modelId="{2FE43027-DEBC-4346-A8EC-AE5C58FEB2BE}" type="presParOf" srcId="{3B875E13-1C68-40D5-BCF4-B6F76230AC10}" destId="{A2BA70B6-41E7-47E9-AEC8-2A7ADDCA0946}" srcOrd="1" destOrd="0" presId="urn:microsoft.com/office/officeart/2018/2/layout/IconVerticalSolidList"/>
    <dgm:cxn modelId="{1F8F68E8-C228-456E-9951-D08222A542C4}" type="presParOf" srcId="{3B875E13-1C68-40D5-BCF4-B6F76230AC10}" destId="{D1558901-BA3C-4D82-A8C1-22279D86D6B2}" srcOrd="2" destOrd="0" presId="urn:microsoft.com/office/officeart/2018/2/layout/IconVerticalSolidList"/>
    <dgm:cxn modelId="{4AD9F11F-7B00-4507-9584-EC129F3BAEA4}" type="presParOf" srcId="{3B875E13-1C68-40D5-BCF4-B6F76230AC10}" destId="{E537B69E-78B9-4AB8-BDAD-D6D05A151F42}"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0766CC4-DA3B-45D6-97CB-473E750A35CC}" type="doc">
      <dgm:prSet loTypeId="urn:microsoft.com/office/officeart/2016/7/layout/VerticalSolidActionList" loCatId="List" qsTypeId="urn:microsoft.com/office/officeart/2005/8/quickstyle/simple5" qsCatId="simple" csTypeId="urn:microsoft.com/office/officeart/2005/8/colors/accent2_2" csCatId="accent2" phldr="1"/>
      <dgm:spPr/>
      <dgm:t>
        <a:bodyPr/>
        <a:lstStyle/>
        <a:p>
          <a:endParaRPr lang="en-US"/>
        </a:p>
      </dgm:t>
    </dgm:pt>
    <dgm:pt modelId="{DF062D0B-59E6-4EF6-A002-A215A35D7A7A}">
      <dgm:prSet/>
      <dgm:spPr/>
      <dgm:t>
        <a:bodyPr/>
        <a:lstStyle/>
        <a:p>
          <a:r>
            <a:rPr lang="en-US">
              <a:latin typeface="Times New Roman"/>
              <a:cs typeface="Times New Roman"/>
            </a:rPr>
            <a:t>1. Immediate Enrollment:  </a:t>
          </a:r>
        </a:p>
      </dgm:t>
    </dgm:pt>
    <dgm:pt modelId="{CF7CA3B3-C9D7-4D65-AFD7-7B8727F871B0}" type="parTrans" cxnId="{7E88A398-5E83-4677-8954-52EA3BB6AEE8}">
      <dgm:prSet/>
      <dgm:spPr/>
      <dgm:t>
        <a:bodyPr/>
        <a:lstStyle/>
        <a:p>
          <a:endParaRPr lang="en-US"/>
        </a:p>
      </dgm:t>
    </dgm:pt>
    <dgm:pt modelId="{28A78DCD-9CD9-4EF0-85A0-97B4FB46F69D}" type="sibTrans" cxnId="{7E88A398-5E83-4677-8954-52EA3BB6AEE8}">
      <dgm:prSet/>
      <dgm:spPr/>
      <dgm:t>
        <a:bodyPr/>
        <a:lstStyle/>
        <a:p>
          <a:endParaRPr lang="en-US"/>
        </a:p>
      </dgm:t>
    </dgm:pt>
    <dgm:pt modelId="{C31B0A72-6711-4E58-A778-FAD71A212ABD}">
      <dgm:prSet/>
      <dgm:spPr/>
      <dgm:t>
        <a:bodyPr/>
        <a:lstStyle/>
        <a:p>
          <a:r>
            <a:rPr lang="en-US">
              <a:latin typeface="Times New Roman"/>
              <a:cs typeface="Times New Roman"/>
            </a:rPr>
            <a:t>2. School of Origin:</a:t>
          </a:r>
        </a:p>
      </dgm:t>
    </dgm:pt>
    <dgm:pt modelId="{0524A3CD-D949-4883-9390-4589B092CFB0}" type="parTrans" cxnId="{C701116E-2A29-4087-B9DD-760888071BAA}">
      <dgm:prSet/>
      <dgm:spPr/>
      <dgm:t>
        <a:bodyPr/>
        <a:lstStyle/>
        <a:p>
          <a:endParaRPr lang="en-US"/>
        </a:p>
      </dgm:t>
    </dgm:pt>
    <dgm:pt modelId="{EA9EB834-07EA-4201-AD2E-72C994C2D782}" type="sibTrans" cxnId="{C701116E-2A29-4087-B9DD-760888071BAA}">
      <dgm:prSet/>
      <dgm:spPr/>
      <dgm:t>
        <a:bodyPr/>
        <a:lstStyle/>
        <a:p>
          <a:endParaRPr lang="en-US"/>
        </a:p>
      </dgm:t>
    </dgm:pt>
    <dgm:pt modelId="{E015D9B2-0F8D-4945-A654-02D06833D0A9}">
      <dgm:prSet/>
      <dgm:spPr/>
      <dgm:t>
        <a:bodyPr/>
        <a:lstStyle/>
        <a:p>
          <a:r>
            <a:rPr lang="en-US">
              <a:latin typeface="Times New Roman"/>
              <a:cs typeface="Times New Roman"/>
            </a:rPr>
            <a:t>3. Educational Stability:</a:t>
          </a:r>
        </a:p>
      </dgm:t>
    </dgm:pt>
    <dgm:pt modelId="{E96AB891-278C-4708-AF4C-0AEE53747AD8}" type="parTrans" cxnId="{70889CBD-F833-40C8-A465-56E569F80FFD}">
      <dgm:prSet/>
      <dgm:spPr/>
      <dgm:t>
        <a:bodyPr/>
        <a:lstStyle/>
        <a:p>
          <a:endParaRPr lang="en-US"/>
        </a:p>
      </dgm:t>
    </dgm:pt>
    <dgm:pt modelId="{EA8655CB-6624-46EA-A66A-3B502EB5D378}" type="sibTrans" cxnId="{70889CBD-F833-40C8-A465-56E569F80FFD}">
      <dgm:prSet/>
      <dgm:spPr/>
      <dgm:t>
        <a:bodyPr/>
        <a:lstStyle/>
        <a:p>
          <a:endParaRPr lang="en-US"/>
        </a:p>
      </dgm:t>
    </dgm:pt>
    <dgm:pt modelId="{1F509140-2C20-4E76-BF86-E4129670AE41}">
      <dgm:prSet/>
      <dgm:spPr/>
      <dgm:t>
        <a:bodyPr/>
        <a:lstStyle/>
        <a:p>
          <a:r>
            <a:rPr lang="en-US">
              <a:latin typeface="Times New Roman"/>
              <a:cs typeface="Times New Roman"/>
            </a:rPr>
            <a:t>4. Support for School Transitions:</a:t>
          </a:r>
        </a:p>
      </dgm:t>
    </dgm:pt>
    <dgm:pt modelId="{C2AA8883-8FDD-44A2-8FA6-119D6072A7F7}" type="parTrans" cxnId="{8680587A-8EE1-4683-879B-C5272E087A78}">
      <dgm:prSet/>
      <dgm:spPr/>
      <dgm:t>
        <a:bodyPr/>
        <a:lstStyle/>
        <a:p>
          <a:endParaRPr lang="en-US"/>
        </a:p>
      </dgm:t>
    </dgm:pt>
    <dgm:pt modelId="{66682880-005A-47F4-ABCD-1468144A6A14}" type="sibTrans" cxnId="{8680587A-8EE1-4683-879B-C5272E087A78}">
      <dgm:prSet/>
      <dgm:spPr/>
      <dgm:t>
        <a:bodyPr/>
        <a:lstStyle/>
        <a:p>
          <a:endParaRPr lang="en-US"/>
        </a:p>
      </dgm:t>
    </dgm:pt>
    <dgm:pt modelId="{3C9FE3D5-92DA-44D7-8BED-7F4227CFBAE5}">
      <dgm:prSet/>
      <dgm:spPr/>
      <dgm:t>
        <a:bodyPr/>
        <a:lstStyle/>
        <a:p>
          <a:r>
            <a:rPr lang="en-US">
              <a:latin typeface="Times New Roman"/>
              <a:cs typeface="Times New Roman"/>
            </a:rPr>
            <a:t>5. Access to Free School Meals:</a:t>
          </a:r>
        </a:p>
      </dgm:t>
    </dgm:pt>
    <dgm:pt modelId="{1614C7C0-27AA-49CF-897D-EADC9D453268}" type="parTrans" cxnId="{D8989DCC-080F-4AC3-A1CA-BB17D6CA89BE}">
      <dgm:prSet/>
      <dgm:spPr/>
      <dgm:t>
        <a:bodyPr/>
        <a:lstStyle/>
        <a:p>
          <a:endParaRPr lang="en-US"/>
        </a:p>
      </dgm:t>
    </dgm:pt>
    <dgm:pt modelId="{95999C7D-672F-49D7-A354-32F039665309}" type="sibTrans" cxnId="{D8989DCC-080F-4AC3-A1CA-BB17D6CA89BE}">
      <dgm:prSet/>
      <dgm:spPr/>
      <dgm:t>
        <a:bodyPr/>
        <a:lstStyle/>
        <a:p>
          <a:endParaRPr lang="en-US"/>
        </a:p>
      </dgm:t>
    </dgm:pt>
    <dgm:pt modelId="{1259C604-0132-4899-839A-16FAB8E71FDE}">
      <dgm:prSet/>
      <dgm:spPr/>
      <dgm:t>
        <a:bodyPr/>
        <a:lstStyle/>
        <a:p>
          <a:r>
            <a:rPr lang="en-US">
              <a:latin typeface="Times New Roman"/>
              <a:cs typeface="Times New Roman"/>
            </a:rPr>
            <a:t>6. Referrals to Supportive Services:</a:t>
          </a:r>
        </a:p>
      </dgm:t>
    </dgm:pt>
    <dgm:pt modelId="{805E4BFB-F386-41C2-86F5-9D2539C001E7}" type="parTrans" cxnId="{70A82882-86A3-46A2-8B85-F18E70136235}">
      <dgm:prSet/>
      <dgm:spPr/>
      <dgm:t>
        <a:bodyPr/>
        <a:lstStyle/>
        <a:p>
          <a:endParaRPr lang="en-US"/>
        </a:p>
      </dgm:t>
    </dgm:pt>
    <dgm:pt modelId="{52482708-BEA0-4282-9874-37D4D0030039}" type="sibTrans" cxnId="{70A82882-86A3-46A2-8B85-F18E70136235}">
      <dgm:prSet/>
      <dgm:spPr/>
      <dgm:t>
        <a:bodyPr/>
        <a:lstStyle/>
        <a:p>
          <a:endParaRPr lang="en-US"/>
        </a:p>
      </dgm:t>
    </dgm:pt>
    <dgm:pt modelId="{F46D942D-2648-4ABA-8AF1-0DDC2071FC63}">
      <dgm:prSet/>
      <dgm:spPr/>
      <dgm:t>
        <a:bodyPr/>
        <a:lstStyle/>
        <a:p>
          <a:r>
            <a:rPr lang="en-US">
              <a:latin typeface="Times New Roman"/>
              <a:cs typeface="Times New Roman"/>
            </a:rPr>
            <a:t>7. Educational Services and Programs:</a:t>
          </a:r>
        </a:p>
      </dgm:t>
    </dgm:pt>
    <dgm:pt modelId="{DAB1E097-FC15-48CD-82D6-873C70FA31DE}" type="parTrans" cxnId="{37813E16-59AC-4D08-804B-549760218C56}">
      <dgm:prSet/>
      <dgm:spPr/>
      <dgm:t>
        <a:bodyPr/>
        <a:lstStyle/>
        <a:p>
          <a:endParaRPr lang="en-US"/>
        </a:p>
      </dgm:t>
    </dgm:pt>
    <dgm:pt modelId="{D1CAB553-48A1-4C68-9046-3F6D8342A170}" type="sibTrans" cxnId="{37813E16-59AC-4D08-804B-549760218C56}">
      <dgm:prSet/>
      <dgm:spPr/>
      <dgm:t>
        <a:bodyPr/>
        <a:lstStyle/>
        <a:p>
          <a:endParaRPr lang="en-US"/>
        </a:p>
      </dgm:t>
    </dgm:pt>
    <dgm:pt modelId="{F01621E7-5955-4C16-ADCB-FADF390465D8}">
      <dgm:prSet/>
      <dgm:spPr/>
      <dgm:t>
        <a:bodyPr/>
        <a:lstStyle/>
        <a:p>
          <a:r>
            <a:rPr lang="en-US" dirty="0">
              <a:latin typeface="Times New Roman"/>
              <a:cs typeface="Times New Roman"/>
            </a:rPr>
            <a:t> Homeless students have the right to remain in their school of origin, which is the school they attended before becoming homeless.</a:t>
          </a:r>
        </a:p>
      </dgm:t>
    </dgm:pt>
    <dgm:pt modelId="{A5704E5E-4AF4-4912-B062-8FFBC0A9B627}" type="parTrans" cxnId="{9AF4798D-2503-477F-8AA0-479F21649C74}">
      <dgm:prSet/>
      <dgm:spPr/>
      <dgm:t>
        <a:bodyPr/>
        <a:lstStyle/>
        <a:p>
          <a:endParaRPr lang="en-US"/>
        </a:p>
      </dgm:t>
    </dgm:pt>
    <dgm:pt modelId="{C8D8210C-3498-4D9A-A117-208D7623D666}" type="sibTrans" cxnId="{9AF4798D-2503-477F-8AA0-479F21649C74}">
      <dgm:prSet/>
      <dgm:spPr/>
      <dgm:t>
        <a:bodyPr/>
        <a:lstStyle/>
        <a:p>
          <a:endParaRPr lang="en-US"/>
        </a:p>
      </dgm:t>
    </dgm:pt>
    <dgm:pt modelId="{C817E588-66CB-4460-9415-447F0EB0F281}">
      <dgm:prSet/>
      <dgm:spPr/>
      <dgm:t>
        <a:bodyPr/>
        <a:lstStyle/>
        <a:p>
          <a:r>
            <a:rPr lang="en-US">
              <a:latin typeface="Times New Roman"/>
              <a:cs typeface="Times New Roman"/>
            </a:rPr>
            <a:t> Homeless students may face multiple school transitions due to their housing instability.</a:t>
          </a:r>
        </a:p>
      </dgm:t>
    </dgm:pt>
    <dgm:pt modelId="{0451C8B0-DB79-4695-838D-F5F9FF1A0A40}" type="parTrans" cxnId="{53886CB4-3DF2-4CC6-BB58-28CDD268CF1A}">
      <dgm:prSet/>
      <dgm:spPr/>
      <dgm:t>
        <a:bodyPr/>
        <a:lstStyle/>
        <a:p>
          <a:endParaRPr lang="en-US"/>
        </a:p>
      </dgm:t>
    </dgm:pt>
    <dgm:pt modelId="{43DC0884-7C68-471D-8C1D-D4DD6FE0F6DB}" type="sibTrans" cxnId="{53886CB4-3DF2-4CC6-BB58-28CDD268CF1A}">
      <dgm:prSet/>
      <dgm:spPr/>
      <dgm:t>
        <a:bodyPr/>
        <a:lstStyle/>
        <a:p>
          <a:endParaRPr lang="en-US"/>
        </a:p>
      </dgm:t>
    </dgm:pt>
    <dgm:pt modelId="{62D5ADEF-DD71-4F1A-AD6A-ACCD01345E1D}">
      <dgm:prSet/>
      <dgm:spPr/>
      <dgm:t>
        <a:bodyPr/>
        <a:lstStyle/>
        <a:p>
          <a:r>
            <a:rPr lang="en-US">
              <a:latin typeface="Times New Roman"/>
              <a:cs typeface="Times New Roman"/>
            </a:rPr>
            <a:t>Homeless students are automatically eligible for free school meals</a:t>
          </a:r>
        </a:p>
      </dgm:t>
    </dgm:pt>
    <dgm:pt modelId="{3CA15A79-CAFC-417E-82C7-33CEEA828778}" type="parTrans" cxnId="{18163F92-7D0E-41D2-B3DF-10714C492899}">
      <dgm:prSet/>
      <dgm:spPr/>
      <dgm:t>
        <a:bodyPr/>
        <a:lstStyle/>
        <a:p>
          <a:endParaRPr lang="en-US"/>
        </a:p>
      </dgm:t>
    </dgm:pt>
    <dgm:pt modelId="{DD3D04B1-5566-4FDA-8B68-871FBE0483ED}" type="sibTrans" cxnId="{18163F92-7D0E-41D2-B3DF-10714C492899}">
      <dgm:prSet/>
      <dgm:spPr/>
      <dgm:t>
        <a:bodyPr/>
        <a:lstStyle/>
        <a:p>
          <a:endParaRPr lang="en-US"/>
        </a:p>
      </dgm:t>
    </dgm:pt>
    <dgm:pt modelId="{9F6A96D6-1F2B-4984-B983-BFC714BACEE4}">
      <dgm:prSet/>
      <dgm:spPr/>
      <dgm:t>
        <a:bodyPr/>
        <a:lstStyle/>
        <a:p>
          <a:r>
            <a:rPr lang="en-US">
              <a:latin typeface="Times New Roman"/>
              <a:cs typeface="Times New Roman"/>
            </a:rPr>
            <a:t>Schools must connect homeless students and their families with available support services</a:t>
          </a:r>
        </a:p>
      </dgm:t>
    </dgm:pt>
    <dgm:pt modelId="{77337DFA-6951-491B-8E9F-B90823C456B5}" type="parTrans" cxnId="{104DD066-FEEC-4F16-B356-23A528158D2A}">
      <dgm:prSet/>
      <dgm:spPr/>
      <dgm:t>
        <a:bodyPr/>
        <a:lstStyle/>
        <a:p>
          <a:endParaRPr lang="en-US"/>
        </a:p>
      </dgm:t>
    </dgm:pt>
    <dgm:pt modelId="{176DF3E0-96A4-421B-ACFD-13168363439B}" type="sibTrans" cxnId="{104DD066-FEEC-4F16-B356-23A528158D2A}">
      <dgm:prSet/>
      <dgm:spPr/>
      <dgm:t>
        <a:bodyPr/>
        <a:lstStyle/>
        <a:p>
          <a:endParaRPr lang="en-US"/>
        </a:p>
      </dgm:t>
    </dgm:pt>
    <dgm:pt modelId="{364E18BA-9BC5-4135-9C4F-AB96825AAE31}">
      <dgm:prSet/>
      <dgm:spPr/>
      <dgm:t>
        <a:bodyPr/>
        <a:lstStyle/>
        <a:p>
          <a:r>
            <a:rPr lang="en-US">
              <a:latin typeface="Times New Roman"/>
              <a:cs typeface="Times New Roman"/>
            </a:rPr>
            <a:t> Homeless students have the right to access the same educational programs and services as their housed peers. </a:t>
          </a:r>
        </a:p>
      </dgm:t>
    </dgm:pt>
    <dgm:pt modelId="{2265733F-088C-418C-B514-8A8648BC5A57}" type="parTrans" cxnId="{7FFCFE9D-4B42-474A-912E-0535E099BE46}">
      <dgm:prSet/>
      <dgm:spPr/>
      <dgm:t>
        <a:bodyPr/>
        <a:lstStyle/>
        <a:p>
          <a:endParaRPr lang="en-US"/>
        </a:p>
      </dgm:t>
    </dgm:pt>
    <dgm:pt modelId="{DC2CBDDA-ECE5-4861-BDB0-088220A44929}" type="sibTrans" cxnId="{7FFCFE9D-4B42-474A-912E-0535E099BE46}">
      <dgm:prSet/>
      <dgm:spPr/>
      <dgm:t>
        <a:bodyPr/>
        <a:lstStyle/>
        <a:p>
          <a:endParaRPr lang="en-US"/>
        </a:p>
      </dgm:t>
    </dgm:pt>
    <dgm:pt modelId="{F0875542-4181-4EA5-82DB-8F7EB1FE98A7}">
      <dgm:prSet/>
      <dgm:spPr/>
      <dgm:t>
        <a:bodyPr/>
        <a:lstStyle/>
        <a:p>
          <a:r>
            <a:rPr lang="en-US">
              <a:latin typeface="Times New Roman"/>
              <a:cs typeface="Times New Roman"/>
            </a:rPr>
            <a:t>Schools must ensure educational stability for homeless students. </a:t>
          </a:r>
        </a:p>
      </dgm:t>
    </dgm:pt>
    <dgm:pt modelId="{F652F17C-CC6B-4EAB-B48D-84DDA5B03F51}" type="parTrans" cxnId="{FD19A32C-6B1D-477C-B376-9A4B22DDDC6F}">
      <dgm:prSet/>
      <dgm:spPr/>
      <dgm:t>
        <a:bodyPr/>
        <a:lstStyle/>
        <a:p>
          <a:endParaRPr lang="en-US"/>
        </a:p>
      </dgm:t>
    </dgm:pt>
    <dgm:pt modelId="{E90608B9-ED82-41DA-BA82-61AB7AC88A55}" type="sibTrans" cxnId="{FD19A32C-6B1D-477C-B376-9A4B22DDDC6F}">
      <dgm:prSet/>
      <dgm:spPr/>
      <dgm:t>
        <a:bodyPr/>
        <a:lstStyle/>
        <a:p>
          <a:endParaRPr lang="en-US"/>
        </a:p>
      </dgm:t>
    </dgm:pt>
    <dgm:pt modelId="{E0C5DC7C-2210-402F-908B-56350EFB2B05}">
      <dgm:prSet/>
      <dgm:spPr/>
      <dgm:t>
        <a:bodyPr/>
        <a:lstStyle/>
        <a:p>
          <a:r>
            <a:rPr lang="en-US"/>
            <a:t>Homeless students have the right to enroll in school immediately</a:t>
          </a:r>
          <a:endParaRPr lang="en-US">
            <a:latin typeface="Times New Roman"/>
            <a:cs typeface="Times New Roman"/>
          </a:endParaRPr>
        </a:p>
      </dgm:t>
    </dgm:pt>
    <dgm:pt modelId="{90B5CAA4-62CD-4343-ACA9-2AFDEF53E8DB}" type="parTrans" cxnId="{4F3DEA9D-CB0F-474C-B145-E50AB942B11E}">
      <dgm:prSet/>
      <dgm:spPr/>
      <dgm:t>
        <a:bodyPr/>
        <a:lstStyle/>
        <a:p>
          <a:endParaRPr lang="en-US"/>
        </a:p>
      </dgm:t>
    </dgm:pt>
    <dgm:pt modelId="{34B62755-355A-4B1D-AB80-2413D49253C0}" type="sibTrans" cxnId="{4F3DEA9D-CB0F-474C-B145-E50AB942B11E}">
      <dgm:prSet/>
      <dgm:spPr/>
      <dgm:t>
        <a:bodyPr/>
        <a:lstStyle/>
        <a:p>
          <a:endParaRPr lang="en-US"/>
        </a:p>
      </dgm:t>
    </dgm:pt>
    <dgm:pt modelId="{213ADFCB-577E-4169-B446-4BB38E0C74AB}" type="pres">
      <dgm:prSet presAssocID="{80766CC4-DA3B-45D6-97CB-473E750A35CC}" presName="Name0" presStyleCnt="0">
        <dgm:presLayoutVars>
          <dgm:dir/>
          <dgm:animLvl val="lvl"/>
          <dgm:resizeHandles val="exact"/>
        </dgm:presLayoutVars>
      </dgm:prSet>
      <dgm:spPr/>
    </dgm:pt>
    <dgm:pt modelId="{0A1AF903-67C0-4F78-AA2E-85FF869618C1}" type="pres">
      <dgm:prSet presAssocID="{DF062D0B-59E6-4EF6-A002-A215A35D7A7A}" presName="linNode" presStyleCnt="0"/>
      <dgm:spPr/>
    </dgm:pt>
    <dgm:pt modelId="{A55CD8F0-6B01-42D7-9B5D-4B7BA97CAC36}" type="pres">
      <dgm:prSet presAssocID="{DF062D0B-59E6-4EF6-A002-A215A35D7A7A}" presName="parentText" presStyleLbl="alignNode1" presStyleIdx="0" presStyleCnt="7">
        <dgm:presLayoutVars>
          <dgm:chMax val="1"/>
          <dgm:bulletEnabled/>
        </dgm:presLayoutVars>
      </dgm:prSet>
      <dgm:spPr/>
    </dgm:pt>
    <dgm:pt modelId="{08DEEB00-287D-4AC8-AC8E-7256419059B7}" type="pres">
      <dgm:prSet presAssocID="{DF062D0B-59E6-4EF6-A002-A215A35D7A7A}" presName="descendantText" presStyleLbl="alignAccFollowNode1" presStyleIdx="0" presStyleCnt="7">
        <dgm:presLayoutVars>
          <dgm:bulletEnabled/>
        </dgm:presLayoutVars>
      </dgm:prSet>
      <dgm:spPr/>
    </dgm:pt>
    <dgm:pt modelId="{01820544-C0DE-4F54-B50E-81510056FBA1}" type="pres">
      <dgm:prSet presAssocID="{28A78DCD-9CD9-4EF0-85A0-97B4FB46F69D}" presName="sp" presStyleCnt="0"/>
      <dgm:spPr/>
    </dgm:pt>
    <dgm:pt modelId="{8CD094D6-3CC3-453B-A9C2-C94FFA41DDA8}" type="pres">
      <dgm:prSet presAssocID="{C31B0A72-6711-4E58-A778-FAD71A212ABD}" presName="linNode" presStyleCnt="0"/>
      <dgm:spPr/>
    </dgm:pt>
    <dgm:pt modelId="{B129061F-71EC-4CF7-91BC-1079843D6E41}" type="pres">
      <dgm:prSet presAssocID="{C31B0A72-6711-4E58-A778-FAD71A212ABD}" presName="parentText" presStyleLbl="alignNode1" presStyleIdx="1" presStyleCnt="7">
        <dgm:presLayoutVars>
          <dgm:chMax val="1"/>
          <dgm:bulletEnabled/>
        </dgm:presLayoutVars>
      </dgm:prSet>
      <dgm:spPr/>
    </dgm:pt>
    <dgm:pt modelId="{8EBD8933-EE68-46B5-B185-C6339D684C8F}" type="pres">
      <dgm:prSet presAssocID="{C31B0A72-6711-4E58-A778-FAD71A212ABD}" presName="descendantText" presStyleLbl="alignAccFollowNode1" presStyleIdx="1" presStyleCnt="7">
        <dgm:presLayoutVars>
          <dgm:bulletEnabled/>
        </dgm:presLayoutVars>
      </dgm:prSet>
      <dgm:spPr/>
    </dgm:pt>
    <dgm:pt modelId="{0493E24E-B002-44BF-9379-CD5045863E39}" type="pres">
      <dgm:prSet presAssocID="{EA9EB834-07EA-4201-AD2E-72C994C2D782}" presName="sp" presStyleCnt="0"/>
      <dgm:spPr/>
    </dgm:pt>
    <dgm:pt modelId="{61CEE4D5-0259-44C7-8431-B074298A0898}" type="pres">
      <dgm:prSet presAssocID="{E015D9B2-0F8D-4945-A654-02D06833D0A9}" presName="linNode" presStyleCnt="0"/>
      <dgm:spPr/>
    </dgm:pt>
    <dgm:pt modelId="{FD1EB330-9523-470A-8EC4-AA2F08465FFE}" type="pres">
      <dgm:prSet presAssocID="{E015D9B2-0F8D-4945-A654-02D06833D0A9}" presName="parentText" presStyleLbl="alignNode1" presStyleIdx="2" presStyleCnt="7">
        <dgm:presLayoutVars>
          <dgm:chMax val="1"/>
          <dgm:bulletEnabled/>
        </dgm:presLayoutVars>
      </dgm:prSet>
      <dgm:spPr/>
    </dgm:pt>
    <dgm:pt modelId="{53020F10-52C8-4504-A679-21F8F6A8F455}" type="pres">
      <dgm:prSet presAssocID="{E015D9B2-0F8D-4945-A654-02D06833D0A9}" presName="descendantText" presStyleLbl="alignAccFollowNode1" presStyleIdx="2" presStyleCnt="7">
        <dgm:presLayoutVars>
          <dgm:bulletEnabled/>
        </dgm:presLayoutVars>
      </dgm:prSet>
      <dgm:spPr/>
    </dgm:pt>
    <dgm:pt modelId="{CF604853-4C2C-473E-9514-472CE7271B1A}" type="pres">
      <dgm:prSet presAssocID="{EA8655CB-6624-46EA-A66A-3B502EB5D378}" presName="sp" presStyleCnt="0"/>
      <dgm:spPr/>
    </dgm:pt>
    <dgm:pt modelId="{1A54E40F-0DDA-4BD4-8706-2699A8E85344}" type="pres">
      <dgm:prSet presAssocID="{1F509140-2C20-4E76-BF86-E4129670AE41}" presName="linNode" presStyleCnt="0"/>
      <dgm:spPr/>
    </dgm:pt>
    <dgm:pt modelId="{626B84BA-37BB-485B-8C8C-9202BCF37C7B}" type="pres">
      <dgm:prSet presAssocID="{1F509140-2C20-4E76-BF86-E4129670AE41}" presName="parentText" presStyleLbl="alignNode1" presStyleIdx="3" presStyleCnt="7">
        <dgm:presLayoutVars>
          <dgm:chMax val="1"/>
          <dgm:bulletEnabled/>
        </dgm:presLayoutVars>
      </dgm:prSet>
      <dgm:spPr/>
    </dgm:pt>
    <dgm:pt modelId="{2D252564-D8B4-4488-959F-51E08576B619}" type="pres">
      <dgm:prSet presAssocID="{1F509140-2C20-4E76-BF86-E4129670AE41}" presName="descendantText" presStyleLbl="alignAccFollowNode1" presStyleIdx="3" presStyleCnt="7">
        <dgm:presLayoutVars>
          <dgm:bulletEnabled/>
        </dgm:presLayoutVars>
      </dgm:prSet>
      <dgm:spPr/>
    </dgm:pt>
    <dgm:pt modelId="{EB72C10E-92E7-4A5F-B53A-4604ED6E2F8D}" type="pres">
      <dgm:prSet presAssocID="{66682880-005A-47F4-ABCD-1468144A6A14}" presName="sp" presStyleCnt="0"/>
      <dgm:spPr/>
    </dgm:pt>
    <dgm:pt modelId="{6E4A1904-60ED-4A8E-820C-EF634AA172FB}" type="pres">
      <dgm:prSet presAssocID="{3C9FE3D5-92DA-44D7-8BED-7F4227CFBAE5}" presName="linNode" presStyleCnt="0"/>
      <dgm:spPr/>
    </dgm:pt>
    <dgm:pt modelId="{832AEE1E-85EA-4B28-845E-55B6EB5E1222}" type="pres">
      <dgm:prSet presAssocID="{3C9FE3D5-92DA-44D7-8BED-7F4227CFBAE5}" presName="parentText" presStyleLbl="alignNode1" presStyleIdx="4" presStyleCnt="7">
        <dgm:presLayoutVars>
          <dgm:chMax val="1"/>
          <dgm:bulletEnabled/>
        </dgm:presLayoutVars>
      </dgm:prSet>
      <dgm:spPr/>
    </dgm:pt>
    <dgm:pt modelId="{729AEE69-03CC-46AE-95C2-21915521AF1E}" type="pres">
      <dgm:prSet presAssocID="{3C9FE3D5-92DA-44D7-8BED-7F4227CFBAE5}" presName="descendantText" presStyleLbl="alignAccFollowNode1" presStyleIdx="4" presStyleCnt="7">
        <dgm:presLayoutVars>
          <dgm:bulletEnabled/>
        </dgm:presLayoutVars>
      </dgm:prSet>
      <dgm:spPr/>
    </dgm:pt>
    <dgm:pt modelId="{7E87F1BD-E379-42D9-ABDF-9694FE7974A4}" type="pres">
      <dgm:prSet presAssocID="{95999C7D-672F-49D7-A354-32F039665309}" presName="sp" presStyleCnt="0"/>
      <dgm:spPr/>
    </dgm:pt>
    <dgm:pt modelId="{075AC8B2-81F2-4AA5-89D9-89FFEB06D22E}" type="pres">
      <dgm:prSet presAssocID="{1259C604-0132-4899-839A-16FAB8E71FDE}" presName="linNode" presStyleCnt="0"/>
      <dgm:spPr/>
    </dgm:pt>
    <dgm:pt modelId="{A2BA1369-3C88-4F1C-A118-E2D659078E00}" type="pres">
      <dgm:prSet presAssocID="{1259C604-0132-4899-839A-16FAB8E71FDE}" presName="parentText" presStyleLbl="alignNode1" presStyleIdx="5" presStyleCnt="7">
        <dgm:presLayoutVars>
          <dgm:chMax val="1"/>
          <dgm:bulletEnabled/>
        </dgm:presLayoutVars>
      </dgm:prSet>
      <dgm:spPr/>
    </dgm:pt>
    <dgm:pt modelId="{1C679E5D-3B18-44D9-BF18-1CA4EF9E2A22}" type="pres">
      <dgm:prSet presAssocID="{1259C604-0132-4899-839A-16FAB8E71FDE}" presName="descendantText" presStyleLbl="alignAccFollowNode1" presStyleIdx="5" presStyleCnt="7">
        <dgm:presLayoutVars>
          <dgm:bulletEnabled/>
        </dgm:presLayoutVars>
      </dgm:prSet>
      <dgm:spPr/>
    </dgm:pt>
    <dgm:pt modelId="{E2D60135-4683-4AB8-9CD4-029198E18FDF}" type="pres">
      <dgm:prSet presAssocID="{52482708-BEA0-4282-9874-37D4D0030039}" presName="sp" presStyleCnt="0"/>
      <dgm:spPr/>
    </dgm:pt>
    <dgm:pt modelId="{BBE1CAED-0B54-4A6B-95D1-44193A787D57}" type="pres">
      <dgm:prSet presAssocID="{F46D942D-2648-4ABA-8AF1-0DDC2071FC63}" presName="linNode" presStyleCnt="0"/>
      <dgm:spPr/>
    </dgm:pt>
    <dgm:pt modelId="{7123A4A2-7010-4B61-8EB5-2E7D8B14F873}" type="pres">
      <dgm:prSet presAssocID="{F46D942D-2648-4ABA-8AF1-0DDC2071FC63}" presName="parentText" presStyleLbl="alignNode1" presStyleIdx="6" presStyleCnt="7">
        <dgm:presLayoutVars>
          <dgm:chMax val="1"/>
          <dgm:bulletEnabled/>
        </dgm:presLayoutVars>
      </dgm:prSet>
      <dgm:spPr/>
    </dgm:pt>
    <dgm:pt modelId="{4F06B150-EE6E-40B2-B735-DEC2066FA20E}" type="pres">
      <dgm:prSet presAssocID="{F46D942D-2648-4ABA-8AF1-0DDC2071FC63}" presName="descendantText" presStyleLbl="alignAccFollowNode1" presStyleIdx="6" presStyleCnt="7">
        <dgm:presLayoutVars>
          <dgm:bulletEnabled/>
        </dgm:presLayoutVars>
      </dgm:prSet>
      <dgm:spPr/>
    </dgm:pt>
  </dgm:ptLst>
  <dgm:cxnLst>
    <dgm:cxn modelId="{F22BA30E-B9E6-4292-9F1F-E87496784741}" type="presOf" srcId="{C817E588-66CB-4460-9415-447F0EB0F281}" destId="{2D252564-D8B4-4488-959F-51E08576B619}" srcOrd="0" destOrd="0" presId="urn:microsoft.com/office/officeart/2016/7/layout/VerticalSolidActionList"/>
    <dgm:cxn modelId="{37813E16-59AC-4D08-804B-549760218C56}" srcId="{80766CC4-DA3B-45D6-97CB-473E750A35CC}" destId="{F46D942D-2648-4ABA-8AF1-0DDC2071FC63}" srcOrd="6" destOrd="0" parTransId="{DAB1E097-FC15-48CD-82D6-873C70FA31DE}" sibTransId="{D1CAB553-48A1-4C68-9046-3F6D8342A170}"/>
    <dgm:cxn modelId="{FD19A32C-6B1D-477C-B376-9A4B22DDDC6F}" srcId="{E015D9B2-0F8D-4945-A654-02D06833D0A9}" destId="{F0875542-4181-4EA5-82DB-8F7EB1FE98A7}" srcOrd="0" destOrd="0" parTransId="{F652F17C-CC6B-4EAB-B48D-84DDA5B03F51}" sibTransId="{E90608B9-ED82-41DA-BA82-61AB7AC88A55}"/>
    <dgm:cxn modelId="{BB5BB02D-A6C6-479D-BF93-A3B1954C3284}" type="presOf" srcId="{80766CC4-DA3B-45D6-97CB-473E750A35CC}" destId="{213ADFCB-577E-4169-B446-4BB38E0C74AB}" srcOrd="0" destOrd="0" presId="urn:microsoft.com/office/officeart/2016/7/layout/VerticalSolidActionList"/>
    <dgm:cxn modelId="{7F8B7932-3FAF-429D-B231-63CE0BFD1F8C}" type="presOf" srcId="{3C9FE3D5-92DA-44D7-8BED-7F4227CFBAE5}" destId="{832AEE1E-85EA-4B28-845E-55B6EB5E1222}" srcOrd="0" destOrd="0" presId="urn:microsoft.com/office/officeart/2016/7/layout/VerticalSolidActionList"/>
    <dgm:cxn modelId="{8B4CAB35-B230-4BD3-AC16-2E33005F7E08}" type="presOf" srcId="{9F6A96D6-1F2B-4984-B983-BFC714BACEE4}" destId="{1C679E5D-3B18-44D9-BF18-1CA4EF9E2A22}" srcOrd="0" destOrd="0" presId="urn:microsoft.com/office/officeart/2016/7/layout/VerticalSolidActionList"/>
    <dgm:cxn modelId="{104DD066-FEEC-4F16-B356-23A528158D2A}" srcId="{1259C604-0132-4899-839A-16FAB8E71FDE}" destId="{9F6A96D6-1F2B-4984-B983-BFC714BACEE4}" srcOrd="0" destOrd="0" parTransId="{77337DFA-6951-491B-8E9F-B90823C456B5}" sibTransId="{176DF3E0-96A4-421B-ACFD-13168363439B}"/>
    <dgm:cxn modelId="{699AF949-36D1-42F1-A71D-B717E8E1D43F}" type="presOf" srcId="{DF062D0B-59E6-4EF6-A002-A215A35D7A7A}" destId="{A55CD8F0-6B01-42D7-9B5D-4B7BA97CAC36}" srcOrd="0" destOrd="0" presId="urn:microsoft.com/office/officeart/2016/7/layout/VerticalSolidActionList"/>
    <dgm:cxn modelId="{3C7B3E4D-F49E-4BD0-99FC-CCCC27A4E574}" type="presOf" srcId="{F0875542-4181-4EA5-82DB-8F7EB1FE98A7}" destId="{53020F10-52C8-4504-A679-21F8F6A8F455}" srcOrd="0" destOrd="0" presId="urn:microsoft.com/office/officeart/2016/7/layout/VerticalSolidActionList"/>
    <dgm:cxn modelId="{C701116E-2A29-4087-B9DD-760888071BAA}" srcId="{80766CC4-DA3B-45D6-97CB-473E750A35CC}" destId="{C31B0A72-6711-4E58-A778-FAD71A212ABD}" srcOrd="1" destOrd="0" parTransId="{0524A3CD-D949-4883-9390-4589B092CFB0}" sibTransId="{EA9EB834-07EA-4201-AD2E-72C994C2D782}"/>
    <dgm:cxn modelId="{C5826D74-062F-45B0-9762-0DA39EBC9BB9}" type="presOf" srcId="{62D5ADEF-DD71-4F1A-AD6A-ACCD01345E1D}" destId="{729AEE69-03CC-46AE-95C2-21915521AF1E}" srcOrd="0" destOrd="0" presId="urn:microsoft.com/office/officeart/2016/7/layout/VerticalSolidActionList"/>
    <dgm:cxn modelId="{8680587A-8EE1-4683-879B-C5272E087A78}" srcId="{80766CC4-DA3B-45D6-97CB-473E750A35CC}" destId="{1F509140-2C20-4E76-BF86-E4129670AE41}" srcOrd="3" destOrd="0" parTransId="{C2AA8883-8FDD-44A2-8FA6-119D6072A7F7}" sibTransId="{66682880-005A-47F4-ABCD-1468144A6A14}"/>
    <dgm:cxn modelId="{70A82882-86A3-46A2-8B85-F18E70136235}" srcId="{80766CC4-DA3B-45D6-97CB-473E750A35CC}" destId="{1259C604-0132-4899-839A-16FAB8E71FDE}" srcOrd="5" destOrd="0" parTransId="{805E4BFB-F386-41C2-86F5-9D2539C001E7}" sibTransId="{52482708-BEA0-4282-9874-37D4D0030039}"/>
    <dgm:cxn modelId="{8E3F3D8D-2F7F-46E8-91FC-661B69668D8C}" type="presOf" srcId="{C31B0A72-6711-4E58-A778-FAD71A212ABD}" destId="{B129061F-71EC-4CF7-91BC-1079843D6E41}" srcOrd="0" destOrd="0" presId="urn:microsoft.com/office/officeart/2016/7/layout/VerticalSolidActionList"/>
    <dgm:cxn modelId="{9AF4798D-2503-477F-8AA0-479F21649C74}" srcId="{C31B0A72-6711-4E58-A778-FAD71A212ABD}" destId="{F01621E7-5955-4C16-ADCB-FADF390465D8}" srcOrd="0" destOrd="0" parTransId="{A5704E5E-4AF4-4912-B062-8FFBC0A9B627}" sibTransId="{C8D8210C-3498-4D9A-A117-208D7623D666}"/>
    <dgm:cxn modelId="{18163F92-7D0E-41D2-B3DF-10714C492899}" srcId="{3C9FE3D5-92DA-44D7-8BED-7F4227CFBAE5}" destId="{62D5ADEF-DD71-4F1A-AD6A-ACCD01345E1D}" srcOrd="0" destOrd="0" parTransId="{3CA15A79-CAFC-417E-82C7-33CEEA828778}" sibTransId="{DD3D04B1-5566-4FDA-8B68-871FBE0483ED}"/>
    <dgm:cxn modelId="{7E88A398-5E83-4677-8954-52EA3BB6AEE8}" srcId="{80766CC4-DA3B-45D6-97CB-473E750A35CC}" destId="{DF062D0B-59E6-4EF6-A002-A215A35D7A7A}" srcOrd="0" destOrd="0" parTransId="{CF7CA3B3-C9D7-4D65-AFD7-7B8727F871B0}" sibTransId="{28A78DCD-9CD9-4EF0-85A0-97B4FB46F69D}"/>
    <dgm:cxn modelId="{4F3DEA9D-CB0F-474C-B145-E50AB942B11E}" srcId="{DF062D0B-59E6-4EF6-A002-A215A35D7A7A}" destId="{E0C5DC7C-2210-402F-908B-56350EFB2B05}" srcOrd="0" destOrd="0" parTransId="{90B5CAA4-62CD-4343-ACA9-2AFDEF53E8DB}" sibTransId="{34B62755-355A-4B1D-AB80-2413D49253C0}"/>
    <dgm:cxn modelId="{7FFCFE9D-4B42-474A-912E-0535E099BE46}" srcId="{F46D942D-2648-4ABA-8AF1-0DDC2071FC63}" destId="{364E18BA-9BC5-4135-9C4F-AB96825AAE31}" srcOrd="0" destOrd="0" parTransId="{2265733F-088C-418C-B514-8A8648BC5A57}" sibTransId="{DC2CBDDA-ECE5-4861-BDB0-088220A44929}"/>
    <dgm:cxn modelId="{5FF56D9E-03C0-4095-B093-627532969A02}" type="presOf" srcId="{1F509140-2C20-4E76-BF86-E4129670AE41}" destId="{626B84BA-37BB-485B-8C8C-9202BCF37C7B}" srcOrd="0" destOrd="0" presId="urn:microsoft.com/office/officeart/2016/7/layout/VerticalSolidActionList"/>
    <dgm:cxn modelId="{0C45E9A0-5EFF-4F6A-B64F-39CFEF132A2B}" type="presOf" srcId="{E0C5DC7C-2210-402F-908B-56350EFB2B05}" destId="{08DEEB00-287D-4AC8-AC8E-7256419059B7}" srcOrd="0" destOrd="0" presId="urn:microsoft.com/office/officeart/2016/7/layout/VerticalSolidActionList"/>
    <dgm:cxn modelId="{3F6586AE-997F-442C-9FA7-3280E82CD536}" type="presOf" srcId="{F01621E7-5955-4C16-ADCB-FADF390465D8}" destId="{8EBD8933-EE68-46B5-B185-C6339D684C8F}" srcOrd="0" destOrd="0" presId="urn:microsoft.com/office/officeart/2016/7/layout/VerticalSolidActionList"/>
    <dgm:cxn modelId="{53886CB4-3DF2-4CC6-BB58-28CDD268CF1A}" srcId="{1F509140-2C20-4E76-BF86-E4129670AE41}" destId="{C817E588-66CB-4460-9415-447F0EB0F281}" srcOrd="0" destOrd="0" parTransId="{0451C8B0-DB79-4695-838D-F5F9FF1A0A40}" sibTransId="{43DC0884-7C68-471D-8C1D-D4DD6FE0F6DB}"/>
    <dgm:cxn modelId="{70889CBD-F833-40C8-A465-56E569F80FFD}" srcId="{80766CC4-DA3B-45D6-97CB-473E750A35CC}" destId="{E015D9B2-0F8D-4945-A654-02D06833D0A9}" srcOrd="2" destOrd="0" parTransId="{E96AB891-278C-4708-AF4C-0AEE53747AD8}" sibTransId="{EA8655CB-6624-46EA-A66A-3B502EB5D378}"/>
    <dgm:cxn modelId="{BDE770C8-A5E6-4C5D-AF16-5DACFAC7ABFF}" type="presOf" srcId="{E015D9B2-0F8D-4945-A654-02D06833D0A9}" destId="{FD1EB330-9523-470A-8EC4-AA2F08465FFE}" srcOrd="0" destOrd="0" presId="urn:microsoft.com/office/officeart/2016/7/layout/VerticalSolidActionList"/>
    <dgm:cxn modelId="{D8989DCC-080F-4AC3-A1CA-BB17D6CA89BE}" srcId="{80766CC4-DA3B-45D6-97CB-473E750A35CC}" destId="{3C9FE3D5-92DA-44D7-8BED-7F4227CFBAE5}" srcOrd="4" destOrd="0" parTransId="{1614C7C0-27AA-49CF-897D-EADC9D453268}" sibTransId="{95999C7D-672F-49D7-A354-32F039665309}"/>
    <dgm:cxn modelId="{7E2323E8-A702-40C9-94A7-97FDA49ED5BB}" type="presOf" srcId="{F46D942D-2648-4ABA-8AF1-0DDC2071FC63}" destId="{7123A4A2-7010-4B61-8EB5-2E7D8B14F873}" srcOrd="0" destOrd="0" presId="urn:microsoft.com/office/officeart/2016/7/layout/VerticalSolidActionList"/>
    <dgm:cxn modelId="{DFF626F2-71BF-400D-8897-6ABEC8C365AA}" type="presOf" srcId="{1259C604-0132-4899-839A-16FAB8E71FDE}" destId="{A2BA1369-3C88-4F1C-A118-E2D659078E00}" srcOrd="0" destOrd="0" presId="urn:microsoft.com/office/officeart/2016/7/layout/VerticalSolidActionList"/>
    <dgm:cxn modelId="{C89FE5FD-00FF-49E5-AF78-E06C3BFED0EE}" type="presOf" srcId="{364E18BA-9BC5-4135-9C4F-AB96825AAE31}" destId="{4F06B150-EE6E-40B2-B735-DEC2066FA20E}" srcOrd="0" destOrd="0" presId="urn:microsoft.com/office/officeart/2016/7/layout/VerticalSolidActionList"/>
    <dgm:cxn modelId="{3520C911-7CB5-4952-8710-DA81BC06D897}" type="presParOf" srcId="{213ADFCB-577E-4169-B446-4BB38E0C74AB}" destId="{0A1AF903-67C0-4F78-AA2E-85FF869618C1}" srcOrd="0" destOrd="0" presId="urn:microsoft.com/office/officeart/2016/7/layout/VerticalSolidActionList"/>
    <dgm:cxn modelId="{31253BBE-F7A2-4E80-8C3F-20E41A7D1956}" type="presParOf" srcId="{0A1AF903-67C0-4F78-AA2E-85FF869618C1}" destId="{A55CD8F0-6B01-42D7-9B5D-4B7BA97CAC36}" srcOrd="0" destOrd="0" presId="urn:microsoft.com/office/officeart/2016/7/layout/VerticalSolidActionList"/>
    <dgm:cxn modelId="{3318C083-11DC-46BD-A94D-0EB4C2F3BFE2}" type="presParOf" srcId="{0A1AF903-67C0-4F78-AA2E-85FF869618C1}" destId="{08DEEB00-287D-4AC8-AC8E-7256419059B7}" srcOrd="1" destOrd="0" presId="urn:microsoft.com/office/officeart/2016/7/layout/VerticalSolidActionList"/>
    <dgm:cxn modelId="{A0923784-145B-4D06-9825-274890FF8AAB}" type="presParOf" srcId="{213ADFCB-577E-4169-B446-4BB38E0C74AB}" destId="{01820544-C0DE-4F54-B50E-81510056FBA1}" srcOrd="1" destOrd="0" presId="urn:microsoft.com/office/officeart/2016/7/layout/VerticalSolidActionList"/>
    <dgm:cxn modelId="{1245EE51-0F1C-490B-8B31-8A5316FE9F26}" type="presParOf" srcId="{213ADFCB-577E-4169-B446-4BB38E0C74AB}" destId="{8CD094D6-3CC3-453B-A9C2-C94FFA41DDA8}" srcOrd="2" destOrd="0" presId="urn:microsoft.com/office/officeart/2016/7/layout/VerticalSolidActionList"/>
    <dgm:cxn modelId="{F3B4AC3B-7C3D-4935-AE51-651B4B65EA6B}" type="presParOf" srcId="{8CD094D6-3CC3-453B-A9C2-C94FFA41DDA8}" destId="{B129061F-71EC-4CF7-91BC-1079843D6E41}" srcOrd="0" destOrd="0" presId="urn:microsoft.com/office/officeart/2016/7/layout/VerticalSolidActionList"/>
    <dgm:cxn modelId="{18C131BE-1893-4C13-B6B5-2EEE05C7C450}" type="presParOf" srcId="{8CD094D6-3CC3-453B-A9C2-C94FFA41DDA8}" destId="{8EBD8933-EE68-46B5-B185-C6339D684C8F}" srcOrd="1" destOrd="0" presId="urn:microsoft.com/office/officeart/2016/7/layout/VerticalSolidActionList"/>
    <dgm:cxn modelId="{BF411EA1-CAFF-43DE-8F99-4CC4AB153730}" type="presParOf" srcId="{213ADFCB-577E-4169-B446-4BB38E0C74AB}" destId="{0493E24E-B002-44BF-9379-CD5045863E39}" srcOrd="3" destOrd="0" presId="urn:microsoft.com/office/officeart/2016/7/layout/VerticalSolidActionList"/>
    <dgm:cxn modelId="{33A8CEFA-BD0A-42BB-A6EA-174AA1927EBD}" type="presParOf" srcId="{213ADFCB-577E-4169-B446-4BB38E0C74AB}" destId="{61CEE4D5-0259-44C7-8431-B074298A0898}" srcOrd="4" destOrd="0" presId="urn:microsoft.com/office/officeart/2016/7/layout/VerticalSolidActionList"/>
    <dgm:cxn modelId="{D7ABF6AB-A49B-495B-81C5-A3C2D4FE83D9}" type="presParOf" srcId="{61CEE4D5-0259-44C7-8431-B074298A0898}" destId="{FD1EB330-9523-470A-8EC4-AA2F08465FFE}" srcOrd="0" destOrd="0" presId="urn:microsoft.com/office/officeart/2016/7/layout/VerticalSolidActionList"/>
    <dgm:cxn modelId="{94489670-D8CF-471B-8417-AF8F36CBFE2E}" type="presParOf" srcId="{61CEE4D5-0259-44C7-8431-B074298A0898}" destId="{53020F10-52C8-4504-A679-21F8F6A8F455}" srcOrd="1" destOrd="0" presId="urn:microsoft.com/office/officeart/2016/7/layout/VerticalSolidActionList"/>
    <dgm:cxn modelId="{B5AA794E-E440-428D-A3B3-F5C2D5FC3BC1}" type="presParOf" srcId="{213ADFCB-577E-4169-B446-4BB38E0C74AB}" destId="{CF604853-4C2C-473E-9514-472CE7271B1A}" srcOrd="5" destOrd="0" presId="urn:microsoft.com/office/officeart/2016/7/layout/VerticalSolidActionList"/>
    <dgm:cxn modelId="{E098EDCA-BDEB-4DC2-B523-61BFBFD61E6B}" type="presParOf" srcId="{213ADFCB-577E-4169-B446-4BB38E0C74AB}" destId="{1A54E40F-0DDA-4BD4-8706-2699A8E85344}" srcOrd="6" destOrd="0" presId="urn:microsoft.com/office/officeart/2016/7/layout/VerticalSolidActionList"/>
    <dgm:cxn modelId="{7385F00A-1390-4041-9D71-C319FA40CD6B}" type="presParOf" srcId="{1A54E40F-0DDA-4BD4-8706-2699A8E85344}" destId="{626B84BA-37BB-485B-8C8C-9202BCF37C7B}" srcOrd="0" destOrd="0" presId="urn:microsoft.com/office/officeart/2016/7/layout/VerticalSolidActionList"/>
    <dgm:cxn modelId="{D45005E4-1F72-4A8B-B385-8EE860772D48}" type="presParOf" srcId="{1A54E40F-0DDA-4BD4-8706-2699A8E85344}" destId="{2D252564-D8B4-4488-959F-51E08576B619}" srcOrd="1" destOrd="0" presId="urn:microsoft.com/office/officeart/2016/7/layout/VerticalSolidActionList"/>
    <dgm:cxn modelId="{E4F3534A-D27B-4D63-A7CF-1138572CA137}" type="presParOf" srcId="{213ADFCB-577E-4169-B446-4BB38E0C74AB}" destId="{EB72C10E-92E7-4A5F-B53A-4604ED6E2F8D}" srcOrd="7" destOrd="0" presId="urn:microsoft.com/office/officeart/2016/7/layout/VerticalSolidActionList"/>
    <dgm:cxn modelId="{B33D9DB9-F7B0-4F27-964D-3AAD5D8B8BD2}" type="presParOf" srcId="{213ADFCB-577E-4169-B446-4BB38E0C74AB}" destId="{6E4A1904-60ED-4A8E-820C-EF634AA172FB}" srcOrd="8" destOrd="0" presId="urn:microsoft.com/office/officeart/2016/7/layout/VerticalSolidActionList"/>
    <dgm:cxn modelId="{A1454157-855C-4DE4-A472-6CBD23D62788}" type="presParOf" srcId="{6E4A1904-60ED-4A8E-820C-EF634AA172FB}" destId="{832AEE1E-85EA-4B28-845E-55B6EB5E1222}" srcOrd="0" destOrd="0" presId="urn:microsoft.com/office/officeart/2016/7/layout/VerticalSolidActionList"/>
    <dgm:cxn modelId="{9F4F0DAC-F5BD-4DC9-834C-08F202BECF77}" type="presParOf" srcId="{6E4A1904-60ED-4A8E-820C-EF634AA172FB}" destId="{729AEE69-03CC-46AE-95C2-21915521AF1E}" srcOrd="1" destOrd="0" presId="urn:microsoft.com/office/officeart/2016/7/layout/VerticalSolidActionList"/>
    <dgm:cxn modelId="{27783987-7C07-47F8-869F-2FD88890DE28}" type="presParOf" srcId="{213ADFCB-577E-4169-B446-4BB38E0C74AB}" destId="{7E87F1BD-E379-42D9-ABDF-9694FE7974A4}" srcOrd="9" destOrd="0" presId="urn:microsoft.com/office/officeart/2016/7/layout/VerticalSolidActionList"/>
    <dgm:cxn modelId="{25B172AB-E1CA-4723-AC43-63B292BBFBE9}" type="presParOf" srcId="{213ADFCB-577E-4169-B446-4BB38E0C74AB}" destId="{075AC8B2-81F2-4AA5-89D9-89FFEB06D22E}" srcOrd="10" destOrd="0" presId="urn:microsoft.com/office/officeart/2016/7/layout/VerticalSolidActionList"/>
    <dgm:cxn modelId="{DD7462B7-92D0-4D78-9C98-FD4C43BEA9DA}" type="presParOf" srcId="{075AC8B2-81F2-4AA5-89D9-89FFEB06D22E}" destId="{A2BA1369-3C88-4F1C-A118-E2D659078E00}" srcOrd="0" destOrd="0" presId="urn:microsoft.com/office/officeart/2016/7/layout/VerticalSolidActionList"/>
    <dgm:cxn modelId="{FFBD6A3D-49B4-43D5-A678-709CAC7A8565}" type="presParOf" srcId="{075AC8B2-81F2-4AA5-89D9-89FFEB06D22E}" destId="{1C679E5D-3B18-44D9-BF18-1CA4EF9E2A22}" srcOrd="1" destOrd="0" presId="urn:microsoft.com/office/officeart/2016/7/layout/VerticalSolidActionList"/>
    <dgm:cxn modelId="{C834A36C-72CE-4039-AC79-CFA80CA152DA}" type="presParOf" srcId="{213ADFCB-577E-4169-B446-4BB38E0C74AB}" destId="{E2D60135-4683-4AB8-9CD4-029198E18FDF}" srcOrd="11" destOrd="0" presId="urn:microsoft.com/office/officeart/2016/7/layout/VerticalSolidActionList"/>
    <dgm:cxn modelId="{0A41885F-39FF-4326-87BA-55F281A282A2}" type="presParOf" srcId="{213ADFCB-577E-4169-B446-4BB38E0C74AB}" destId="{BBE1CAED-0B54-4A6B-95D1-44193A787D57}" srcOrd="12" destOrd="0" presId="urn:microsoft.com/office/officeart/2016/7/layout/VerticalSolidActionList"/>
    <dgm:cxn modelId="{C3F0B840-225E-49AF-A4DA-9271B0190B6A}" type="presParOf" srcId="{BBE1CAED-0B54-4A6B-95D1-44193A787D57}" destId="{7123A4A2-7010-4B61-8EB5-2E7D8B14F873}" srcOrd="0" destOrd="0" presId="urn:microsoft.com/office/officeart/2016/7/layout/VerticalSolidActionList"/>
    <dgm:cxn modelId="{0589DD13-B246-4F24-88AC-70D62A2DFEF9}" type="presParOf" srcId="{BBE1CAED-0B54-4A6B-95D1-44193A787D57}" destId="{4F06B150-EE6E-40B2-B735-DEC2066FA20E}"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074A8D8-963C-41ED-AA71-22F138EF2DC6}" type="doc">
      <dgm:prSet loTypeId="urn:microsoft.com/office/officeart/2018/2/layout/IconVerticalSolidList" loCatId="icon" qsTypeId="urn:microsoft.com/office/officeart/2005/8/quickstyle/simple1" qsCatId="simple" csTypeId="urn:microsoft.com/office/officeart/2018/5/colors/Iconchunking_neutralicontext_accent3_2" csCatId="accent3" phldr="1"/>
      <dgm:spPr/>
      <dgm:t>
        <a:bodyPr/>
        <a:lstStyle/>
        <a:p>
          <a:endParaRPr lang="en-US"/>
        </a:p>
      </dgm:t>
    </dgm:pt>
    <dgm:pt modelId="{1D569FAC-B4D3-4C61-92D9-8C9E3CFCE05C}">
      <dgm:prSet/>
      <dgm:spPr/>
      <dgm:t>
        <a:bodyPr/>
        <a:lstStyle/>
        <a:p>
          <a:pPr>
            <a:lnSpc>
              <a:spcPct val="100000"/>
            </a:lnSpc>
          </a:pPr>
          <a:r>
            <a:rPr lang="en-US"/>
            <a:t>Yes, a student who qualifies for McKinney-Vento services retains their McKinney-Vento status for the duration of the school year. The McKinney-Vento Act ensures that eligible homeless students have the right to immediate enrollment and remain in their school of origin, if it is in their best interest, for the entire school year, even if their housing situation changes during that time.</a:t>
          </a:r>
        </a:p>
      </dgm:t>
    </dgm:pt>
    <dgm:pt modelId="{64363BFC-2928-4E2C-8169-4DE61D2F149D}" type="parTrans" cxnId="{A932B14D-642C-4E6D-8345-4C2C8B10B517}">
      <dgm:prSet/>
      <dgm:spPr/>
      <dgm:t>
        <a:bodyPr/>
        <a:lstStyle/>
        <a:p>
          <a:endParaRPr lang="en-US"/>
        </a:p>
      </dgm:t>
    </dgm:pt>
    <dgm:pt modelId="{C17D13B3-AA24-4BD5-911A-BB99ABBB06DD}" type="sibTrans" cxnId="{A932B14D-642C-4E6D-8345-4C2C8B10B517}">
      <dgm:prSet/>
      <dgm:spPr/>
      <dgm:t>
        <a:bodyPr/>
        <a:lstStyle/>
        <a:p>
          <a:endParaRPr lang="en-US"/>
        </a:p>
      </dgm:t>
    </dgm:pt>
    <dgm:pt modelId="{2B63D9C6-F028-44FF-A0C5-1DD7DEF9EF59}">
      <dgm:prSet/>
      <dgm:spPr/>
      <dgm:t>
        <a:bodyPr/>
        <a:lstStyle/>
        <a:p>
          <a:pPr>
            <a:lnSpc>
              <a:spcPct val="100000"/>
            </a:lnSpc>
          </a:pPr>
          <a:r>
            <a:rPr lang="en-US"/>
            <a:t>This means that even if a homeless student's housing situation stabilizes or changes throughout the school year, they can continue to receive support and services under the McKinney-Vento Act until the end of that school year. The intent is to provide stability and continuity in their education despite the challenges they may face due to homelessness.</a:t>
          </a:r>
        </a:p>
      </dgm:t>
    </dgm:pt>
    <dgm:pt modelId="{31EC652D-7126-4868-8770-99E78B3D601D}" type="parTrans" cxnId="{A1AA1F34-1723-4AE4-99AF-E48CA97EBFE1}">
      <dgm:prSet/>
      <dgm:spPr/>
      <dgm:t>
        <a:bodyPr/>
        <a:lstStyle/>
        <a:p>
          <a:endParaRPr lang="en-US"/>
        </a:p>
      </dgm:t>
    </dgm:pt>
    <dgm:pt modelId="{7F2E364D-39BE-449A-859B-5CAB4D15AAAF}" type="sibTrans" cxnId="{A1AA1F34-1723-4AE4-99AF-E48CA97EBFE1}">
      <dgm:prSet/>
      <dgm:spPr/>
      <dgm:t>
        <a:bodyPr/>
        <a:lstStyle/>
        <a:p>
          <a:endParaRPr lang="en-US"/>
        </a:p>
      </dgm:t>
    </dgm:pt>
    <dgm:pt modelId="{6951B1E6-05AE-4EE7-BD4C-60CBB1F4AD11}">
      <dgm:prSet/>
      <dgm:spPr/>
      <dgm:t>
        <a:bodyPr/>
        <a:lstStyle/>
        <a:p>
          <a:pPr>
            <a:lnSpc>
              <a:spcPct val="100000"/>
            </a:lnSpc>
          </a:pPr>
          <a:r>
            <a:rPr lang="en-US"/>
            <a:t>Schools should work with homeless students and their families to provide necessary support, including transportation services, referrals to support services, and assistance in accessing educational resources, to help them succeed academically while experiencing homelessness.</a:t>
          </a:r>
        </a:p>
      </dgm:t>
    </dgm:pt>
    <dgm:pt modelId="{2B89EE54-A61F-44D7-82A4-E3BB08C5B335}" type="parTrans" cxnId="{4B997CC8-35EE-4FBF-A595-D38D50851917}">
      <dgm:prSet/>
      <dgm:spPr/>
      <dgm:t>
        <a:bodyPr/>
        <a:lstStyle/>
        <a:p>
          <a:endParaRPr lang="en-US"/>
        </a:p>
      </dgm:t>
    </dgm:pt>
    <dgm:pt modelId="{552C4E9D-0CF1-417E-A79A-027623010FA6}" type="sibTrans" cxnId="{4B997CC8-35EE-4FBF-A595-D38D50851917}">
      <dgm:prSet/>
      <dgm:spPr/>
      <dgm:t>
        <a:bodyPr/>
        <a:lstStyle/>
        <a:p>
          <a:endParaRPr lang="en-US"/>
        </a:p>
      </dgm:t>
    </dgm:pt>
    <dgm:pt modelId="{65435095-9B4A-4113-A6D3-1D04DFEC76C7}" type="pres">
      <dgm:prSet presAssocID="{D074A8D8-963C-41ED-AA71-22F138EF2DC6}" presName="root" presStyleCnt="0">
        <dgm:presLayoutVars>
          <dgm:dir/>
          <dgm:resizeHandles val="exact"/>
        </dgm:presLayoutVars>
      </dgm:prSet>
      <dgm:spPr/>
    </dgm:pt>
    <dgm:pt modelId="{3851D29E-A422-4237-91D7-A32EE7C708B3}" type="pres">
      <dgm:prSet presAssocID="{1D569FAC-B4D3-4C61-92D9-8C9E3CFCE05C}" presName="compNode" presStyleCnt="0"/>
      <dgm:spPr/>
    </dgm:pt>
    <dgm:pt modelId="{69E6C930-AA25-4D5B-9594-3F260B441830}" type="pres">
      <dgm:prSet presAssocID="{1D569FAC-B4D3-4C61-92D9-8C9E3CFCE05C}" presName="bgRect" presStyleLbl="bgShp" presStyleIdx="0" presStyleCnt="3"/>
      <dgm:spPr/>
    </dgm:pt>
    <dgm:pt modelId="{14DAE69D-C374-436C-87DC-7F9EEDBEC346}" type="pres">
      <dgm:prSet presAssocID="{1D569FAC-B4D3-4C61-92D9-8C9E3CFCE0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Organ"/>
        </a:ext>
      </dgm:extLst>
    </dgm:pt>
    <dgm:pt modelId="{3248AD4A-1278-4E80-976E-E1D7861CD49E}" type="pres">
      <dgm:prSet presAssocID="{1D569FAC-B4D3-4C61-92D9-8C9E3CFCE05C}" presName="spaceRect" presStyleCnt="0"/>
      <dgm:spPr/>
    </dgm:pt>
    <dgm:pt modelId="{A973E8AC-FD58-4377-B6DC-EB5F71A71166}" type="pres">
      <dgm:prSet presAssocID="{1D569FAC-B4D3-4C61-92D9-8C9E3CFCE05C}" presName="parTx" presStyleLbl="revTx" presStyleIdx="0" presStyleCnt="3">
        <dgm:presLayoutVars>
          <dgm:chMax val="0"/>
          <dgm:chPref val="0"/>
        </dgm:presLayoutVars>
      </dgm:prSet>
      <dgm:spPr/>
    </dgm:pt>
    <dgm:pt modelId="{45F52F16-1F5C-4433-B27B-C07836F60C4C}" type="pres">
      <dgm:prSet presAssocID="{C17D13B3-AA24-4BD5-911A-BB99ABBB06DD}" presName="sibTrans" presStyleCnt="0"/>
      <dgm:spPr/>
    </dgm:pt>
    <dgm:pt modelId="{3F56C50E-6768-4AB0-A09F-9D051300F1EB}" type="pres">
      <dgm:prSet presAssocID="{2B63D9C6-F028-44FF-A0C5-1DD7DEF9EF59}" presName="compNode" presStyleCnt="0"/>
      <dgm:spPr/>
    </dgm:pt>
    <dgm:pt modelId="{BF6BF7E1-6791-4C6F-A600-255240FAE591}" type="pres">
      <dgm:prSet presAssocID="{2B63D9C6-F028-44FF-A0C5-1DD7DEF9EF59}" presName="bgRect" presStyleLbl="bgShp" presStyleIdx="1" presStyleCnt="3"/>
      <dgm:spPr/>
    </dgm:pt>
    <dgm:pt modelId="{4BF5359A-518F-45DB-8A26-711A06E3B32E}" type="pres">
      <dgm:prSet presAssocID="{2B63D9C6-F028-44FF-A0C5-1DD7DEF9EF5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66DB4FB0-C571-4C5E-98CF-BF4E11A47AA9}" type="pres">
      <dgm:prSet presAssocID="{2B63D9C6-F028-44FF-A0C5-1DD7DEF9EF59}" presName="spaceRect" presStyleCnt="0"/>
      <dgm:spPr/>
    </dgm:pt>
    <dgm:pt modelId="{0E7C5AD2-DAD7-43A7-BB80-41358F06E32B}" type="pres">
      <dgm:prSet presAssocID="{2B63D9C6-F028-44FF-A0C5-1DD7DEF9EF59}" presName="parTx" presStyleLbl="revTx" presStyleIdx="1" presStyleCnt="3">
        <dgm:presLayoutVars>
          <dgm:chMax val="0"/>
          <dgm:chPref val="0"/>
        </dgm:presLayoutVars>
      </dgm:prSet>
      <dgm:spPr/>
    </dgm:pt>
    <dgm:pt modelId="{6A775266-DE7A-4C84-888C-025BC6817098}" type="pres">
      <dgm:prSet presAssocID="{7F2E364D-39BE-449A-859B-5CAB4D15AAAF}" presName="sibTrans" presStyleCnt="0"/>
      <dgm:spPr/>
    </dgm:pt>
    <dgm:pt modelId="{EC356243-404F-4A20-A590-970B1ABE1B0D}" type="pres">
      <dgm:prSet presAssocID="{6951B1E6-05AE-4EE7-BD4C-60CBB1F4AD11}" presName="compNode" presStyleCnt="0"/>
      <dgm:spPr/>
    </dgm:pt>
    <dgm:pt modelId="{640CA786-94C9-4140-A165-BB2788C9EE28}" type="pres">
      <dgm:prSet presAssocID="{6951B1E6-05AE-4EE7-BD4C-60CBB1F4AD11}" presName="bgRect" presStyleLbl="bgShp" presStyleIdx="2" presStyleCnt="3"/>
      <dgm:spPr/>
    </dgm:pt>
    <dgm:pt modelId="{9D2CBF2A-81D7-492A-98A5-C1530D14597C}" type="pres">
      <dgm:prSet presAssocID="{6951B1E6-05AE-4EE7-BD4C-60CBB1F4AD1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burban scene"/>
        </a:ext>
      </dgm:extLst>
    </dgm:pt>
    <dgm:pt modelId="{050BEC8D-DDAF-46A0-96D6-C22C06605A6B}" type="pres">
      <dgm:prSet presAssocID="{6951B1E6-05AE-4EE7-BD4C-60CBB1F4AD11}" presName="spaceRect" presStyleCnt="0"/>
      <dgm:spPr/>
    </dgm:pt>
    <dgm:pt modelId="{FCFBBAFA-8A02-48B8-A0F9-11F36CC182C1}" type="pres">
      <dgm:prSet presAssocID="{6951B1E6-05AE-4EE7-BD4C-60CBB1F4AD11}" presName="parTx" presStyleLbl="revTx" presStyleIdx="2" presStyleCnt="3">
        <dgm:presLayoutVars>
          <dgm:chMax val="0"/>
          <dgm:chPref val="0"/>
        </dgm:presLayoutVars>
      </dgm:prSet>
      <dgm:spPr/>
    </dgm:pt>
  </dgm:ptLst>
  <dgm:cxnLst>
    <dgm:cxn modelId="{0693EB02-9EB1-4943-A8D2-0576EC0911AC}" type="presOf" srcId="{D074A8D8-963C-41ED-AA71-22F138EF2DC6}" destId="{65435095-9B4A-4113-A6D3-1D04DFEC76C7}" srcOrd="0" destOrd="0" presId="urn:microsoft.com/office/officeart/2018/2/layout/IconVerticalSolidList"/>
    <dgm:cxn modelId="{377B7417-3E62-49B7-9AA0-00CED7138715}" type="presOf" srcId="{6951B1E6-05AE-4EE7-BD4C-60CBB1F4AD11}" destId="{FCFBBAFA-8A02-48B8-A0F9-11F36CC182C1}" srcOrd="0" destOrd="0" presId="urn:microsoft.com/office/officeart/2018/2/layout/IconVerticalSolidList"/>
    <dgm:cxn modelId="{A1AA1F34-1723-4AE4-99AF-E48CA97EBFE1}" srcId="{D074A8D8-963C-41ED-AA71-22F138EF2DC6}" destId="{2B63D9C6-F028-44FF-A0C5-1DD7DEF9EF59}" srcOrd="1" destOrd="0" parTransId="{31EC652D-7126-4868-8770-99E78B3D601D}" sibTransId="{7F2E364D-39BE-449A-859B-5CAB4D15AAAF}"/>
    <dgm:cxn modelId="{94BFFE67-597C-4F5B-ADB0-0E4C598C3706}" type="presOf" srcId="{1D569FAC-B4D3-4C61-92D9-8C9E3CFCE05C}" destId="{A973E8AC-FD58-4377-B6DC-EB5F71A71166}" srcOrd="0" destOrd="0" presId="urn:microsoft.com/office/officeart/2018/2/layout/IconVerticalSolidList"/>
    <dgm:cxn modelId="{A932B14D-642C-4E6D-8345-4C2C8B10B517}" srcId="{D074A8D8-963C-41ED-AA71-22F138EF2DC6}" destId="{1D569FAC-B4D3-4C61-92D9-8C9E3CFCE05C}" srcOrd="0" destOrd="0" parTransId="{64363BFC-2928-4E2C-8169-4DE61D2F149D}" sibTransId="{C17D13B3-AA24-4BD5-911A-BB99ABBB06DD}"/>
    <dgm:cxn modelId="{94613CA6-C76E-4211-B556-32A9D5A18E73}" type="presOf" srcId="{2B63D9C6-F028-44FF-A0C5-1DD7DEF9EF59}" destId="{0E7C5AD2-DAD7-43A7-BB80-41358F06E32B}" srcOrd="0" destOrd="0" presId="urn:microsoft.com/office/officeart/2018/2/layout/IconVerticalSolidList"/>
    <dgm:cxn modelId="{4B997CC8-35EE-4FBF-A595-D38D50851917}" srcId="{D074A8D8-963C-41ED-AA71-22F138EF2DC6}" destId="{6951B1E6-05AE-4EE7-BD4C-60CBB1F4AD11}" srcOrd="2" destOrd="0" parTransId="{2B89EE54-A61F-44D7-82A4-E3BB08C5B335}" sibTransId="{552C4E9D-0CF1-417E-A79A-027623010FA6}"/>
    <dgm:cxn modelId="{FC5E8B50-3BDB-4B86-8828-1D9C1BF2AAB6}" type="presParOf" srcId="{65435095-9B4A-4113-A6D3-1D04DFEC76C7}" destId="{3851D29E-A422-4237-91D7-A32EE7C708B3}" srcOrd="0" destOrd="0" presId="urn:microsoft.com/office/officeart/2018/2/layout/IconVerticalSolidList"/>
    <dgm:cxn modelId="{D42CA9BC-1A04-4875-A465-2334FB04AE8D}" type="presParOf" srcId="{3851D29E-A422-4237-91D7-A32EE7C708B3}" destId="{69E6C930-AA25-4D5B-9594-3F260B441830}" srcOrd="0" destOrd="0" presId="urn:microsoft.com/office/officeart/2018/2/layout/IconVerticalSolidList"/>
    <dgm:cxn modelId="{9260F749-44CC-459C-A26B-A501AD82386E}" type="presParOf" srcId="{3851D29E-A422-4237-91D7-A32EE7C708B3}" destId="{14DAE69D-C374-436C-87DC-7F9EEDBEC346}" srcOrd="1" destOrd="0" presId="urn:microsoft.com/office/officeart/2018/2/layout/IconVerticalSolidList"/>
    <dgm:cxn modelId="{CF21109F-977D-44E0-8FC0-E570A578A07C}" type="presParOf" srcId="{3851D29E-A422-4237-91D7-A32EE7C708B3}" destId="{3248AD4A-1278-4E80-976E-E1D7861CD49E}" srcOrd="2" destOrd="0" presId="urn:microsoft.com/office/officeart/2018/2/layout/IconVerticalSolidList"/>
    <dgm:cxn modelId="{2B8B1C02-BDA2-40BD-8C7B-12E26F8273AD}" type="presParOf" srcId="{3851D29E-A422-4237-91D7-A32EE7C708B3}" destId="{A973E8AC-FD58-4377-B6DC-EB5F71A71166}" srcOrd="3" destOrd="0" presId="urn:microsoft.com/office/officeart/2018/2/layout/IconVerticalSolidList"/>
    <dgm:cxn modelId="{B9C7041E-B7B2-42FF-A8EF-60A9BB49A07D}" type="presParOf" srcId="{65435095-9B4A-4113-A6D3-1D04DFEC76C7}" destId="{45F52F16-1F5C-4433-B27B-C07836F60C4C}" srcOrd="1" destOrd="0" presId="urn:microsoft.com/office/officeart/2018/2/layout/IconVerticalSolidList"/>
    <dgm:cxn modelId="{BB179183-1794-4B2C-B060-4240E7E9AC34}" type="presParOf" srcId="{65435095-9B4A-4113-A6D3-1D04DFEC76C7}" destId="{3F56C50E-6768-4AB0-A09F-9D051300F1EB}" srcOrd="2" destOrd="0" presId="urn:microsoft.com/office/officeart/2018/2/layout/IconVerticalSolidList"/>
    <dgm:cxn modelId="{EADB7DF4-01A4-4701-BEA6-2F004A9C6500}" type="presParOf" srcId="{3F56C50E-6768-4AB0-A09F-9D051300F1EB}" destId="{BF6BF7E1-6791-4C6F-A600-255240FAE591}" srcOrd="0" destOrd="0" presId="urn:microsoft.com/office/officeart/2018/2/layout/IconVerticalSolidList"/>
    <dgm:cxn modelId="{59AA32F3-DF09-4D1E-8E24-186274621E16}" type="presParOf" srcId="{3F56C50E-6768-4AB0-A09F-9D051300F1EB}" destId="{4BF5359A-518F-45DB-8A26-711A06E3B32E}" srcOrd="1" destOrd="0" presId="urn:microsoft.com/office/officeart/2018/2/layout/IconVerticalSolidList"/>
    <dgm:cxn modelId="{E49372D7-48F9-4D44-9B89-AA4CD8664F6A}" type="presParOf" srcId="{3F56C50E-6768-4AB0-A09F-9D051300F1EB}" destId="{66DB4FB0-C571-4C5E-98CF-BF4E11A47AA9}" srcOrd="2" destOrd="0" presId="urn:microsoft.com/office/officeart/2018/2/layout/IconVerticalSolidList"/>
    <dgm:cxn modelId="{043ACAB9-AB71-4643-B813-7FDC461DA977}" type="presParOf" srcId="{3F56C50E-6768-4AB0-A09F-9D051300F1EB}" destId="{0E7C5AD2-DAD7-43A7-BB80-41358F06E32B}" srcOrd="3" destOrd="0" presId="urn:microsoft.com/office/officeart/2018/2/layout/IconVerticalSolidList"/>
    <dgm:cxn modelId="{582D9198-74BF-49E6-9181-8FE4469E497F}" type="presParOf" srcId="{65435095-9B4A-4113-A6D3-1D04DFEC76C7}" destId="{6A775266-DE7A-4C84-888C-025BC6817098}" srcOrd="3" destOrd="0" presId="urn:microsoft.com/office/officeart/2018/2/layout/IconVerticalSolidList"/>
    <dgm:cxn modelId="{BF7FA4B5-A601-4251-8E2F-F0D2E0B71E7C}" type="presParOf" srcId="{65435095-9B4A-4113-A6D3-1D04DFEC76C7}" destId="{EC356243-404F-4A20-A590-970B1ABE1B0D}" srcOrd="4" destOrd="0" presId="urn:microsoft.com/office/officeart/2018/2/layout/IconVerticalSolidList"/>
    <dgm:cxn modelId="{08799D0D-188C-4245-ACC4-CBEB343CF925}" type="presParOf" srcId="{EC356243-404F-4A20-A590-970B1ABE1B0D}" destId="{640CA786-94C9-4140-A165-BB2788C9EE28}" srcOrd="0" destOrd="0" presId="urn:microsoft.com/office/officeart/2018/2/layout/IconVerticalSolidList"/>
    <dgm:cxn modelId="{29154669-17C7-492E-A805-03D5658E7061}" type="presParOf" srcId="{EC356243-404F-4A20-A590-970B1ABE1B0D}" destId="{9D2CBF2A-81D7-492A-98A5-C1530D14597C}" srcOrd="1" destOrd="0" presId="urn:microsoft.com/office/officeart/2018/2/layout/IconVerticalSolidList"/>
    <dgm:cxn modelId="{D079871A-D496-4408-9CEA-4B3189F67948}" type="presParOf" srcId="{EC356243-404F-4A20-A590-970B1ABE1B0D}" destId="{050BEC8D-DDAF-46A0-96D6-C22C06605A6B}" srcOrd="2" destOrd="0" presId="urn:microsoft.com/office/officeart/2018/2/layout/IconVerticalSolidList"/>
    <dgm:cxn modelId="{39814734-74EA-451F-BA98-83FEE65BE41E}" type="presParOf" srcId="{EC356243-404F-4A20-A590-970B1ABE1B0D}" destId="{FCFBBAFA-8A02-48B8-A0F9-11F36CC182C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F5B7F-E484-4554-9E96-EEC7C4CB8CC0}">
      <dsp:nvSpPr>
        <dsp:cNvPr id="0" name=""/>
        <dsp:cNvSpPr/>
      </dsp:nvSpPr>
      <dsp:spPr>
        <a:xfrm>
          <a:off x="0" y="44079"/>
          <a:ext cx="5141912" cy="538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1. What is the McKinney-Vento Act?</a:t>
          </a:r>
          <a:endParaRPr lang="en-US" sz="2300" kern="1200"/>
        </a:p>
      </dsp:txBody>
      <dsp:txXfrm>
        <a:off x="26273" y="70352"/>
        <a:ext cx="5089366" cy="485654"/>
      </dsp:txXfrm>
    </dsp:sp>
    <dsp:sp modelId="{0337DE0E-611A-47A4-A0F5-0A430E2DCF55}">
      <dsp:nvSpPr>
        <dsp:cNvPr id="0" name=""/>
        <dsp:cNvSpPr/>
      </dsp:nvSpPr>
      <dsp:spPr>
        <a:xfrm>
          <a:off x="0" y="582280"/>
          <a:ext cx="5141912" cy="607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25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a:t>a. Umbrella Overview</a:t>
          </a:r>
          <a:endParaRPr lang="en-US" sz="1800" kern="1200"/>
        </a:p>
        <a:p>
          <a:pPr marL="171450" lvl="1" indent="-171450" algn="l" defTabSz="800100">
            <a:lnSpc>
              <a:spcPct val="90000"/>
            </a:lnSpc>
            <a:spcBef>
              <a:spcPct val="0"/>
            </a:spcBef>
            <a:spcAft>
              <a:spcPct val="20000"/>
            </a:spcAft>
            <a:buChar char="•"/>
          </a:pPr>
          <a:r>
            <a:rPr lang="en-US" sz="1800" b="0" i="0" kern="1200"/>
            <a:t>b. History</a:t>
          </a:r>
          <a:endParaRPr lang="en-US" sz="1800" kern="1200"/>
        </a:p>
      </dsp:txBody>
      <dsp:txXfrm>
        <a:off x="0" y="582280"/>
        <a:ext cx="5141912" cy="607027"/>
      </dsp:txXfrm>
    </dsp:sp>
    <dsp:sp modelId="{07A7C7E6-165D-4A43-BF27-A5C0246F956A}">
      <dsp:nvSpPr>
        <dsp:cNvPr id="0" name=""/>
        <dsp:cNvSpPr/>
      </dsp:nvSpPr>
      <dsp:spPr>
        <a:xfrm>
          <a:off x="0" y="1189307"/>
          <a:ext cx="5141912" cy="5382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2. Authorized Programs</a:t>
          </a:r>
        </a:p>
      </dsp:txBody>
      <dsp:txXfrm>
        <a:off x="26273" y="1215580"/>
        <a:ext cx="5089366" cy="485654"/>
      </dsp:txXfrm>
    </dsp:sp>
    <dsp:sp modelId="{8A8C7D82-BD92-4A46-8192-F88A85E4A17B}">
      <dsp:nvSpPr>
        <dsp:cNvPr id="0" name=""/>
        <dsp:cNvSpPr/>
      </dsp:nvSpPr>
      <dsp:spPr>
        <a:xfrm>
          <a:off x="0" y="1727507"/>
          <a:ext cx="5141912" cy="607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25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a:t>a. Housing &amp; Other Programs</a:t>
          </a:r>
        </a:p>
        <a:p>
          <a:pPr marL="171450" lvl="1" indent="-171450" algn="l" defTabSz="800100">
            <a:lnSpc>
              <a:spcPct val="90000"/>
            </a:lnSpc>
            <a:spcBef>
              <a:spcPct val="0"/>
            </a:spcBef>
            <a:spcAft>
              <a:spcPct val="20000"/>
            </a:spcAft>
            <a:buChar char="•"/>
          </a:pPr>
          <a:r>
            <a:rPr lang="en-US" sz="1800" b="0" i="0" kern="1200"/>
            <a:t>b. Education Subtitle</a:t>
          </a:r>
        </a:p>
      </dsp:txBody>
      <dsp:txXfrm>
        <a:off x="0" y="1727507"/>
        <a:ext cx="5141912" cy="607027"/>
      </dsp:txXfrm>
    </dsp:sp>
    <dsp:sp modelId="{F1F5A4BB-E41A-4A45-BD9F-206DE45EB725}">
      <dsp:nvSpPr>
        <dsp:cNvPr id="0" name=""/>
        <dsp:cNvSpPr/>
      </dsp:nvSpPr>
      <dsp:spPr>
        <a:xfrm>
          <a:off x="0" y="2334535"/>
          <a:ext cx="5141912" cy="5382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3. Eligibility &amp; Access</a:t>
          </a:r>
        </a:p>
      </dsp:txBody>
      <dsp:txXfrm>
        <a:off x="26273" y="2360808"/>
        <a:ext cx="5089366" cy="485654"/>
      </dsp:txXfrm>
    </dsp:sp>
    <dsp:sp modelId="{30E90077-AE00-4AB5-93E4-5AA7A9B5BBD4}">
      <dsp:nvSpPr>
        <dsp:cNvPr id="0" name=""/>
        <dsp:cNvSpPr/>
      </dsp:nvSpPr>
      <dsp:spPr>
        <a:xfrm>
          <a:off x="0" y="2872735"/>
          <a:ext cx="5141912" cy="1095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25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a:t>a. Definition of homelessness under the McKinney-Vento Act</a:t>
          </a:r>
          <a:endParaRPr lang="en-US" sz="1800" kern="1200"/>
        </a:p>
        <a:p>
          <a:pPr marL="171450" lvl="1" indent="-171450" algn="l" defTabSz="800100">
            <a:lnSpc>
              <a:spcPct val="90000"/>
            </a:lnSpc>
            <a:spcBef>
              <a:spcPct val="0"/>
            </a:spcBef>
            <a:spcAft>
              <a:spcPct val="20000"/>
            </a:spcAft>
            <a:buChar char="•"/>
          </a:pPr>
          <a:r>
            <a:rPr lang="en-US" sz="1800" b="0" i="0" kern="1200"/>
            <a:t>c. Roles &amp; Responsibilities Liaisons and School Districts</a:t>
          </a:r>
          <a:endParaRPr lang="en-US" sz="1800" kern="1200"/>
        </a:p>
      </dsp:txBody>
      <dsp:txXfrm>
        <a:off x="0" y="2872735"/>
        <a:ext cx="5141912" cy="1095030"/>
      </dsp:txXfrm>
    </dsp:sp>
    <dsp:sp modelId="{75754BB9-D4AE-4DF4-B543-00FA7092BC25}">
      <dsp:nvSpPr>
        <dsp:cNvPr id="0" name=""/>
        <dsp:cNvSpPr/>
      </dsp:nvSpPr>
      <dsp:spPr>
        <a:xfrm>
          <a:off x="0" y="3967765"/>
          <a:ext cx="5141912" cy="538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4. Educational Stability:</a:t>
          </a:r>
          <a:endParaRPr lang="en-US" sz="2300" kern="1200"/>
        </a:p>
      </dsp:txBody>
      <dsp:txXfrm>
        <a:off x="26273" y="3994038"/>
        <a:ext cx="5089366" cy="485654"/>
      </dsp:txXfrm>
    </dsp:sp>
    <dsp:sp modelId="{EE6D1784-41A7-4559-959D-3CEA327FBC20}">
      <dsp:nvSpPr>
        <dsp:cNvPr id="0" name=""/>
        <dsp:cNvSpPr/>
      </dsp:nvSpPr>
      <dsp:spPr>
        <a:xfrm>
          <a:off x="0" y="4505965"/>
          <a:ext cx="5141912" cy="856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25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a. Enrollment Rights and Support</a:t>
          </a:r>
        </a:p>
        <a:p>
          <a:pPr marL="171450" lvl="1" indent="-171450" algn="l" defTabSz="800100">
            <a:lnSpc>
              <a:spcPct val="90000"/>
            </a:lnSpc>
            <a:spcBef>
              <a:spcPct val="0"/>
            </a:spcBef>
            <a:spcAft>
              <a:spcPct val="20000"/>
            </a:spcAft>
            <a:buChar char="•"/>
          </a:pPr>
          <a:r>
            <a:rPr lang="en-US" sz="1800" b="0" i="0" kern="1200"/>
            <a:t>b. Transportation &amp; Support services</a:t>
          </a:r>
          <a:br>
            <a:rPr lang="en-US" sz="1800" b="0" i="0" kern="1200"/>
          </a:br>
          <a:endParaRPr lang="en-US" sz="1800" kern="1200"/>
        </a:p>
      </dsp:txBody>
      <dsp:txXfrm>
        <a:off x="0" y="4505965"/>
        <a:ext cx="5141912" cy="8569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881799-4916-4F5F-8D9D-53FEE797F934}">
      <dsp:nvSpPr>
        <dsp:cNvPr id="0" name=""/>
        <dsp:cNvSpPr/>
      </dsp:nvSpPr>
      <dsp:spPr>
        <a:xfrm rot="5400000">
          <a:off x="-152362" y="155378"/>
          <a:ext cx="1015752" cy="711026"/>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1987</a:t>
          </a:r>
        </a:p>
      </dsp:txBody>
      <dsp:txXfrm rot="-5400000">
        <a:off x="1" y="358528"/>
        <a:ext cx="711026" cy="304726"/>
      </dsp:txXfrm>
    </dsp:sp>
    <dsp:sp modelId="{BA421DF8-DE36-4EE8-BC74-31BE27C2CE24}">
      <dsp:nvSpPr>
        <dsp:cNvPr id="0" name=""/>
        <dsp:cNvSpPr/>
      </dsp:nvSpPr>
      <dsp:spPr>
        <a:xfrm rot="5400000">
          <a:off x="5054593" y="-4340551"/>
          <a:ext cx="660239" cy="9347373"/>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Congress enacted the Stewart B. McKinney Vento Homeless Assistance Act in response to the homelessness crisis that emerged in the 1980s.</a:t>
          </a:r>
        </a:p>
      </dsp:txBody>
      <dsp:txXfrm rot="-5400000">
        <a:off x="711026" y="35246"/>
        <a:ext cx="9315143" cy="595779"/>
      </dsp:txXfrm>
    </dsp:sp>
    <dsp:sp modelId="{05AB8B0D-A8A2-4E1E-BB8E-6BEA3547E888}">
      <dsp:nvSpPr>
        <dsp:cNvPr id="0" name=""/>
        <dsp:cNvSpPr/>
      </dsp:nvSpPr>
      <dsp:spPr>
        <a:xfrm rot="5400000">
          <a:off x="-152362" y="1020732"/>
          <a:ext cx="1015752" cy="711026"/>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2000</a:t>
          </a:r>
        </a:p>
      </dsp:txBody>
      <dsp:txXfrm rot="-5400000">
        <a:off x="1" y="1223882"/>
        <a:ext cx="711026" cy="304726"/>
      </dsp:txXfrm>
    </dsp:sp>
    <dsp:sp modelId="{36E25805-497B-4998-9EC0-AAA541730686}">
      <dsp:nvSpPr>
        <dsp:cNvPr id="0" name=""/>
        <dsp:cNvSpPr/>
      </dsp:nvSpPr>
      <dsp:spPr>
        <a:xfrm rot="5400000">
          <a:off x="5054593" y="-3475197"/>
          <a:ext cx="660239" cy="9347373"/>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The act was renamed the </a:t>
          </a:r>
          <a:r>
            <a:rPr lang="en-US" sz="1300" kern="1200" dirty="0" err="1"/>
            <a:t>Mckinney</a:t>
          </a:r>
          <a:r>
            <a:rPr lang="en-US" sz="1300" kern="1200" dirty="0"/>
            <a:t>-Vento Homeless Assistance Act</a:t>
          </a:r>
        </a:p>
      </dsp:txBody>
      <dsp:txXfrm rot="-5400000">
        <a:off x="711026" y="900600"/>
        <a:ext cx="9315143" cy="595779"/>
      </dsp:txXfrm>
    </dsp:sp>
    <dsp:sp modelId="{32D34A50-822C-43AC-BC85-FBC6B1405EDE}">
      <dsp:nvSpPr>
        <dsp:cNvPr id="0" name=""/>
        <dsp:cNvSpPr/>
      </dsp:nvSpPr>
      <dsp:spPr>
        <a:xfrm rot="5400000">
          <a:off x="-152362" y="1886086"/>
          <a:ext cx="1015752" cy="711026"/>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2009</a:t>
          </a:r>
        </a:p>
      </dsp:txBody>
      <dsp:txXfrm rot="-5400000">
        <a:off x="1" y="2089236"/>
        <a:ext cx="711026" cy="304726"/>
      </dsp:txXfrm>
    </dsp:sp>
    <dsp:sp modelId="{60FDC739-0185-4363-846A-6F481E907EB3}">
      <dsp:nvSpPr>
        <dsp:cNvPr id="0" name=""/>
        <dsp:cNvSpPr/>
      </dsp:nvSpPr>
      <dsp:spPr>
        <a:xfrm rot="5400000">
          <a:off x="5054593" y="-2609843"/>
          <a:ext cx="660239" cy="9347373"/>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b="0" i="0" kern="1200" dirty="0">
              <a:effectLst/>
              <a:latin typeface="+mn-lt"/>
            </a:rPr>
            <a:t>Congress passes the </a:t>
          </a:r>
          <a:r>
            <a:rPr lang="en-US" sz="1300" b="0" i="0" kern="1200" dirty="0" err="1">
              <a:effectLst/>
              <a:latin typeface="+mn-lt"/>
            </a:rPr>
            <a:t>The</a:t>
          </a:r>
          <a:r>
            <a:rPr lang="en-US" sz="1300" b="0" i="0" kern="1200" dirty="0">
              <a:effectLst/>
              <a:latin typeface="+mn-lt"/>
            </a:rPr>
            <a:t> Homeless Emergency Assistance and Rapid Transition to Housing (HEARTH) Act</a:t>
          </a:r>
          <a:endParaRPr lang="en-US" sz="1300" kern="1200" dirty="0">
            <a:latin typeface="+mn-lt"/>
          </a:endParaRPr>
        </a:p>
        <a:p>
          <a:pPr marL="114300" lvl="1" indent="-114300" algn="l" defTabSz="577850">
            <a:lnSpc>
              <a:spcPct val="90000"/>
            </a:lnSpc>
            <a:spcBef>
              <a:spcPct val="0"/>
            </a:spcBef>
            <a:spcAft>
              <a:spcPct val="15000"/>
            </a:spcAft>
            <a:buChar char="•"/>
          </a:pPr>
          <a:r>
            <a:rPr lang="en-US" sz="1300" b="0" i="0" kern="1200" dirty="0">
              <a:effectLst/>
              <a:latin typeface="+mn-lt"/>
            </a:rPr>
            <a:t>consolidates three of the separate homeless assistance programs administered by HUD under the McKinney-Vento Homeless Assistance Act into a single grant program—the </a:t>
          </a:r>
          <a:r>
            <a:rPr lang="en-US" sz="1300" b="1" i="0" u="none" strike="noStrike" kern="1200" dirty="0">
              <a:effectLst/>
              <a:latin typeface="+mn-lt"/>
              <a:hlinkClick xmlns:r="http://schemas.openxmlformats.org/officeDocument/2006/relationships" r:id="rId1"/>
            </a:rPr>
            <a:t>Continuum of Care (CoC) Program</a:t>
          </a:r>
          <a:r>
            <a:rPr lang="en-US" sz="1300" b="0" i="0" kern="1200" dirty="0">
              <a:effectLst/>
              <a:latin typeface="+mn-lt"/>
            </a:rPr>
            <a:t>. </a:t>
          </a:r>
          <a:endParaRPr lang="en-US" sz="1300" kern="1200" dirty="0">
            <a:latin typeface="+mn-lt"/>
          </a:endParaRPr>
        </a:p>
      </dsp:txBody>
      <dsp:txXfrm rot="-5400000">
        <a:off x="711026" y="1765954"/>
        <a:ext cx="9315143" cy="595779"/>
      </dsp:txXfrm>
    </dsp:sp>
    <dsp:sp modelId="{92556805-5A20-47AA-B7FE-A13613607E3F}">
      <dsp:nvSpPr>
        <dsp:cNvPr id="0" name=""/>
        <dsp:cNvSpPr/>
      </dsp:nvSpPr>
      <dsp:spPr>
        <a:xfrm rot="5400000">
          <a:off x="-152362" y="2751440"/>
          <a:ext cx="1015752" cy="711026"/>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2015</a:t>
          </a:r>
        </a:p>
      </dsp:txBody>
      <dsp:txXfrm rot="-5400000">
        <a:off x="1" y="2954590"/>
        <a:ext cx="711026" cy="304726"/>
      </dsp:txXfrm>
    </dsp:sp>
    <dsp:sp modelId="{B82956DD-C520-437C-A307-6D9A411EF86A}">
      <dsp:nvSpPr>
        <dsp:cNvPr id="0" name=""/>
        <dsp:cNvSpPr/>
      </dsp:nvSpPr>
      <dsp:spPr>
        <a:xfrm rot="5400000">
          <a:off x="5054593" y="-1744489"/>
          <a:ext cx="660239" cy="9347373"/>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b="0" i="0" kern="1200" dirty="0">
              <a:effectLst/>
              <a:latin typeface="+mn-lt"/>
            </a:rPr>
            <a:t>Subtitle VII-B of the </a:t>
          </a:r>
          <a:r>
            <a:rPr lang="en-US" sz="1300" b="0" i="0" kern="1200" dirty="0" err="1">
              <a:effectLst/>
              <a:latin typeface="+mn-lt"/>
            </a:rPr>
            <a:t>Mckinney</a:t>
          </a:r>
          <a:r>
            <a:rPr lang="en-US" sz="1300" b="0" i="0" kern="1200" dirty="0">
              <a:effectLst/>
              <a:latin typeface="+mn-lt"/>
            </a:rPr>
            <a:t>-Vento Homeless Assistance act reauthorized in December 2015 by Title IX, Part A, of the  </a:t>
          </a:r>
          <a:r>
            <a:rPr lang="en-US" sz="1300" b="0" i="0" u="sng" kern="1200" dirty="0">
              <a:effectLst/>
              <a:latin typeface="+mn-lt"/>
              <a:hlinkClick xmlns:r="http://schemas.openxmlformats.org/officeDocument/2006/relationships" r:id="rId2"/>
            </a:rPr>
            <a:t>Every Student Succeeds Act (ESSA)</a:t>
          </a:r>
          <a:endParaRPr lang="en-US" sz="1300" kern="1200" dirty="0">
            <a:latin typeface="+mn-lt"/>
          </a:endParaRPr>
        </a:p>
        <a:p>
          <a:pPr marL="114300" lvl="1" indent="-114300" algn="l" defTabSz="577850">
            <a:lnSpc>
              <a:spcPct val="90000"/>
            </a:lnSpc>
            <a:spcBef>
              <a:spcPct val="0"/>
            </a:spcBef>
            <a:spcAft>
              <a:spcPct val="15000"/>
            </a:spcAft>
            <a:buChar char="•"/>
          </a:pPr>
          <a:r>
            <a:rPr lang="en-US" sz="1300" kern="1200" dirty="0">
              <a:latin typeface="+mn-lt"/>
            </a:rPr>
            <a:t>HEARTH Act amended to allow non-profits to administer rental assistance under the CoC program</a:t>
          </a:r>
        </a:p>
      </dsp:txBody>
      <dsp:txXfrm rot="-5400000">
        <a:off x="711026" y="2631308"/>
        <a:ext cx="9315143" cy="5957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BA294-8221-42C1-B62C-AC4F318745F6}">
      <dsp:nvSpPr>
        <dsp:cNvPr id="0" name=""/>
        <dsp:cNvSpPr/>
      </dsp:nvSpPr>
      <dsp:spPr>
        <a:xfrm>
          <a:off x="0" y="0"/>
          <a:ext cx="5299585" cy="0"/>
        </a:xfrm>
        <a:prstGeom prst="line">
          <a:avLst/>
        </a:prstGeom>
        <a:blipFill rotWithShape="1">
          <a:blip xmlns:r="http://schemas.openxmlformats.org/officeDocument/2006/relationships" r:embed="rId1">
            <a:duotone>
              <a:schemeClr val="accent3">
                <a:hueOff val="0"/>
                <a:satOff val="0"/>
                <a:lumOff val="0"/>
                <a:alphaOff val="0"/>
                <a:shade val="36000"/>
                <a:satMod val="120000"/>
              </a:schemeClr>
              <a:schemeClr val="accent3">
                <a:hueOff val="0"/>
                <a:satOff val="0"/>
                <a:lumOff val="0"/>
                <a:alphaOff val="0"/>
                <a:tint val="40000"/>
              </a:schemeClr>
            </a:duotone>
          </a:blip>
          <a:tile tx="0" ty="0" sx="60000" sy="59000" flip="none" algn="tl"/>
        </a:blipFill>
        <a:ln w="6350" cap="flat" cmpd="sng" algn="ctr">
          <a:solidFill>
            <a:schemeClr val="accent3">
              <a:hueOff val="0"/>
              <a:satOff val="0"/>
              <a:lumOff val="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sp>
    <dsp:sp modelId="{8862FCE2-B87C-4267-8C81-FBED5F318A98}">
      <dsp:nvSpPr>
        <dsp:cNvPr id="0" name=""/>
        <dsp:cNvSpPr/>
      </dsp:nvSpPr>
      <dsp:spPr>
        <a:xfrm>
          <a:off x="0" y="0"/>
          <a:ext cx="5299585" cy="2025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t>ESG Program </a:t>
          </a:r>
        </a:p>
      </dsp:txBody>
      <dsp:txXfrm>
        <a:off x="0" y="0"/>
        <a:ext cx="5299585" cy="2025396"/>
      </dsp:txXfrm>
    </dsp:sp>
    <dsp:sp modelId="{02A11F34-9CA3-45CF-8AFA-455BBB2D1F50}">
      <dsp:nvSpPr>
        <dsp:cNvPr id="0" name=""/>
        <dsp:cNvSpPr/>
      </dsp:nvSpPr>
      <dsp:spPr>
        <a:xfrm>
          <a:off x="0" y="2025396"/>
          <a:ext cx="5299585" cy="0"/>
        </a:xfrm>
        <a:prstGeom prst="line">
          <a:avLst/>
        </a:prstGeom>
        <a:blipFill rotWithShape="1">
          <a:blip xmlns:r="http://schemas.openxmlformats.org/officeDocument/2006/relationships" r:embed="rId1">
            <a:duotone>
              <a:schemeClr val="accent3">
                <a:hueOff val="0"/>
                <a:satOff val="0"/>
                <a:lumOff val="0"/>
                <a:alphaOff val="0"/>
                <a:shade val="36000"/>
                <a:satMod val="120000"/>
              </a:schemeClr>
              <a:schemeClr val="accent3">
                <a:hueOff val="0"/>
                <a:satOff val="0"/>
                <a:lumOff val="0"/>
                <a:alphaOff val="0"/>
                <a:tint val="40000"/>
              </a:schemeClr>
            </a:duotone>
          </a:blip>
          <a:tile tx="0" ty="0" sx="60000" sy="59000" flip="none" algn="tl"/>
        </a:blipFill>
        <a:ln w="6350" cap="flat" cmpd="sng" algn="ctr">
          <a:solidFill>
            <a:schemeClr val="accent3">
              <a:hueOff val="0"/>
              <a:satOff val="0"/>
              <a:lumOff val="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sp>
    <dsp:sp modelId="{DED94988-EE03-438B-A126-033240121177}">
      <dsp:nvSpPr>
        <dsp:cNvPr id="0" name=""/>
        <dsp:cNvSpPr/>
      </dsp:nvSpPr>
      <dsp:spPr>
        <a:xfrm>
          <a:off x="0" y="2025396"/>
          <a:ext cx="5299585" cy="2025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Continuum of Care (CoC) Program.</a:t>
          </a:r>
        </a:p>
      </dsp:txBody>
      <dsp:txXfrm>
        <a:off x="0" y="2025396"/>
        <a:ext cx="5299585" cy="20253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ABBBA-CE94-4E93-A168-79046D3D34FE}">
      <dsp:nvSpPr>
        <dsp:cNvPr id="0" name=""/>
        <dsp:cNvSpPr/>
      </dsp:nvSpPr>
      <dsp:spPr>
        <a:xfrm>
          <a:off x="0" y="49592"/>
          <a:ext cx="5141912" cy="7335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The Education for Homeless Children and Youth (EHCY) Program</a:t>
          </a:r>
        </a:p>
      </dsp:txBody>
      <dsp:txXfrm>
        <a:off x="35811" y="85403"/>
        <a:ext cx="5070290" cy="661968"/>
      </dsp:txXfrm>
    </dsp:sp>
    <dsp:sp modelId="{197EBB08-ED62-462C-AAE6-513093AAB50C}">
      <dsp:nvSpPr>
        <dsp:cNvPr id="0" name=""/>
        <dsp:cNvSpPr/>
      </dsp:nvSpPr>
      <dsp:spPr>
        <a:xfrm>
          <a:off x="0" y="783182"/>
          <a:ext cx="5141912" cy="1573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25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Administered by the U.S. Department of Education</a:t>
          </a:r>
        </a:p>
        <a:p>
          <a:pPr marL="114300" lvl="1" indent="-114300" algn="l" defTabSz="666750">
            <a:lnSpc>
              <a:spcPct val="90000"/>
            </a:lnSpc>
            <a:spcBef>
              <a:spcPct val="0"/>
            </a:spcBef>
            <a:spcAft>
              <a:spcPct val="20000"/>
            </a:spcAft>
            <a:buChar char="•"/>
          </a:pPr>
          <a:r>
            <a:rPr lang="en-US" sz="1500" kern="1200"/>
            <a:t>Provides grants to schools to aid in the identification of children experiencing homelessness and provide services to help them succeed in school.</a:t>
          </a:r>
        </a:p>
        <a:p>
          <a:pPr marL="114300" lvl="1" indent="-114300" algn="l" defTabSz="666750">
            <a:lnSpc>
              <a:spcPct val="90000"/>
            </a:lnSpc>
            <a:spcBef>
              <a:spcPct val="0"/>
            </a:spcBef>
            <a:spcAft>
              <a:spcPct val="20000"/>
            </a:spcAft>
            <a:buChar char="•"/>
          </a:pPr>
          <a:r>
            <a:rPr lang="en-US" sz="1500" kern="1200"/>
            <a:t>EHCY also requires schools to make accommodations to improve the stability of homeless children’s education.  </a:t>
          </a:r>
        </a:p>
      </dsp:txBody>
      <dsp:txXfrm>
        <a:off x="0" y="783182"/>
        <a:ext cx="5141912" cy="1573199"/>
      </dsp:txXfrm>
    </dsp:sp>
    <dsp:sp modelId="{EA4EECD4-921C-43AA-A284-61A8C321FA14}">
      <dsp:nvSpPr>
        <dsp:cNvPr id="0" name=""/>
        <dsp:cNvSpPr/>
      </dsp:nvSpPr>
      <dsp:spPr>
        <a:xfrm>
          <a:off x="0" y="2356382"/>
          <a:ext cx="5141912" cy="733590"/>
        </a:xfrm>
        <a:prstGeom prst="roundRect">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Title V Surplus Properties</a:t>
          </a:r>
        </a:p>
      </dsp:txBody>
      <dsp:txXfrm>
        <a:off x="35811" y="2392193"/>
        <a:ext cx="5070290" cy="661968"/>
      </dsp:txXfrm>
    </dsp:sp>
    <dsp:sp modelId="{EA591A6B-B72B-475F-802E-8CC10A1A967E}">
      <dsp:nvSpPr>
        <dsp:cNvPr id="0" name=""/>
        <dsp:cNvSpPr/>
      </dsp:nvSpPr>
      <dsp:spPr>
        <a:xfrm>
          <a:off x="0" y="3089972"/>
          <a:ext cx="5141912" cy="668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25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Requires that federal surplus property be offered to nonprofit organizations for the purpose of assisting people experiencing homelessness. </a:t>
          </a:r>
        </a:p>
      </dsp:txBody>
      <dsp:txXfrm>
        <a:off x="0" y="3089972"/>
        <a:ext cx="5141912" cy="668609"/>
      </dsp:txXfrm>
    </dsp:sp>
    <dsp:sp modelId="{E3EE9C22-20F9-4363-9CE8-E974AC35AEDB}">
      <dsp:nvSpPr>
        <dsp:cNvPr id="0" name=""/>
        <dsp:cNvSpPr/>
      </dsp:nvSpPr>
      <dsp:spPr>
        <a:xfrm>
          <a:off x="0" y="3758582"/>
          <a:ext cx="5141912" cy="733590"/>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The Interagency Council on Homelessness</a:t>
          </a:r>
        </a:p>
      </dsp:txBody>
      <dsp:txXfrm>
        <a:off x="35811" y="3794393"/>
        <a:ext cx="5070290" cy="661968"/>
      </dsp:txXfrm>
    </dsp:sp>
    <dsp:sp modelId="{870D1A71-11C2-4857-AD6A-2C4BE2E98417}">
      <dsp:nvSpPr>
        <dsp:cNvPr id="0" name=""/>
        <dsp:cNvSpPr/>
      </dsp:nvSpPr>
      <dsp:spPr>
        <a:xfrm>
          <a:off x="0" y="4492172"/>
          <a:ext cx="5141912" cy="865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25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An independent agency within the federal executive branch, coordinates the federal response to homelessness and is charged with creating a federal plan to end homelessness.</a:t>
          </a:r>
        </a:p>
      </dsp:txBody>
      <dsp:txXfrm>
        <a:off x="0" y="4492172"/>
        <a:ext cx="5141912" cy="8652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92AB3-6F42-4B24-B176-8E1241BBCE74}">
      <dsp:nvSpPr>
        <dsp:cNvPr id="0" name=""/>
        <dsp:cNvSpPr/>
      </dsp:nvSpPr>
      <dsp:spPr>
        <a:xfrm>
          <a:off x="0" y="2728"/>
          <a:ext cx="65722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1942ED-AF6D-48A0-A8AA-8DD3EA3CE6A5}">
      <dsp:nvSpPr>
        <dsp:cNvPr id="0" name=""/>
        <dsp:cNvSpPr/>
      </dsp:nvSpPr>
      <dsp:spPr>
        <a:xfrm>
          <a:off x="0" y="2728"/>
          <a:ext cx="6572250" cy="1860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The local liaison has the authority and responsibility to ensure that eligible students are identified, this should be a collaborative effort with the school personal and through outreach and coordination activities with other entities and agencies(42 U.SC. 11432 (g(6)(A)(</a:t>
          </a:r>
          <a:r>
            <a:rPr lang="en-US" sz="2100" kern="1200" err="1"/>
            <a:t>i</a:t>
          </a:r>
          <a:r>
            <a:rPr lang="en-US" sz="2100" kern="1200"/>
            <a:t>)</a:t>
          </a:r>
        </a:p>
      </dsp:txBody>
      <dsp:txXfrm>
        <a:off x="0" y="2728"/>
        <a:ext cx="6572250" cy="1860847"/>
      </dsp:txXfrm>
    </dsp:sp>
    <dsp:sp modelId="{2765FDE3-B957-4067-9C57-662D73027F12}">
      <dsp:nvSpPr>
        <dsp:cNvPr id="0" name=""/>
        <dsp:cNvSpPr/>
      </dsp:nvSpPr>
      <dsp:spPr>
        <a:xfrm>
          <a:off x="0" y="1863576"/>
          <a:ext cx="65722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29B75D-6DCD-45B6-85EC-22A2BECD171D}">
      <dsp:nvSpPr>
        <dsp:cNvPr id="0" name=""/>
        <dsp:cNvSpPr/>
      </dsp:nvSpPr>
      <dsp:spPr>
        <a:xfrm>
          <a:off x="0" y="1863576"/>
          <a:ext cx="6572250" cy="1860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Eligibility determinations should be made on a case by case basis considering the circumstances of each student</a:t>
          </a:r>
        </a:p>
      </dsp:txBody>
      <dsp:txXfrm>
        <a:off x="0" y="1863576"/>
        <a:ext cx="6572250" cy="1860847"/>
      </dsp:txXfrm>
    </dsp:sp>
    <dsp:sp modelId="{F2A7B57E-CE2D-411A-957E-305DD43903CC}">
      <dsp:nvSpPr>
        <dsp:cNvPr id="0" name=""/>
        <dsp:cNvSpPr/>
      </dsp:nvSpPr>
      <dsp:spPr>
        <a:xfrm>
          <a:off x="0" y="3724423"/>
          <a:ext cx="65722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B843CC-FFEC-413B-96E4-9DA896D5AEEF}">
      <dsp:nvSpPr>
        <dsp:cNvPr id="0" name=""/>
        <dsp:cNvSpPr/>
      </dsp:nvSpPr>
      <dsp:spPr>
        <a:xfrm>
          <a:off x="0" y="3724423"/>
          <a:ext cx="6572250" cy="1860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Pay close attention to legislation wording as it may provide needed clarity</a:t>
          </a:r>
        </a:p>
      </dsp:txBody>
      <dsp:txXfrm>
        <a:off x="0" y="3724423"/>
        <a:ext cx="6572250" cy="18608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2EA40-180A-4D8C-9C0B-49A8D65F0D8D}">
      <dsp:nvSpPr>
        <dsp:cNvPr id="0" name=""/>
        <dsp:cNvSpPr/>
      </dsp:nvSpPr>
      <dsp:spPr>
        <a:xfrm>
          <a:off x="0" y="0"/>
          <a:ext cx="5316827" cy="6131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9D5181-4585-409D-A984-49F5B8B5817A}">
      <dsp:nvSpPr>
        <dsp:cNvPr id="0" name=""/>
        <dsp:cNvSpPr/>
      </dsp:nvSpPr>
      <dsp:spPr>
        <a:xfrm>
          <a:off x="185474" y="140834"/>
          <a:ext cx="337226" cy="3372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973487-3672-496C-A889-7FC8018119CB}">
      <dsp:nvSpPr>
        <dsp:cNvPr id="0" name=""/>
        <dsp:cNvSpPr/>
      </dsp:nvSpPr>
      <dsp:spPr>
        <a:xfrm>
          <a:off x="708174" y="2878"/>
          <a:ext cx="4608653" cy="61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890" tIns="64890" rIns="64890" bIns="64890" numCol="1" spcCol="1270" anchor="ctr" anchorCtr="0">
          <a:noAutofit/>
        </a:bodyPr>
        <a:lstStyle/>
        <a:p>
          <a:pPr marL="0" lvl="0" indent="0" algn="l" defTabSz="711200">
            <a:lnSpc>
              <a:spcPct val="100000"/>
            </a:lnSpc>
            <a:spcBef>
              <a:spcPct val="0"/>
            </a:spcBef>
            <a:spcAft>
              <a:spcPct val="35000"/>
            </a:spcAft>
            <a:buNone/>
          </a:pPr>
          <a:r>
            <a:rPr lang="en-US" sz="1600" kern="1200"/>
            <a:t>Not have access to reliable transportation</a:t>
          </a:r>
        </a:p>
      </dsp:txBody>
      <dsp:txXfrm>
        <a:off x="708174" y="2878"/>
        <a:ext cx="4608653" cy="613138"/>
      </dsp:txXfrm>
    </dsp:sp>
    <dsp:sp modelId="{D09F229F-8438-43E2-A96A-746B5DCED78F}">
      <dsp:nvSpPr>
        <dsp:cNvPr id="0" name=""/>
        <dsp:cNvSpPr/>
      </dsp:nvSpPr>
      <dsp:spPr>
        <a:xfrm>
          <a:off x="0" y="769301"/>
          <a:ext cx="5316827" cy="6131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4376CC-9DCE-4D96-ACDA-B97CFA427E85}">
      <dsp:nvSpPr>
        <dsp:cNvPr id="0" name=""/>
        <dsp:cNvSpPr/>
      </dsp:nvSpPr>
      <dsp:spPr>
        <a:xfrm>
          <a:off x="185474" y="907257"/>
          <a:ext cx="337226" cy="3372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8136DC-302A-40A3-B08C-50813376D0D2}">
      <dsp:nvSpPr>
        <dsp:cNvPr id="0" name=""/>
        <dsp:cNvSpPr/>
      </dsp:nvSpPr>
      <dsp:spPr>
        <a:xfrm>
          <a:off x="708174" y="769301"/>
          <a:ext cx="4608653" cy="61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890" tIns="64890" rIns="64890" bIns="64890" numCol="1" spcCol="1270" anchor="ctr" anchorCtr="0">
          <a:noAutofit/>
        </a:bodyPr>
        <a:lstStyle/>
        <a:p>
          <a:pPr marL="0" lvl="0" indent="0" algn="l" defTabSz="711200">
            <a:lnSpc>
              <a:spcPct val="100000"/>
            </a:lnSpc>
            <a:spcBef>
              <a:spcPct val="0"/>
            </a:spcBef>
            <a:spcAft>
              <a:spcPct val="35000"/>
            </a:spcAft>
            <a:buNone/>
          </a:pPr>
          <a:r>
            <a:rPr lang="en-US" sz="1600" kern="1200"/>
            <a:t>Not have school supplies or a quiet place to study</a:t>
          </a:r>
        </a:p>
      </dsp:txBody>
      <dsp:txXfrm>
        <a:off x="708174" y="769301"/>
        <a:ext cx="4608653" cy="613138"/>
      </dsp:txXfrm>
    </dsp:sp>
    <dsp:sp modelId="{998D78A6-27AA-45F0-AAB3-17A470FC28A2}">
      <dsp:nvSpPr>
        <dsp:cNvPr id="0" name=""/>
        <dsp:cNvSpPr/>
      </dsp:nvSpPr>
      <dsp:spPr>
        <a:xfrm>
          <a:off x="0" y="1535724"/>
          <a:ext cx="5316827" cy="6131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712B36-40FA-4F43-B4B7-5B9EF6FD9A51}">
      <dsp:nvSpPr>
        <dsp:cNvPr id="0" name=""/>
        <dsp:cNvSpPr/>
      </dsp:nvSpPr>
      <dsp:spPr>
        <a:xfrm>
          <a:off x="185474" y="1673680"/>
          <a:ext cx="337226" cy="3372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8F3A2E-2DA4-4E78-A6CC-2693F2E7895E}">
      <dsp:nvSpPr>
        <dsp:cNvPr id="0" name=""/>
        <dsp:cNvSpPr/>
      </dsp:nvSpPr>
      <dsp:spPr>
        <a:xfrm>
          <a:off x="708174" y="1535724"/>
          <a:ext cx="4608653" cy="61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890" tIns="64890" rIns="64890" bIns="64890" numCol="1" spcCol="1270" anchor="ctr" anchorCtr="0">
          <a:noAutofit/>
        </a:bodyPr>
        <a:lstStyle/>
        <a:p>
          <a:pPr marL="0" lvl="0" indent="0" algn="l" defTabSz="711200">
            <a:lnSpc>
              <a:spcPct val="100000"/>
            </a:lnSpc>
            <a:spcBef>
              <a:spcPct val="0"/>
            </a:spcBef>
            <a:spcAft>
              <a:spcPct val="35000"/>
            </a:spcAft>
            <a:buNone/>
          </a:pPr>
          <a:r>
            <a:rPr lang="en-US" sz="1600" kern="1200"/>
            <a:t>Be hungry tired and stressed</a:t>
          </a:r>
        </a:p>
      </dsp:txBody>
      <dsp:txXfrm>
        <a:off x="708174" y="1535724"/>
        <a:ext cx="4608653" cy="613138"/>
      </dsp:txXfrm>
    </dsp:sp>
    <dsp:sp modelId="{18198D4C-A8B6-4690-B297-3805CFD0B03F}">
      <dsp:nvSpPr>
        <dsp:cNvPr id="0" name=""/>
        <dsp:cNvSpPr/>
      </dsp:nvSpPr>
      <dsp:spPr>
        <a:xfrm>
          <a:off x="0" y="2302147"/>
          <a:ext cx="5316827" cy="6131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7C6000-AA42-4424-AEB8-7C59197653B2}">
      <dsp:nvSpPr>
        <dsp:cNvPr id="0" name=""/>
        <dsp:cNvSpPr/>
      </dsp:nvSpPr>
      <dsp:spPr>
        <a:xfrm>
          <a:off x="185474" y="2440104"/>
          <a:ext cx="337226" cy="3372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5723E3-F0B1-4BBE-8F35-48F2806ED797}">
      <dsp:nvSpPr>
        <dsp:cNvPr id="0" name=""/>
        <dsp:cNvSpPr/>
      </dsp:nvSpPr>
      <dsp:spPr>
        <a:xfrm>
          <a:off x="708174" y="2302147"/>
          <a:ext cx="4608653" cy="61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890" tIns="64890" rIns="64890" bIns="64890" numCol="1" spcCol="1270" anchor="ctr" anchorCtr="0">
          <a:noAutofit/>
        </a:bodyPr>
        <a:lstStyle/>
        <a:p>
          <a:pPr marL="0" lvl="0" indent="0" algn="l" defTabSz="711200">
            <a:lnSpc>
              <a:spcPct val="100000"/>
            </a:lnSpc>
            <a:spcBef>
              <a:spcPct val="0"/>
            </a:spcBef>
            <a:spcAft>
              <a:spcPct val="35000"/>
            </a:spcAft>
            <a:buNone/>
          </a:pPr>
          <a:r>
            <a:rPr lang="en-US" sz="1600" kern="1200"/>
            <a:t>Move around and change schools a lot</a:t>
          </a:r>
        </a:p>
      </dsp:txBody>
      <dsp:txXfrm>
        <a:off x="708174" y="2302147"/>
        <a:ext cx="4608653" cy="613138"/>
      </dsp:txXfrm>
    </dsp:sp>
    <dsp:sp modelId="{FDEBFAF2-73F8-4408-94DD-A7E10FD48582}">
      <dsp:nvSpPr>
        <dsp:cNvPr id="0" name=""/>
        <dsp:cNvSpPr/>
      </dsp:nvSpPr>
      <dsp:spPr>
        <a:xfrm>
          <a:off x="0" y="3068570"/>
          <a:ext cx="5316827" cy="6131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BA70B6-41E7-47E9-AEC8-2A7ADDCA0946}">
      <dsp:nvSpPr>
        <dsp:cNvPr id="0" name=""/>
        <dsp:cNvSpPr/>
      </dsp:nvSpPr>
      <dsp:spPr>
        <a:xfrm>
          <a:off x="185474" y="3206527"/>
          <a:ext cx="337226" cy="33722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37B69E-78B9-4AB8-BDAD-D6D05A151F42}">
      <dsp:nvSpPr>
        <dsp:cNvPr id="0" name=""/>
        <dsp:cNvSpPr/>
      </dsp:nvSpPr>
      <dsp:spPr>
        <a:xfrm>
          <a:off x="708174" y="3068570"/>
          <a:ext cx="4608653" cy="61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890" tIns="64890" rIns="64890" bIns="64890" numCol="1" spcCol="1270" anchor="ctr" anchorCtr="0">
          <a:noAutofit/>
        </a:bodyPr>
        <a:lstStyle/>
        <a:p>
          <a:pPr marL="0" lvl="0" indent="0" algn="l" defTabSz="711200">
            <a:lnSpc>
              <a:spcPct val="100000"/>
            </a:lnSpc>
            <a:spcBef>
              <a:spcPct val="0"/>
            </a:spcBef>
            <a:spcAft>
              <a:spcPct val="35000"/>
            </a:spcAft>
            <a:buNone/>
          </a:pPr>
          <a:r>
            <a:rPr lang="en-US" sz="1600" kern="1200"/>
            <a:t>Be unable to meet standard school enrollment</a:t>
          </a:r>
        </a:p>
      </dsp:txBody>
      <dsp:txXfrm>
        <a:off x="708174" y="3068570"/>
        <a:ext cx="4608653" cy="6131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2EA40-180A-4D8C-9C0B-49A8D65F0D8D}">
      <dsp:nvSpPr>
        <dsp:cNvPr id="0" name=""/>
        <dsp:cNvSpPr/>
      </dsp:nvSpPr>
      <dsp:spPr>
        <a:xfrm>
          <a:off x="0" y="0"/>
          <a:ext cx="5371898" cy="6131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9D5181-4585-409D-A984-49F5B8B5817A}">
      <dsp:nvSpPr>
        <dsp:cNvPr id="0" name=""/>
        <dsp:cNvSpPr/>
      </dsp:nvSpPr>
      <dsp:spPr>
        <a:xfrm>
          <a:off x="185474" y="140834"/>
          <a:ext cx="337226" cy="3372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973487-3672-496C-A889-7FC8018119CB}">
      <dsp:nvSpPr>
        <dsp:cNvPr id="0" name=""/>
        <dsp:cNvSpPr/>
      </dsp:nvSpPr>
      <dsp:spPr>
        <a:xfrm>
          <a:off x="708174" y="0"/>
          <a:ext cx="4663723" cy="61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890" tIns="64890" rIns="64890" bIns="64890" numCol="1" spcCol="1270" anchor="ctr" anchorCtr="0">
          <a:noAutofit/>
        </a:bodyPr>
        <a:lstStyle/>
        <a:p>
          <a:pPr marL="0" lvl="0" indent="0" algn="l" defTabSz="711200">
            <a:lnSpc>
              <a:spcPct val="100000"/>
            </a:lnSpc>
            <a:spcBef>
              <a:spcPct val="0"/>
            </a:spcBef>
            <a:spcAft>
              <a:spcPct val="35000"/>
            </a:spcAft>
            <a:buNone/>
          </a:pPr>
          <a:r>
            <a:rPr lang="en-US" sz="1600" kern="1200"/>
            <a:t>Busing</a:t>
          </a:r>
        </a:p>
      </dsp:txBody>
      <dsp:txXfrm>
        <a:off x="708174" y="0"/>
        <a:ext cx="4663723" cy="613138"/>
      </dsp:txXfrm>
    </dsp:sp>
    <dsp:sp modelId="{D09F229F-8438-43E2-A96A-746B5DCED78F}">
      <dsp:nvSpPr>
        <dsp:cNvPr id="0" name=""/>
        <dsp:cNvSpPr/>
      </dsp:nvSpPr>
      <dsp:spPr>
        <a:xfrm>
          <a:off x="0" y="769301"/>
          <a:ext cx="5371898" cy="6131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4376CC-9DCE-4D96-ACDA-B97CFA427E85}">
      <dsp:nvSpPr>
        <dsp:cNvPr id="0" name=""/>
        <dsp:cNvSpPr/>
      </dsp:nvSpPr>
      <dsp:spPr>
        <a:xfrm>
          <a:off x="185474" y="907257"/>
          <a:ext cx="337226" cy="3372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8136DC-302A-40A3-B08C-50813376D0D2}">
      <dsp:nvSpPr>
        <dsp:cNvPr id="0" name=""/>
        <dsp:cNvSpPr/>
      </dsp:nvSpPr>
      <dsp:spPr>
        <a:xfrm>
          <a:off x="708174" y="769301"/>
          <a:ext cx="4663723" cy="61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890" tIns="64890" rIns="64890" bIns="64890" numCol="1" spcCol="1270" anchor="ctr" anchorCtr="0">
          <a:noAutofit/>
        </a:bodyPr>
        <a:lstStyle/>
        <a:p>
          <a:pPr marL="0" lvl="0" indent="0" algn="l" defTabSz="711200">
            <a:lnSpc>
              <a:spcPct val="100000"/>
            </a:lnSpc>
            <a:spcBef>
              <a:spcPct val="0"/>
            </a:spcBef>
            <a:spcAft>
              <a:spcPct val="35000"/>
            </a:spcAft>
            <a:buNone/>
          </a:pPr>
          <a:r>
            <a:rPr lang="en-US" sz="1600" kern="1200"/>
            <a:t>Provide supplies</a:t>
          </a:r>
        </a:p>
      </dsp:txBody>
      <dsp:txXfrm>
        <a:off x="708174" y="769301"/>
        <a:ext cx="4663723" cy="613138"/>
      </dsp:txXfrm>
    </dsp:sp>
    <dsp:sp modelId="{998D78A6-27AA-45F0-AAB3-17A470FC28A2}">
      <dsp:nvSpPr>
        <dsp:cNvPr id="0" name=""/>
        <dsp:cNvSpPr/>
      </dsp:nvSpPr>
      <dsp:spPr>
        <a:xfrm>
          <a:off x="0" y="1535724"/>
          <a:ext cx="5371898" cy="6131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712B36-40FA-4F43-B4B7-5B9EF6FD9A51}">
      <dsp:nvSpPr>
        <dsp:cNvPr id="0" name=""/>
        <dsp:cNvSpPr/>
      </dsp:nvSpPr>
      <dsp:spPr>
        <a:xfrm>
          <a:off x="185474" y="1673680"/>
          <a:ext cx="337226" cy="3372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8F3A2E-2DA4-4E78-A6CC-2693F2E7895E}">
      <dsp:nvSpPr>
        <dsp:cNvPr id="0" name=""/>
        <dsp:cNvSpPr/>
      </dsp:nvSpPr>
      <dsp:spPr>
        <a:xfrm>
          <a:off x="708174" y="1535724"/>
          <a:ext cx="4663723" cy="61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890" tIns="64890" rIns="64890" bIns="64890" numCol="1" spcCol="1270" anchor="ctr" anchorCtr="0">
          <a:noAutofit/>
        </a:bodyPr>
        <a:lstStyle/>
        <a:p>
          <a:pPr marL="0" lvl="0" indent="0" algn="l" defTabSz="711200">
            <a:lnSpc>
              <a:spcPct val="100000"/>
            </a:lnSpc>
            <a:spcBef>
              <a:spcPct val="0"/>
            </a:spcBef>
            <a:spcAft>
              <a:spcPct val="35000"/>
            </a:spcAft>
            <a:buNone/>
          </a:pPr>
          <a:r>
            <a:rPr lang="en-US" sz="1600" kern="1200"/>
            <a:t>Provide free meals, counseling and </a:t>
          </a:r>
        </a:p>
      </dsp:txBody>
      <dsp:txXfrm>
        <a:off x="708174" y="1535724"/>
        <a:ext cx="4663723" cy="613138"/>
      </dsp:txXfrm>
    </dsp:sp>
    <dsp:sp modelId="{18198D4C-A8B6-4690-B297-3805CFD0B03F}">
      <dsp:nvSpPr>
        <dsp:cNvPr id="0" name=""/>
        <dsp:cNvSpPr/>
      </dsp:nvSpPr>
      <dsp:spPr>
        <a:xfrm>
          <a:off x="0" y="2302147"/>
          <a:ext cx="5371898" cy="6131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7C6000-AA42-4424-AEB8-7C59197653B2}">
      <dsp:nvSpPr>
        <dsp:cNvPr id="0" name=""/>
        <dsp:cNvSpPr/>
      </dsp:nvSpPr>
      <dsp:spPr>
        <a:xfrm>
          <a:off x="185474" y="2440104"/>
          <a:ext cx="337226" cy="3372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5723E3-F0B1-4BBE-8F35-48F2806ED797}">
      <dsp:nvSpPr>
        <dsp:cNvPr id="0" name=""/>
        <dsp:cNvSpPr/>
      </dsp:nvSpPr>
      <dsp:spPr>
        <a:xfrm>
          <a:off x="708174" y="2302147"/>
          <a:ext cx="4663723" cy="61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890" tIns="64890" rIns="64890" bIns="64890" numCol="1" spcCol="1270" anchor="ctr" anchorCtr="0">
          <a:noAutofit/>
        </a:bodyPr>
        <a:lstStyle/>
        <a:p>
          <a:pPr marL="0" lvl="0" indent="0" algn="l" defTabSz="711200">
            <a:lnSpc>
              <a:spcPct val="100000"/>
            </a:lnSpc>
            <a:spcBef>
              <a:spcPct val="0"/>
            </a:spcBef>
            <a:spcAft>
              <a:spcPct val="35000"/>
            </a:spcAft>
            <a:buNone/>
          </a:pPr>
          <a:r>
            <a:rPr lang="en-US" sz="1600" kern="1200"/>
            <a:t>Allow to stay enrolled in school of choice/home district</a:t>
          </a:r>
        </a:p>
      </dsp:txBody>
      <dsp:txXfrm>
        <a:off x="708174" y="2302147"/>
        <a:ext cx="4663723" cy="613138"/>
      </dsp:txXfrm>
    </dsp:sp>
    <dsp:sp modelId="{FDEBFAF2-73F8-4408-94DD-A7E10FD48582}">
      <dsp:nvSpPr>
        <dsp:cNvPr id="0" name=""/>
        <dsp:cNvSpPr/>
      </dsp:nvSpPr>
      <dsp:spPr>
        <a:xfrm>
          <a:off x="0" y="3068570"/>
          <a:ext cx="5371898" cy="6131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BA70B6-41E7-47E9-AEC8-2A7ADDCA0946}">
      <dsp:nvSpPr>
        <dsp:cNvPr id="0" name=""/>
        <dsp:cNvSpPr/>
      </dsp:nvSpPr>
      <dsp:spPr>
        <a:xfrm>
          <a:off x="185474" y="3206527"/>
          <a:ext cx="337226" cy="33722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37B69E-78B9-4AB8-BDAD-D6D05A151F42}">
      <dsp:nvSpPr>
        <dsp:cNvPr id="0" name=""/>
        <dsp:cNvSpPr/>
      </dsp:nvSpPr>
      <dsp:spPr>
        <a:xfrm>
          <a:off x="708174" y="3068570"/>
          <a:ext cx="4663723" cy="61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890" tIns="64890" rIns="64890" bIns="64890" numCol="1" spcCol="1270" anchor="ctr" anchorCtr="0">
          <a:noAutofit/>
        </a:bodyPr>
        <a:lstStyle/>
        <a:p>
          <a:pPr marL="0" lvl="0" indent="0" algn="l" defTabSz="711200">
            <a:lnSpc>
              <a:spcPct val="100000"/>
            </a:lnSpc>
            <a:spcBef>
              <a:spcPct val="0"/>
            </a:spcBef>
            <a:spcAft>
              <a:spcPct val="35000"/>
            </a:spcAft>
            <a:buNone/>
          </a:pPr>
          <a:r>
            <a:rPr lang="en-US" sz="1600" kern="1200"/>
            <a:t>Allow to enroll immediately without proper documents</a:t>
          </a:r>
        </a:p>
      </dsp:txBody>
      <dsp:txXfrm>
        <a:off x="708174" y="3068570"/>
        <a:ext cx="4663723" cy="6131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EEB00-287D-4AC8-AC8E-7256419059B7}">
      <dsp:nvSpPr>
        <dsp:cNvPr id="0" name=""/>
        <dsp:cNvSpPr/>
      </dsp:nvSpPr>
      <dsp:spPr>
        <a:xfrm>
          <a:off x="1134163" y="2849"/>
          <a:ext cx="4536654" cy="82505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ln>
        <a:effectLst>
          <a:softEdge rad="12700"/>
        </a:effectLst>
      </dsp:spPr>
      <dsp:style>
        <a:lnRef idx="1">
          <a:scrgbClr r="0" g="0" b="0"/>
        </a:lnRef>
        <a:fillRef idx="1">
          <a:scrgbClr r="0" g="0" b="0"/>
        </a:fillRef>
        <a:effectRef idx="2">
          <a:scrgbClr r="0" g="0" b="0"/>
        </a:effectRef>
        <a:fontRef idx="minor"/>
      </dsp:style>
      <dsp:txBody>
        <a:bodyPr spcFirstLastPara="0" vert="horz" wrap="square" lIns="88024" tIns="209563" rIns="88024" bIns="209563" numCol="1" spcCol="1270" anchor="ctr" anchorCtr="0">
          <a:noAutofit/>
        </a:bodyPr>
        <a:lstStyle/>
        <a:p>
          <a:pPr marL="0" lvl="0" indent="0" algn="l" defTabSz="533400">
            <a:lnSpc>
              <a:spcPct val="90000"/>
            </a:lnSpc>
            <a:spcBef>
              <a:spcPct val="0"/>
            </a:spcBef>
            <a:spcAft>
              <a:spcPct val="35000"/>
            </a:spcAft>
            <a:buNone/>
          </a:pPr>
          <a:r>
            <a:rPr lang="en-US" sz="1200" kern="1200"/>
            <a:t>Homeless students have the right to enroll in school immediately</a:t>
          </a:r>
          <a:endParaRPr lang="en-US" sz="1200" kern="1200">
            <a:latin typeface="Times New Roman"/>
            <a:cs typeface="Times New Roman"/>
          </a:endParaRPr>
        </a:p>
      </dsp:txBody>
      <dsp:txXfrm>
        <a:off x="1134163" y="2849"/>
        <a:ext cx="4536654" cy="825050"/>
      </dsp:txXfrm>
    </dsp:sp>
    <dsp:sp modelId="{A55CD8F0-6B01-42D7-9B5D-4B7BA97CAC36}">
      <dsp:nvSpPr>
        <dsp:cNvPr id="0" name=""/>
        <dsp:cNvSpPr/>
      </dsp:nvSpPr>
      <dsp:spPr>
        <a:xfrm>
          <a:off x="0" y="2849"/>
          <a:ext cx="1134163" cy="825050"/>
        </a:xfrm>
        <a:prstGeom prst="rect">
          <a:avLst/>
        </a:prstGeom>
        <a:blipFill rotWithShape="1">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w="6350" cap="flat" cmpd="sng" algn="ctr">
          <a:solidFill>
            <a:schemeClr val="accent2">
              <a:hueOff val="0"/>
              <a:satOff val="0"/>
              <a:lumOff val="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60016" tIns="81497" rIns="60016" bIns="81497" numCol="1" spcCol="1270" anchor="ctr" anchorCtr="0">
          <a:noAutofit/>
        </a:bodyPr>
        <a:lstStyle/>
        <a:p>
          <a:pPr marL="0" lvl="0" indent="0" algn="ctr" defTabSz="666750">
            <a:lnSpc>
              <a:spcPct val="90000"/>
            </a:lnSpc>
            <a:spcBef>
              <a:spcPct val="0"/>
            </a:spcBef>
            <a:spcAft>
              <a:spcPct val="35000"/>
            </a:spcAft>
            <a:buNone/>
          </a:pPr>
          <a:r>
            <a:rPr lang="en-US" sz="1500" kern="1200">
              <a:latin typeface="Times New Roman"/>
              <a:cs typeface="Times New Roman"/>
            </a:rPr>
            <a:t>1. Immediate Enrollment:  </a:t>
          </a:r>
        </a:p>
      </dsp:txBody>
      <dsp:txXfrm>
        <a:off x="0" y="2849"/>
        <a:ext cx="1134163" cy="825050"/>
      </dsp:txXfrm>
    </dsp:sp>
    <dsp:sp modelId="{8EBD8933-EE68-46B5-B185-C6339D684C8F}">
      <dsp:nvSpPr>
        <dsp:cNvPr id="0" name=""/>
        <dsp:cNvSpPr/>
      </dsp:nvSpPr>
      <dsp:spPr>
        <a:xfrm>
          <a:off x="1134163" y="877402"/>
          <a:ext cx="4536654" cy="82505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ln>
        <a:effectLst>
          <a:softEdge rad="12700"/>
        </a:effectLst>
      </dsp:spPr>
      <dsp:style>
        <a:lnRef idx="1">
          <a:scrgbClr r="0" g="0" b="0"/>
        </a:lnRef>
        <a:fillRef idx="1">
          <a:scrgbClr r="0" g="0" b="0"/>
        </a:fillRef>
        <a:effectRef idx="2">
          <a:scrgbClr r="0" g="0" b="0"/>
        </a:effectRef>
        <a:fontRef idx="minor"/>
      </dsp:style>
      <dsp:txBody>
        <a:bodyPr spcFirstLastPara="0" vert="horz" wrap="square" lIns="88024" tIns="209563" rIns="88024" bIns="209563" numCol="1" spcCol="1270" anchor="ctr" anchorCtr="0">
          <a:noAutofit/>
        </a:bodyPr>
        <a:lstStyle/>
        <a:p>
          <a:pPr marL="0" lvl="0" indent="0" algn="l" defTabSz="533400">
            <a:lnSpc>
              <a:spcPct val="90000"/>
            </a:lnSpc>
            <a:spcBef>
              <a:spcPct val="0"/>
            </a:spcBef>
            <a:spcAft>
              <a:spcPct val="35000"/>
            </a:spcAft>
            <a:buNone/>
          </a:pPr>
          <a:r>
            <a:rPr lang="en-US" sz="1200" kern="1200" dirty="0">
              <a:latin typeface="Times New Roman"/>
              <a:cs typeface="Times New Roman"/>
            </a:rPr>
            <a:t> Homeless students have the right to remain in their school of origin, which is the school they attended before becoming homeless.</a:t>
          </a:r>
        </a:p>
      </dsp:txBody>
      <dsp:txXfrm>
        <a:off x="1134163" y="877402"/>
        <a:ext cx="4536654" cy="825050"/>
      </dsp:txXfrm>
    </dsp:sp>
    <dsp:sp modelId="{B129061F-71EC-4CF7-91BC-1079843D6E41}">
      <dsp:nvSpPr>
        <dsp:cNvPr id="0" name=""/>
        <dsp:cNvSpPr/>
      </dsp:nvSpPr>
      <dsp:spPr>
        <a:xfrm>
          <a:off x="0" y="877402"/>
          <a:ext cx="1134163" cy="825050"/>
        </a:xfrm>
        <a:prstGeom prst="rect">
          <a:avLst/>
        </a:prstGeom>
        <a:blipFill rotWithShape="1">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w="6350" cap="flat" cmpd="sng" algn="ctr">
          <a:solidFill>
            <a:schemeClr val="accent2">
              <a:hueOff val="0"/>
              <a:satOff val="0"/>
              <a:lumOff val="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60016" tIns="81497" rIns="60016" bIns="81497" numCol="1" spcCol="1270" anchor="ctr" anchorCtr="0">
          <a:noAutofit/>
        </a:bodyPr>
        <a:lstStyle/>
        <a:p>
          <a:pPr marL="0" lvl="0" indent="0" algn="ctr" defTabSz="666750">
            <a:lnSpc>
              <a:spcPct val="90000"/>
            </a:lnSpc>
            <a:spcBef>
              <a:spcPct val="0"/>
            </a:spcBef>
            <a:spcAft>
              <a:spcPct val="35000"/>
            </a:spcAft>
            <a:buNone/>
          </a:pPr>
          <a:r>
            <a:rPr lang="en-US" sz="1500" kern="1200">
              <a:latin typeface="Times New Roman"/>
              <a:cs typeface="Times New Roman"/>
            </a:rPr>
            <a:t>2. School of Origin:</a:t>
          </a:r>
        </a:p>
      </dsp:txBody>
      <dsp:txXfrm>
        <a:off x="0" y="877402"/>
        <a:ext cx="1134163" cy="825050"/>
      </dsp:txXfrm>
    </dsp:sp>
    <dsp:sp modelId="{53020F10-52C8-4504-A679-21F8F6A8F455}">
      <dsp:nvSpPr>
        <dsp:cNvPr id="0" name=""/>
        <dsp:cNvSpPr/>
      </dsp:nvSpPr>
      <dsp:spPr>
        <a:xfrm>
          <a:off x="1134163" y="1751956"/>
          <a:ext cx="4536654" cy="82505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ln>
        <a:effectLst>
          <a:softEdge rad="12700"/>
        </a:effectLst>
      </dsp:spPr>
      <dsp:style>
        <a:lnRef idx="1">
          <a:scrgbClr r="0" g="0" b="0"/>
        </a:lnRef>
        <a:fillRef idx="1">
          <a:scrgbClr r="0" g="0" b="0"/>
        </a:fillRef>
        <a:effectRef idx="2">
          <a:scrgbClr r="0" g="0" b="0"/>
        </a:effectRef>
        <a:fontRef idx="minor"/>
      </dsp:style>
      <dsp:txBody>
        <a:bodyPr spcFirstLastPara="0" vert="horz" wrap="square" lIns="88024" tIns="209563" rIns="88024" bIns="209563" numCol="1" spcCol="1270" anchor="ctr" anchorCtr="0">
          <a:noAutofit/>
        </a:bodyPr>
        <a:lstStyle/>
        <a:p>
          <a:pPr marL="0" lvl="0" indent="0" algn="l" defTabSz="533400">
            <a:lnSpc>
              <a:spcPct val="90000"/>
            </a:lnSpc>
            <a:spcBef>
              <a:spcPct val="0"/>
            </a:spcBef>
            <a:spcAft>
              <a:spcPct val="35000"/>
            </a:spcAft>
            <a:buNone/>
          </a:pPr>
          <a:r>
            <a:rPr lang="en-US" sz="1200" kern="1200">
              <a:latin typeface="Times New Roman"/>
              <a:cs typeface="Times New Roman"/>
            </a:rPr>
            <a:t>Schools must ensure educational stability for homeless students. </a:t>
          </a:r>
        </a:p>
      </dsp:txBody>
      <dsp:txXfrm>
        <a:off x="1134163" y="1751956"/>
        <a:ext cx="4536654" cy="825050"/>
      </dsp:txXfrm>
    </dsp:sp>
    <dsp:sp modelId="{FD1EB330-9523-470A-8EC4-AA2F08465FFE}">
      <dsp:nvSpPr>
        <dsp:cNvPr id="0" name=""/>
        <dsp:cNvSpPr/>
      </dsp:nvSpPr>
      <dsp:spPr>
        <a:xfrm>
          <a:off x="0" y="1751956"/>
          <a:ext cx="1134163" cy="825050"/>
        </a:xfrm>
        <a:prstGeom prst="rect">
          <a:avLst/>
        </a:prstGeom>
        <a:blipFill rotWithShape="1">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w="6350" cap="flat" cmpd="sng" algn="ctr">
          <a:solidFill>
            <a:schemeClr val="accent2">
              <a:hueOff val="0"/>
              <a:satOff val="0"/>
              <a:lumOff val="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60016" tIns="81497" rIns="60016" bIns="81497" numCol="1" spcCol="1270" anchor="ctr" anchorCtr="0">
          <a:noAutofit/>
        </a:bodyPr>
        <a:lstStyle/>
        <a:p>
          <a:pPr marL="0" lvl="0" indent="0" algn="ctr" defTabSz="666750">
            <a:lnSpc>
              <a:spcPct val="90000"/>
            </a:lnSpc>
            <a:spcBef>
              <a:spcPct val="0"/>
            </a:spcBef>
            <a:spcAft>
              <a:spcPct val="35000"/>
            </a:spcAft>
            <a:buNone/>
          </a:pPr>
          <a:r>
            <a:rPr lang="en-US" sz="1500" kern="1200">
              <a:latin typeface="Times New Roman"/>
              <a:cs typeface="Times New Roman"/>
            </a:rPr>
            <a:t>3. Educational Stability:</a:t>
          </a:r>
        </a:p>
      </dsp:txBody>
      <dsp:txXfrm>
        <a:off x="0" y="1751956"/>
        <a:ext cx="1134163" cy="825050"/>
      </dsp:txXfrm>
    </dsp:sp>
    <dsp:sp modelId="{2D252564-D8B4-4488-959F-51E08576B619}">
      <dsp:nvSpPr>
        <dsp:cNvPr id="0" name=""/>
        <dsp:cNvSpPr/>
      </dsp:nvSpPr>
      <dsp:spPr>
        <a:xfrm>
          <a:off x="1134163" y="2626510"/>
          <a:ext cx="4536654" cy="82505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ln>
        <a:effectLst>
          <a:softEdge rad="12700"/>
        </a:effectLst>
      </dsp:spPr>
      <dsp:style>
        <a:lnRef idx="1">
          <a:scrgbClr r="0" g="0" b="0"/>
        </a:lnRef>
        <a:fillRef idx="1">
          <a:scrgbClr r="0" g="0" b="0"/>
        </a:fillRef>
        <a:effectRef idx="2">
          <a:scrgbClr r="0" g="0" b="0"/>
        </a:effectRef>
        <a:fontRef idx="minor"/>
      </dsp:style>
      <dsp:txBody>
        <a:bodyPr spcFirstLastPara="0" vert="horz" wrap="square" lIns="88024" tIns="209563" rIns="88024" bIns="209563" numCol="1" spcCol="1270" anchor="ctr" anchorCtr="0">
          <a:noAutofit/>
        </a:bodyPr>
        <a:lstStyle/>
        <a:p>
          <a:pPr marL="0" lvl="0" indent="0" algn="l" defTabSz="533400">
            <a:lnSpc>
              <a:spcPct val="90000"/>
            </a:lnSpc>
            <a:spcBef>
              <a:spcPct val="0"/>
            </a:spcBef>
            <a:spcAft>
              <a:spcPct val="35000"/>
            </a:spcAft>
            <a:buNone/>
          </a:pPr>
          <a:r>
            <a:rPr lang="en-US" sz="1200" kern="1200">
              <a:latin typeface="Times New Roman"/>
              <a:cs typeface="Times New Roman"/>
            </a:rPr>
            <a:t> Homeless students may face multiple school transitions due to their housing instability.</a:t>
          </a:r>
        </a:p>
      </dsp:txBody>
      <dsp:txXfrm>
        <a:off x="1134163" y="2626510"/>
        <a:ext cx="4536654" cy="825050"/>
      </dsp:txXfrm>
    </dsp:sp>
    <dsp:sp modelId="{626B84BA-37BB-485B-8C8C-9202BCF37C7B}">
      <dsp:nvSpPr>
        <dsp:cNvPr id="0" name=""/>
        <dsp:cNvSpPr/>
      </dsp:nvSpPr>
      <dsp:spPr>
        <a:xfrm>
          <a:off x="0" y="2626510"/>
          <a:ext cx="1134163" cy="825050"/>
        </a:xfrm>
        <a:prstGeom prst="rect">
          <a:avLst/>
        </a:prstGeom>
        <a:blipFill rotWithShape="1">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w="6350" cap="flat" cmpd="sng" algn="ctr">
          <a:solidFill>
            <a:schemeClr val="accent2">
              <a:hueOff val="0"/>
              <a:satOff val="0"/>
              <a:lumOff val="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60016" tIns="81497" rIns="60016" bIns="81497" numCol="1" spcCol="1270" anchor="ctr" anchorCtr="0">
          <a:noAutofit/>
        </a:bodyPr>
        <a:lstStyle/>
        <a:p>
          <a:pPr marL="0" lvl="0" indent="0" algn="ctr" defTabSz="666750">
            <a:lnSpc>
              <a:spcPct val="90000"/>
            </a:lnSpc>
            <a:spcBef>
              <a:spcPct val="0"/>
            </a:spcBef>
            <a:spcAft>
              <a:spcPct val="35000"/>
            </a:spcAft>
            <a:buNone/>
          </a:pPr>
          <a:r>
            <a:rPr lang="en-US" sz="1500" kern="1200">
              <a:latin typeface="Times New Roman"/>
              <a:cs typeface="Times New Roman"/>
            </a:rPr>
            <a:t>4. Support for School Transitions:</a:t>
          </a:r>
        </a:p>
      </dsp:txBody>
      <dsp:txXfrm>
        <a:off x="0" y="2626510"/>
        <a:ext cx="1134163" cy="825050"/>
      </dsp:txXfrm>
    </dsp:sp>
    <dsp:sp modelId="{729AEE69-03CC-46AE-95C2-21915521AF1E}">
      <dsp:nvSpPr>
        <dsp:cNvPr id="0" name=""/>
        <dsp:cNvSpPr/>
      </dsp:nvSpPr>
      <dsp:spPr>
        <a:xfrm>
          <a:off x="1134163" y="3501063"/>
          <a:ext cx="4536654" cy="82505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ln>
        <a:effectLst>
          <a:softEdge rad="12700"/>
        </a:effectLst>
      </dsp:spPr>
      <dsp:style>
        <a:lnRef idx="1">
          <a:scrgbClr r="0" g="0" b="0"/>
        </a:lnRef>
        <a:fillRef idx="1">
          <a:scrgbClr r="0" g="0" b="0"/>
        </a:fillRef>
        <a:effectRef idx="2">
          <a:scrgbClr r="0" g="0" b="0"/>
        </a:effectRef>
        <a:fontRef idx="minor"/>
      </dsp:style>
      <dsp:txBody>
        <a:bodyPr spcFirstLastPara="0" vert="horz" wrap="square" lIns="88024" tIns="209563" rIns="88024" bIns="209563" numCol="1" spcCol="1270" anchor="ctr" anchorCtr="0">
          <a:noAutofit/>
        </a:bodyPr>
        <a:lstStyle/>
        <a:p>
          <a:pPr marL="0" lvl="0" indent="0" algn="l" defTabSz="533400">
            <a:lnSpc>
              <a:spcPct val="90000"/>
            </a:lnSpc>
            <a:spcBef>
              <a:spcPct val="0"/>
            </a:spcBef>
            <a:spcAft>
              <a:spcPct val="35000"/>
            </a:spcAft>
            <a:buNone/>
          </a:pPr>
          <a:r>
            <a:rPr lang="en-US" sz="1200" kern="1200">
              <a:latin typeface="Times New Roman"/>
              <a:cs typeface="Times New Roman"/>
            </a:rPr>
            <a:t>Homeless students are automatically eligible for free school meals</a:t>
          </a:r>
        </a:p>
      </dsp:txBody>
      <dsp:txXfrm>
        <a:off x="1134163" y="3501063"/>
        <a:ext cx="4536654" cy="825050"/>
      </dsp:txXfrm>
    </dsp:sp>
    <dsp:sp modelId="{832AEE1E-85EA-4B28-845E-55B6EB5E1222}">
      <dsp:nvSpPr>
        <dsp:cNvPr id="0" name=""/>
        <dsp:cNvSpPr/>
      </dsp:nvSpPr>
      <dsp:spPr>
        <a:xfrm>
          <a:off x="0" y="3501063"/>
          <a:ext cx="1134163" cy="825050"/>
        </a:xfrm>
        <a:prstGeom prst="rect">
          <a:avLst/>
        </a:prstGeom>
        <a:blipFill rotWithShape="1">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w="6350" cap="flat" cmpd="sng" algn="ctr">
          <a:solidFill>
            <a:schemeClr val="accent2">
              <a:hueOff val="0"/>
              <a:satOff val="0"/>
              <a:lumOff val="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60016" tIns="81497" rIns="60016" bIns="81497" numCol="1" spcCol="1270" anchor="ctr" anchorCtr="0">
          <a:noAutofit/>
        </a:bodyPr>
        <a:lstStyle/>
        <a:p>
          <a:pPr marL="0" lvl="0" indent="0" algn="ctr" defTabSz="666750">
            <a:lnSpc>
              <a:spcPct val="90000"/>
            </a:lnSpc>
            <a:spcBef>
              <a:spcPct val="0"/>
            </a:spcBef>
            <a:spcAft>
              <a:spcPct val="35000"/>
            </a:spcAft>
            <a:buNone/>
          </a:pPr>
          <a:r>
            <a:rPr lang="en-US" sz="1500" kern="1200">
              <a:latin typeface="Times New Roman"/>
              <a:cs typeface="Times New Roman"/>
            </a:rPr>
            <a:t>5. Access to Free School Meals:</a:t>
          </a:r>
        </a:p>
      </dsp:txBody>
      <dsp:txXfrm>
        <a:off x="0" y="3501063"/>
        <a:ext cx="1134163" cy="825050"/>
      </dsp:txXfrm>
    </dsp:sp>
    <dsp:sp modelId="{1C679E5D-3B18-44D9-BF18-1CA4EF9E2A22}">
      <dsp:nvSpPr>
        <dsp:cNvPr id="0" name=""/>
        <dsp:cNvSpPr/>
      </dsp:nvSpPr>
      <dsp:spPr>
        <a:xfrm>
          <a:off x="1134163" y="4375617"/>
          <a:ext cx="4536654" cy="82505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ln>
        <a:effectLst>
          <a:softEdge rad="12700"/>
        </a:effectLst>
      </dsp:spPr>
      <dsp:style>
        <a:lnRef idx="1">
          <a:scrgbClr r="0" g="0" b="0"/>
        </a:lnRef>
        <a:fillRef idx="1">
          <a:scrgbClr r="0" g="0" b="0"/>
        </a:fillRef>
        <a:effectRef idx="2">
          <a:scrgbClr r="0" g="0" b="0"/>
        </a:effectRef>
        <a:fontRef idx="minor"/>
      </dsp:style>
      <dsp:txBody>
        <a:bodyPr spcFirstLastPara="0" vert="horz" wrap="square" lIns="88024" tIns="209563" rIns="88024" bIns="209563" numCol="1" spcCol="1270" anchor="ctr" anchorCtr="0">
          <a:noAutofit/>
        </a:bodyPr>
        <a:lstStyle/>
        <a:p>
          <a:pPr marL="0" lvl="0" indent="0" algn="l" defTabSz="533400">
            <a:lnSpc>
              <a:spcPct val="90000"/>
            </a:lnSpc>
            <a:spcBef>
              <a:spcPct val="0"/>
            </a:spcBef>
            <a:spcAft>
              <a:spcPct val="35000"/>
            </a:spcAft>
            <a:buNone/>
          </a:pPr>
          <a:r>
            <a:rPr lang="en-US" sz="1200" kern="1200">
              <a:latin typeface="Times New Roman"/>
              <a:cs typeface="Times New Roman"/>
            </a:rPr>
            <a:t>Schools must connect homeless students and their families with available support services</a:t>
          </a:r>
        </a:p>
      </dsp:txBody>
      <dsp:txXfrm>
        <a:off x="1134163" y="4375617"/>
        <a:ext cx="4536654" cy="825050"/>
      </dsp:txXfrm>
    </dsp:sp>
    <dsp:sp modelId="{A2BA1369-3C88-4F1C-A118-E2D659078E00}">
      <dsp:nvSpPr>
        <dsp:cNvPr id="0" name=""/>
        <dsp:cNvSpPr/>
      </dsp:nvSpPr>
      <dsp:spPr>
        <a:xfrm>
          <a:off x="0" y="4375617"/>
          <a:ext cx="1134163" cy="825050"/>
        </a:xfrm>
        <a:prstGeom prst="rect">
          <a:avLst/>
        </a:prstGeom>
        <a:blipFill rotWithShape="1">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w="6350" cap="flat" cmpd="sng" algn="ctr">
          <a:solidFill>
            <a:schemeClr val="accent2">
              <a:hueOff val="0"/>
              <a:satOff val="0"/>
              <a:lumOff val="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60016" tIns="81497" rIns="60016" bIns="81497" numCol="1" spcCol="1270" anchor="ctr" anchorCtr="0">
          <a:noAutofit/>
        </a:bodyPr>
        <a:lstStyle/>
        <a:p>
          <a:pPr marL="0" lvl="0" indent="0" algn="ctr" defTabSz="666750">
            <a:lnSpc>
              <a:spcPct val="90000"/>
            </a:lnSpc>
            <a:spcBef>
              <a:spcPct val="0"/>
            </a:spcBef>
            <a:spcAft>
              <a:spcPct val="35000"/>
            </a:spcAft>
            <a:buNone/>
          </a:pPr>
          <a:r>
            <a:rPr lang="en-US" sz="1500" kern="1200">
              <a:latin typeface="Times New Roman"/>
              <a:cs typeface="Times New Roman"/>
            </a:rPr>
            <a:t>6. Referrals to Supportive Services:</a:t>
          </a:r>
        </a:p>
      </dsp:txBody>
      <dsp:txXfrm>
        <a:off x="0" y="4375617"/>
        <a:ext cx="1134163" cy="825050"/>
      </dsp:txXfrm>
    </dsp:sp>
    <dsp:sp modelId="{4F06B150-EE6E-40B2-B735-DEC2066FA20E}">
      <dsp:nvSpPr>
        <dsp:cNvPr id="0" name=""/>
        <dsp:cNvSpPr/>
      </dsp:nvSpPr>
      <dsp:spPr>
        <a:xfrm>
          <a:off x="1134163" y="5250171"/>
          <a:ext cx="4536654" cy="82505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ln>
        <a:effectLst>
          <a:softEdge rad="12700"/>
        </a:effectLst>
      </dsp:spPr>
      <dsp:style>
        <a:lnRef idx="1">
          <a:scrgbClr r="0" g="0" b="0"/>
        </a:lnRef>
        <a:fillRef idx="1">
          <a:scrgbClr r="0" g="0" b="0"/>
        </a:fillRef>
        <a:effectRef idx="2">
          <a:scrgbClr r="0" g="0" b="0"/>
        </a:effectRef>
        <a:fontRef idx="minor"/>
      </dsp:style>
      <dsp:txBody>
        <a:bodyPr spcFirstLastPara="0" vert="horz" wrap="square" lIns="88024" tIns="209563" rIns="88024" bIns="209563" numCol="1" spcCol="1270" anchor="ctr" anchorCtr="0">
          <a:noAutofit/>
        </a:bodyPr>
        <a:lstStyle/>
        <a:p>
          <a:pPr marL="0" lvl="0" indent="0" algn="l" defTabSz="533400">
            <a:lnSpc>
              <a:spcPct val="90000"/>
            </a:lnSpc>
            <a:spcBef>
              <a:spcPct val="0"/>
            </a:spcBef>
            <a:spcAft>
              <a:spcPct val="35000"/>
            </a:spcAft>
            <a:buNone/>
          </a:pPr>
          <a:r>
            <a:rPr lang="en-US" sz="1200" kern="1200">
              <a:latin typeface="Times New Roman"/>
              <a:cs typeface="Times New Roman"/>
            </a:rPr>
            <a:t> Homeless students have the right to access the same educational programs and services as their housed peers. </a:t>
          </a:r>
        </a:p>
      </dsp:txBody>
      <dsp:txXfrm>
        <a:off x="1134163" y="5250171"/>
        <a:ext cx="4536654" cy="825050"/>
      </dsp:txXfrm>
    </dsp:sp>
    <dsp:sp modelId="{7123A4A2-7010-4B61-8EB5-2E7D8B14F873}">
      <dsp:nvSpPr>
        <dsp:cNvPr id="0" name=""/>
        <dsp:cNvSpPr/>
      </dsp:nvSpPr>
      <dsp:spPr>
        <a:xfrm>
          <a:off x="0" y="5250171"/>
          <a:ext cx="1134163" cy="825050"/>
        </a:xfrm>
        <a:prstGeom prst="rect">
          <a:avLst/>
        </a:prstGeom>
        <a:blipFill rotWithShape="1">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w="6350" cap="flat" cmpd="sng" algn="ctr">
          <a:solidFill>
            <a:schemeClr val="accent2">
              <a:hueOff val="0"/>
              <a:satOff val="0"/>
              <a:lumOff val="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60016" tIns="81497" rIns="60016" bIns="81497" numCol="1" spcCol="1270" anchor="ctr" anchorCtr="0">
          <a:noAutofit/>
        </a:bodyPr>
        <a:lstStyle/>
        <a:p>
          <a:pPr marL="0" lvl="0" indent="0" algn="ctr" defTabSz="666750">
            <a:lnSpc>
              <a:spcPct val="90000"/>
            </a:lnSpc>
            <a:spcBef>
              <a:spcPct val="0"/>
            </a:spcBef>
            <a:spcAft>
              <a:spcPct val="35000"/>
            </a:spcAft>
            <a:buNone/>
          </a:pPr>
          <a:r>
            <a:rPr lang="en-US" sz="1500" kern="1200">
              <a:latin typeface="Times New Roman"/>
              <a:cs typeface="Times New Roman"/>
            </a:rPr>
            <a:t>7. Educational Services and Programs:</a:t>
          </a:r>
        </a:p>
      </dsp:txBody>
      <dsp:txXfrm>
        <a:off x="0" y="5250171"/>
        <a:ext cx="1134163" cy="8250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E6C930-AA25-4D5B-9594-3F260B441830}">
      <dsp:nvSpPr>
        <dsp:cNvPr id="0" name=""/>
        <dsp:cNvSpPr/>
      </dsp:nvSpPr>
      <dsp:spPr>
        <a:xfrm>
          <a:off x="0" y="531"/>
          <a:ext cx="10515600" cy="124328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AE69D-C374-436C-87DC-7F9EEDBEC346}">
      <dsp:nvSpPr>
        <dsp:cNvPr id="0" name=""/>
        <dsp:cNvSpPr/>
      </dsp:nvSpPr>
      <dsp:spPr>
        <a:xfrm>
          <a:off x="376092" y="280269"/>
          <a:ext cx="683804" cy="6838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73E8AC-FD58-4377-B6DC-EB5F71A71166}">
      <dsp:nvSpPr>
        <dsp:cNvPr id="0" name=""/>
        <dsp:cNvSpPr/>
      </dsp:nvSpPr>
      <dsp:spPr>
        <a:xfrm>
          <a:off x="1435988" y="5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666750">
            <a:lnSpc>
              <a:spcPct val="100000"/>
            </a:lnSpc>
            <a:spcBef>
              <a:spcPct val="0"/>
            </a:spcBef>
            <a:spcAft>
              <a:spcPct val="35000"/>
            </a:spcAft>
            <a:buNone/>
          </a:pPr>
          <a:r>
            <a:rPr lang="en-US" sz="1500" kern="1200"/>
            <a:t>Yes, a student who qualifies for McKinney-Vento services retains their McKinney-Vento status for the duration of the school year. The McKinney-Vento Act ensures that eligible homeless students have the right to immediate enrollment and remain in their school of origin, if it is in their best interest, for the entire school year, even if their housing situation changes during that time.</a:t>
          </a:r>
        </a:p>
      </dsp:txBody>
      <dsp:txXfrm>
        <a:off x="1435988" y="531"/>
        <a:ext cx="9079611" cy="1243280"/>
      </dsp:txXfrm>
    </dsp:sp>
    <dsp:sp modelId="{BF6BF7E1-6791-4C6F-A600-255240FAE591}">
      <dsp:nvSpPr>
        <dsp:cNvPr id="0" name=""/>
        <dsp:cNvSpPr/>
      </dsp:nvSpPr>
      <dsp:spPr>
        <a:xfrm>
          <a:off x="0" y="1554631"/>
          <a:ext cx="10515600" cy="124328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F5359A-518F-45DB-8A26-711A06E3B32E}">
      <dsp:nvSpPr>
        <dsp:cNvPr id="0" name=""/>
        <dsp:cNvSpPr/>
      </dsp:nvSpPr>
      <dsp:spPr>
        <a:xfrm>
          <a:off x="376092" y="1834369"/>
          <a:ext cx="683804" cy="6838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7C5AD2-DAD7-43A7-BB80-41358F06E32B}">
      <dsp:nvSpPr>
        <dsp:cNvPr id="0" name=""/>
        <dsp:cNvSpPr/>
      </dsp:nvSpPr>
      <dsp:spPr>
        <a:xfrm>
          <a:off x="1435988" y="15546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666750">
            <a:lnSpc>
              <a:spcPct val="100000"/>
            </a:lnSpc>
            <a:spcBef>
              <a:spcPct val="0"/>
            </a:spcBef>
            <a:spcAft>
              <a:spcPct val="35000"/>
            </a:spcAft>
            <a:buNone/>
          </a:pPr>
          <a:r>
            <a:rPr lang="en-US" sz="1500" kern="1200"/>
            <a:t>This means that even if a homeless student's housing situation stabilizes or changes throughout the school year, they can continue to receive support and services under the McKinney-Vento Act until the end of that school year. The intent is to provide stability and continuity in their education despite the challenges they may face due to homelessness.</a:t>
          </a:r>
        </a:p>
      </dsp:txBody>
      <dsp:txXfrm>
        <a:off x="1435988" y="1554631"/>
        <a:ext cx="9079611" cy="1243280"/>
      </dsp:txXfrm>
    </dsp:sp>
    <dsp:sp modelId="{640CA786-94C9-4140-A165-BB2788C9EE28}">
      <dsp:nvSpPr>
        <dsp:cNvPr id="0" name=""/>
        <dsp:cNvSpPr/>
      </dsp:nvSpPr>
      <dsp:spPr>
        <a:xfrm>
          <a:off x="0" y="3108732"/>
          <a:ext cx="10515600" cy="124328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2CBF2A-81D7-492A-98A5-C1530D14597C}">
      <dsp:nvSpPr>
        <dsp:cNvPr id="0" name=""/>
        <dsp:cNvSpPr/>
      </dsp:nvSpPr>
      <dsp:spPr>
        <a:xfrm>
          <a:off x="376092" y="3388470"/>
          <a:ext cx="683804" cy="6838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FBBAFA-8A02-48B8-A0F9-11F36CC182C1}">
      <dsp:nvSpPr>
        <dsp:cNvPr id="0" name=""/>
        <dsp:cNvSpPr/>
      </dsp:nvSpPr>
      <dsp:spPr>
        <a:xfrm>
          <a:off x="1435988" y="3108732"/>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666750">
            <a:lnSpc>
              <a:spcPct val="100000"/>
            </a:lnSpc>
            <a:spcBef>
              <a:spcPct val="0"/>
            </a:spcBef>
            <a:spcAft>
              <a:spcPct val="35000"/>
            </a:spcAft>
            <a:buNone/>
          </a:pPr>
          <a:r>
            <a:rPr lang="en-US" sz="1500" kern="1200"/>
            <a:t>Schools should work with homeless students and their families to provide necessary support, including transportation services, referrals to support services, and assistance in accessing educational resources, to help them succeed academically while experiencing homelessness.</a:t>
          </a:r>
        </a:p>
      </dsp:txBody>
      <dsp:txXfrm>
        <a:off x="1435988" y="3108732"/>
        <a:ext cx="9079611" cy="12432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13EDB7-EF1F-4E10-BFFA-FBAEC8661E5C}" type="datetimeFigureOut">
              <a:rPr lang="en-US" smtClean="0"/>
              <a:t>8/24/2023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172D7-97A0-4773-BC4F-F3FBE050C344}" type="slidenum">
              <a:rPr lang="en-US" smtClean="0"/>
              <a:t>‹#›</a:t>
            </a:fld>
            <a:endParaRPr lang="en-US"/>
          </a:p>
        </p:txBody>
      </p:sp>
    </p:spTree>
    <p:extLst>
      <p:ext uri="{BB962C8B-B14F-4D97-AF65-F5344CB8AC3E}">
        <p14:creationId xmlns:p14="http://schemas.microsoft.com/office/powerpoint/2010/main" val="4227894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ysed.gov/sites/default/files/nysed-guidance-education-for-homeless-children-and-youths-program-final.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UuxvOrZw7NY"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homelesslaw.org/wp-content/uploads/2018/10/NoBarriers.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lihc.org/sites/default/files/2022-03/2022AG_4-17_McKinney-Vento.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lihc.org/sites/default/files/2022-03/2022AG_4-17_McKinney-Vento.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am12.safelinks.protection.outlook.com/?url=https%3A%2F%2Fwww.hud.gov%2Fhudprograms%2Ftitlev&amp;data=05%7C01%7Csgrimaldi%40addressthehomeless.org%7Cb389f99b47e24265db5808db4b4ae5d4%7Cf51f2c5ee8a74a2e83b60dcd7fc3081f%7C0%7C0%7C638186557315484910%7CUnknown%7CTWFpbGZsb3d8eyJWIjoiMC4wLjAwMDAiLCJQIjoiV2luMzIiLCJBTiI6Ik1haWwiLCJXVCI6Mn0%3D%7C3000%7C%7C%7C&amp;sdata=PsGeUmCuvM%2FJ%2B5FajyMi8O7vcF4GThW1wy%2Fje9efaVY%3D&amp;reserved=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che.ed.gov/legislation/mckinney-vento/"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uscode.house.gov/view.xhtml?path=/prelim@title42/chapter119/subchapter6/partB&amp;edition=preli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F172D7-97A0-4773-BC4F-F3FBE050C344}" type="slidenum">
              <a:rPr lang="en-US" smtClean="0"/>
              <a:t>2</a:t>
            </a:fld>
            <a:endParaRPr lang="en-US"/>
          </a:p>
        </p:txBody>
      </p:sp>
    </p:spTree>
    <p:extLst>
      <p:ext uri="{BB962C8B-B14F-4D97-AF65-F5344CB8AC3E}">
        <p14:creationId xmlns:p14="http://schemas.microsoft.com/office/powerpoint/2010/main" val="3822649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F172D7-97A0-4773-BC4F-F3FBE050C344}" type="slidenum">
              <a:rPr lang="en-US" smtClean="0"/>
              <a:t>13</a:t>
            </a:fld>
            <a:endParaRPr lang="en-US"/>
          </a:p>
        </p:txBody>
      </p:sp>
    </p:spTree>
    <p:extLst>
      <p:ext uri="{BB962C8B-B14F-4D97-AF65-F5344CB8AC3E}">
        <p14:creationId xmlns:p14="http://schemas.microsoft.com/office/powerpoint/2010/main" val="1030407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F172D7-97A0-4773-BC4F-F3FBE050C344}" type="slidenum">
              <a:rPr lang="en-US" smtClean="0"/>
              <a:t>14</a:t>
            </a:fld>
            <a:endParaRPr lang="en-US"/>
          </a:p>
        </p:txBody>
      </p:sp>
    </p:spTree>
    <p:extLst>
      <p:ext uri="{BB962C8B-B14F-4D97-AF65-F5344CB8AC3E}">
        <p14:creationId xmlns:p14="http://schemas.microsoft.com/office/powerpoint/2010/main" val="3170534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F172D7-97A0-4773-BC4F-F3FBE050C344}" type="slidenum">
              <a:rPr lang="en-US" smtClean="0"/>
              <a:t>15</a:t>
            </a:fld>
            <a:endParaRPr lang="en-US"/>
          </a:p>
        </p:txBody>
      </p:sp>
    </p:spTree>
    <p:extLst>
      <p:ext uri="{BB962C8B-B14F-4D97-AF65-F5344CB8AC3E}">
        <p14:creationId xmlns:p14="http://schemas.microsoft.com/office/powerpoint/2010/main" val="3951965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a:cs typeface="Times New Roman"/>
            </a:endParaRPr>
          </a:p>
          <a:p>
            <a:endParaRPr lang="en-US" dirty="0"/>
          </a:p>
        </p:txBody>
      </p:sp>
      <p:sp>
        <p:nvSpPr>
          <p:cNvPr id="4" name="Slide Number Placeholder 3"/>
          <p:cNvSpPr>
            <a:spLocks noGrp="1"/>
          </p:cNvSpPr>
          <p:nvPr>
            <p:ph type="sldNum" sz="quarter" idx="5"/>
          </p:nvPr>
        </p:nvSpPr>
        <p:spPr/>
        <p:txBody>
          <a:bodyPr/>
          <a:lstStyle/>
          <a:p>
            <a:fld id="{E5F172D7-97A0-4773-BC4F-F3FBE050C344}" type="slidenum">
              <a:rPr lang="en-US" smtClean="0"/>
              <a:t>16</a:t>
            </a:fld>
            <a:endParaRPr lang="en-US"/>
          </a:p>
        </p:txBody>
      </p:sp>
    </p:spTree>
    <p:extLst>
      <p:ext uri="{BB962C8B-B14F-4D97-AF65-F5344CB8AC3E}">
        <p14:creationId xmlns:p14="http://schemas.microsoft.com/office/powerpoint/2010/main" val="1818937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a:t>
            </a:r>
            <a:r>
              <a:rPr lang="en-US" dirty="0">
                <a:latin typeface="Times New Roman"/>
                <a:cs typeface="Times New Roman"/>
              </a:rPr>
              <a:t>Schools must ensure educational stability for homeless students. </a:t>
            </a:r>
          </a:p>
          <a:p>
            <a:r>
              <a:rPr lang="en-US" dirty="0">
                <a:latin typeface="Times New Roman"/>
                <a:cs typeface="Times New Roman"/>
              </a:rPr>
              <a:t>If remaining in the school of origin is not in the student's best interest, schools must provide immediate enrollment in a new school. </a:t>
            </a:r>
          </a:p>
          <a:p>
            <a:pPr lvl="1"/>
            <a:r>
              <a:rPr lang="en-US" dirty="0">
                <a:latin typeface="Times New Roman"/>
                <a:cs typeface="Times New Roman"/>
              </a:rPr>
              <a:t>They should minimize educational disruptions, provide comparable services, and facilitate the transfer of academic records.</a:t>
            </a:r>
            <a:endParaRPr lang="en-US" dirty="0"/>
          </a:p>
          <a:p>
            <a:r>
              <a:rPr lang="en-US" dirty="0"/>
              <a:t>4. </a:t>
            </a:r>
            <a:r>
              <a:rPr lang="en-US" dirty="0">
                <a:latin typeface="Times New Roman"/>
                <a:cs typeface="Times New Roman"/>
              </a:rPr>
              <a:t>Homeless students may face multiple school transitions due to their housing instability. </a:t>
            </a:r>
          </a:p>
          <a:p>
            <a:pPr lvl="1"/>
            <a:r>
              <a:rPr lang="en-US" dirty="0">
                <a:latin typeface="Times New Roman"/>
                <a:cs typeface="Times New Roman"/>
              </a:rPr>
              <a:t>The McKinney-Vento Act requires schools to provide support services to facilitate these transitions, </a:t>
            </a:r>
          </a:p>
          <a:p>
            <a:pPr lvl="2"/>
            <a:r>
              <a:rPr lang="en-US" dirty="0">
                <a:latin typeface="Times New Roman"/>
                <a:cs typeface="Times New Roman"/>
              </a:rPr>
              <a:t>including assistance with enrollment, </a:t>
            </a:r>
          </a:p>
          <a:p>
            <a:pPr lvl="2"/>
            <a:r>
              <a:rPr lang="en-US" dirty="0">
                <a:latin typeface="Times New Roman"/>
                <a:cs typeface="Times New Roman"/>
              </a:rPr>
              <a:t>credit transfer, </a:t>
            </a:r>
          </a:p>
          <a:p>
            <a:pPr lvl="2"/>
            <a:r>
              <a:rPr lang="en-US" dirty="0">
                <a:latin typeface="Times New Roman"/>
                <a:cs typeface="Times New Roman"/>
              </a:rPr>
              <a:t>and academic and social integration.</a:t>
            </a:r>
            <a:endParaRPr lang="en-US" dirty="0"/>
          </a:p>
          <a:p>
            <a:r>
              <a:rPr lang="en-US" dirty="0"/>
              <a:t>5. </a:t>
            </a:r>
            <a:r>
              <a:rPr lang="en-US" dirty="0">
                <a:latin typeface="Times New Roman"/>
                <a:cs typeface="Times New Roman"/>
              </a:rPr>
              <a:t>Homeless students are automatically eligible for free school meals without the need for additional applications. </a:t>
            </a:r>
          </a:p>
          <a:p>
            <a:pPr lvl="1"/>
            <a:r>
              <a:rPr lang="en-US" dirty="0">
                <a:latin typeface="Times New Roman"/>
                <a:cs typeface="Times New Roman"/>
              </a:rPr>
              <a:t>This ensures they have access to nutritious meals during the school day.</a:t>
            </a:r>
            <a:endParaRPr lang="en-US" dirty="0"/>
          </a:p>
          <a:p>
            <a:r>
              <a:rPr lang="en-US" dirty="0"/>
              <a:t>6. </a:t>
            </a:r>
            <a:r>
              <a:rPr lang="en-US" dirty="0">
                <a:latin typeface="Times New Roman"/>
                <a:cs typeface="Times New Roman"/>
              </a:rPr>
              <a:t>Schools must connect homeless students and their families with available support services</a:t>
            </a:r>
          </a:p>
          <a:p>
            <a:pPr lvl="1"/>
            <a:r>
              <a:rPr lang="en-US" dirty="0">
                <a:latin typeface="Times New Roman"/>
                <a:cs typeface="Times New Roman"/>
              </a:rPr>
              <a:t>such as health care</a:t>
            </a:r>
          </a:p>
          <a:p>
            <a:pPr lvl="1"/>
            <a:r>
              <a:rPr lang="en-US" dirty="0">
                <a:latin typeface="Times New Roman"/>
                <a:cs typeface="Times New Roman"/>
              </a:rPr>
              <a:t>mental health services</a:t>
            </a:r>
          </a:p>
          <a:p>
            <a:pPr lvl="1"/>
            <a:r>
              <a:rPr lang="en-US" dirty="0">
                <a:latin typeface="Times New Roman"/>
                <a:cs typeface="Times New Roman"/>
              </a:rPr>
              <a:t> counseling</a:t>
            </a:r>
          </a:p>
          <a:p>
            <a:pPr lvl="1"/>
            <a:r>
              <a:rPr lang="en-US" dirty="0">
                <a:latin typeface="Times New Roman"/>
                <a:cs typeface="Times New Roman"/>
              </a:rPr>
              <a:t> and other resources in the community.</a:t>
            </a:r>
          </a:p>
          <a:p>
            <a:pPr lvl="1"/>
            <a:endParaRPr lang="en-US" dirty="0">
              <a:latin typeface="Times New Roman"/>
              <a:cs typeface="Times New Roman"/>
            </a:endParaRPr>
          </a:p>
          <a:p>
            <a:r>
              <a:rPr lang="en-US" dirty="0">
                <a:latin typeface="Times New Roman"/>
                <a:cs typeface="Times New Roman"/>
              </a:rPr>
              <a:t>7. Homeless students have the right to access the same educational programs and services as their housed peers. </a:t>
            </a:r>
          </a:p>
          <a:p>
            <a:pPr lvl="1"/>
            <a:r>
              <a:rPr lang="en-US" sz="1800" dirty="0"/>
              <a:t>School districts must provide homeless students with the same educational opportunities as other students,</a:t>
            </a:r>
          </a:p>
          <a:p>
            <a:pPr lvl="2"/>
            <a:r>
              <a:rPr lang="en-US" dirty="0"/>
              <a:t> including access to the same programs, services, and activities.</a:t>
            </a:r>
            <a:endParaRPr lang="en-US" dirty="0">
              <a:latin typeface="Times New Roman"/>
              <a:cs typeface="Times New Roman"/>
            </a:endParaRPr>
          </a:p>
          <a:p>
            <a:pPr lvl="1"/>
            <a:r>
              <a:rPr lang="en-US" dirty="0">
                <a:latin typeface="Times New Roman"/>
                <a:cs typeface="Times New Roman"/>
              </a:rPr>
              <a:t>Schools should provide additional supports, such as tutoring, after-school programs, and supplemental instruction, to help homeless students succeed academically.</a:t>
            </a:r>
            <a:endParaRPr lang="en-US" dirty="0"/>
          </a:p>
          <a:p>
            <a:pPr lvl="1"/>
            <a:endParaRPr lang="en-US" dirty="0">
              <a:latin typeface="Times New Roman"/>
              <a:cs typeface="Times New Roman"/>
            </a:endParaRPr>
          </a:p>
          <a:p>
            <a:endParaRPr lang="en-US" dirty="0"/>
          </a:p>
        </p:txBody>
      </p:sp>
      <p:sp>
        <p:nvSpPr>
          <p:cNvPr id="4" name="Slide Number Placeholder 3"/>
          <p:cNvSpPr>
            <a:spLocks noGrp="1"/>
          </p:cNvSpPr>
          <p:nvPr>
            <p:ph type="sldNum" sz="quarter" idx="5"/>
          </p:nvPr>
        </p:nvSpPr>
        <p:spPr/>
        <p:txBody>
          <a:bodyPr/>
          <a:lstStyle/>
          <a:p>
            <a:fld id="{E5F172D7-97A0-4773-BC4F-F3FBE050C344}" type="slidenum">
              <a:rPr lang="en-US" smtClean="0"/>
              <a:t>17</a:t>
            </a:fld>
            <a:endParaRPr lang="en-US"/>
          </a:p>
        </p:txBody>
      </p:sp>
    </p:spTree>
    <p:extLst>
      <p:ext uri="{BB962C8B-B14F-4D97-AF65-F5344CB8AC3E}">
        <p14:creationId xmlns:p14="http://schemas.microsoft.com/office/powerpoint/2010/main" val="3678079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F172D7-97A0-4773-BC4F-F3FBE050C344}" type="slidenum">
              <a:rPr lang="en-US" smtClean="0"/>
              <a:t>18</a:t>
            </a:fld>
            <a:endParaRPr lang="en-US"/>
          </a:p>
        </p:txBody>
      </p:sp>
    </p:spTree>
    <p:extLst>
      <p:ext uri="{BB962C8B-B14F-4D97-AF65-F5344CB8AC3E}">
        <p14:creationId xmlns:p14="http://schemas.microsoft.com/office/powerpoint/2010/main" val="2668029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F172D7-97A0-4773-BC4F-F3FBE050C344}" type="slidenum">
              <a:rPr lang="en-US" smtClean="0"/>
              <a:t>19</a:t>
            </a:fld>
            <a:endParaRPr lang="en-US"/>
          </a:p>
        </p:txBody>
      </p:sp>
    </p:spTree>
    <p:extLst>
      <p:ext uri="{BB962C8B-B14F-4D97-AF65-F5344CB8AC3E}">
        <p14:creationId xmlns:p14="http://schemas.microsoft.com/office/powerpoint/2010/main" val="1263496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hlinkClick r:id="rId3" tooltip="https://www.nysed.gov/sites/default/files/nysed-guidance-education-for-homeless-children-and-youths-program-final.pdf"/>
              </a:rPr>
              <a:t>NYSED Guidance: Education of Children and Youth </a:t>
            </a:r>
            <a:r>
              <a:rPr lang="en-US" dirty="0" err="1">
                <a:effectLst/>
                <a:hlinkClick r:id="rId3" tooltip="https://www.nysed.gov/sites/default/files/nysed-guidance-education-for-homeless-children-and-youths-program-final.pdf"/>
              </a:rPr>
              <a:t>Expperiencing</a:t>
            </a:r>
            <a:r>
              <a:rPr lang="en-US" dirty="0">
                <a:effectLst/>
                <a:hlinkClick r:id="rId3" tooltip="https://www.nysed.gov/sites/default/files/nysed-guidance-education-for-homeless-children-and-youths-program-final.pdf"/>
              </a:rPr>
              <a:t> Homelessness</a:t>
            </a:r>
            <a:endParaRPr lang="en-US" dirty="0">
              <a:cs typeface="Calibri"/>
            </a:endParaRPr>
          </a:p>
        </p:txBody>
      </p:sp>
      <p:sp>
        <p:nvSpPr>
          <p:cNvPr id="4" name="Slide Number Placeholder 3"/>
          <p:cNvSpPr>
            <a:spLocks noGrp="1"/>
          </p:cNvSpPr>
          <p:nvPr>
            <p:ph type="sldNum" sz="quarter" idx="5"/>
          </p:nvPr>
        </p:nvSpPr>
        <p:spPr/>
        <p:txBody>
          <a:bodyPr/>
          <a:lstStyle/>
          <a:p>
            <a:fld id="{E5F172D7-97A0-4773-BC4F-F3FBE050C344}" type="slidenum">
              <a:rPr lang="en-US" smtClean="0"/>
              <a:t>20</a:t>
            </a:fld>
            <a:endParaRPr lang="en-US"/>
          </a:p>
        </p:txBody>
      </p:sp>
    </p:spTree>
    <p:extLst>
      <p:ext uri="{BB962C8B-B14F-4D97-AF65-F5344CB8AC3E}">
        <p14:creationId xmlns:p14="http://schemas.microsoft.com/office/powerpoint/2010/main" val="3388274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err="1">
                <a:solidFill>
                  <a:srgbClr val="222222"/>
                </a:solidFill>
                <a:effectLst/>
                <a:latin typeface="Times New Roman" panose="02020603050405020304" pitchFamily="18" charset="0"/>
                <a:ea typeface="Times New Roman" panose="02020603050405020304" pitchFamily="18" charset="0"/>
              </a:rPr>
              <a:t>i</a:t>
            </a:r>
            <a:r>
              <a:rPr lang="en-US" sz="1800" dirty="0">
                <a:solidFill>
                  <a:srgbClr val="222222"/>
                </a:solidFill>
                <a:effectLst/>
                <a:latin typeface="Times New Roman" panose="02020603050405020304" pitchFamily="18" charset="0"/>
                <a:ea typeface="Times New Roman" panose="02020603050405020304" pitchFamily="18" charset="0"/>
              </a:rPr>
              <a:t>. Transportation as described in this subdivision must be provided to</a:t>
            </a:r>
            <a:endParaRPr lang="en-US" sz="1800" dirty="0">
              <a:effectLst/>
              <a:latin typeface="Calibri" panose="020F0502020204030204" pitchFamily="34" charset="0"/>
              <a:ea typeface="Calibri" panose="020F0502020204030204" pitchFamily="34" charset="0"/>
            </a:endParaRPr>
          </a:p>
          <a:p>
            <a:r>
              <a:rPr lang="en-US" sz="1800" dirty="0">
                <a:solidFill>
                  <a:srgbClr val="222222"/>
                </a:solidFill>
                <a:effectLst/>
                <a:latin typeface="Times New Roman" panose="02020603050405020304" pitchFamily="18" charset="0"/>
                <a:ea typeface="Times New Roman" panose="02020603050405020304" pitchFamily="18" charset="0"/>
              </a:rPr>
              <a:t>the homeless child by the designated school district of attendance or</a:t>
            </a:r>
            <a:br>
              <a:rPr lang="en-US" sz="1800" dirty="0">
                <a:solidFill>
                  <a:srgbClr val="222222"/>
                </a:solidFill>
                <a:effectLst/>
                <a:latin typeface="Times New Roman" panose="02020603050405020304" pitchFamily="18" charset="0"/>
                <a:ea typeface="Times New Roman" panose="02020603050405020304" pitchFamily="18" charset="0"/>
              </a:rPr>
            </a:br>
            <a:r>
              <a:rPr lang="en-US" sz="1800" dirty="0">
                <a:solidFill>
                  <a:srgbClr val="222222"/>
                </a:solidFill>
                <a:effectLst/>
                <a:latin typeface="Times New Roman" panose="02020603050405020304" pitchFamily="18" charset="0"/>
                <a:ea typeface="Times New Roman" panose="02020603050405020304" pitchFamily="18" charset="0"/>
              </a:rPr>
              <a:t>the social services district for the duration of homelessness. The</a:t>
            </a:r>
            <a:br>
              <a:rPr lang="en-US" sz="1800" dirty="0">
                <a:solidFill>
                  <a:srgbClr val="222222"/>
                </a:solidFill>
                <a:effectLst/>
                <a:latin typeface="Times New Roman" panose="02020603050405020304" pitchFamily="18" charset="0"/>
                <a:ea typeface="Times New Roman" panose="02020603050405020304" pitchFamily="18" charset="0"/>
              </a:rPr>
            </a:br>
            <a:r>
              <a:rPr lang="en-US" sz="1800" dirty="0">
                <a:solidFill>
                  <a:srgbClr val="222222"/>
                </a:solidFill>
                <a:effectLst/>
                <a:latin typeface="Times New Roman" panose="02020603050405020304" pitchFamily="18" charset="0"/>
                <a:ea typeface="Times New Roman" panose="02020603050405020304" pitchFamily="18" charset="0"/>
              </a:rPr>
              <a:t>designated district of attendance must transport the child for the</a:t>
            </a:r>
            <a:br>
              <a:rPr lang="en-US" sz="1800" dirty="0">
                <a:solidFill>
                  <a:srgbClr val="222222"/>
                </a:solidFill>
                <a:effectLst/>
                <a:latin typeface="Times New Roman" panose="02020603050405020304" pitchFamily="18" charset="0"/>
                <a:ea typeface="Times New Roman" panose="02020603050405020304" pitchFamily="18" charset="0"/>
              </a:rPr>
            </a:br>
            <a:r>
              <a:rPr lang="en-US" sz="1800" dirty="0">
                <a:solidFill>
                  <a:srgbClr val="222222"/>
                </a:solidFill>
                <a:effectLst/>
                <a:latin typeface="Times New Roman" panose="02020603050405020304" pitchFamily="18" charset="0"/>
                <a:ea typeface="Times New Roman" panose="02020603050405020304" pitchFamily="18" charset="0"/>
              </a:rPr>
              <a:t>remainder of the school year in which the child becomes permanently</a:t>
            </a:r>
            <a:br>
              <a:rPr lang="en-US" sz="1800" dirty="0">
                <a:solidFill>
                  <a:srgbClr val="222222"/>
                </a:solidFill>
                <a:effectLst/>
                <a:latin typeface="Times New Roman" panose="02020603050405020304" pitchFamily="18" charset="0"/>
                <a:ea typeface="Times New Roman" panose="02020603050405020304" pitchFamily="18" charset="0"/>
              </a:rPr>
            </a:br>
            <a:r>
              <a:rPr lang="en-US" sz="1800" dirty="0">
                <a:solidFill>
                  <a:srgbClr val="222222"/>
                </a:solidFill>
                <a:effectLst/>
                <a:latin typeface="Times New Roman" panose="02020603050405020304" pitchFamily="18" charset="0"/>
                <a:ea typeface="Times New Roman" panose="02020603050405020304" pitchFamily="18" charset="0"/>
              </a:rPr>
              <a:t>housed and one additional year if that year constitutes the child's</a:t>
            </a:r>
            <a:br>
              <a:rPr lang="en-US" sz="1800" dirty="0">
                <a:solidFill>
                  <a:srgbClr val="222222"/>
                </a:solidFill>
                <a:effectLst/>
                <a:latin typeface="Times New Roman" panose="02020603050405020304" pitchFamily="18" charset="0"/>
                <a:ea typeface="Times New Roman" panose="02020603050405020304" pitchFamily="18" charset="0"/>
              </a:rPr>
            </a:br>
            <a:r>
              <a:rPr lang="en-US" sz="1800" dirty="0">
                <a:solidFill>
                  <a:srgbClr val="222222"/>
                </a:solidFill>
                <a:effectLst/>
                <a:latin typeface="Times New Roman" panose="02020603050405020304" pitchFamily="18" charset="0"/>
                <a:ea typeface="Times New Roman" panose="02020603050405020304" pitchFamily="18" charset="0"/>
              </a:rPr>
              <a:t>terminal year in the designated school. Such transportation shall not be</a:t>
            </a:r>
            <a:br>
              <a:rPr lang="en-US" sz="1800" dirty="0">
                <a:solidFill>
                  <a:srgbClr val="222222"/>
                </a:solidFill>
                <a:effectLst/>
                <a:latin typeface="Times New Roman" panose="02020603050405020304" pitchFamily="18" charset="0"/>
                <a:ea typeface="Times New Roman" panose="02020603050405020304" pitchFamily="18" charset="0"/>
              </a:rPr>
            </a:br>
            <a:r>
              <a:rPr lang="en-US" sz="1800" dirty="0">
                <a:solidFill>
                  <a:srgbClr val="222222"/>
                </a:solidFill>
                <a:effectLst/>
                <a:latin typeface="Times New Roman" panose="02020603050405020304" pitchFamily="18" charset="0"/>
                <a:ea typeface="Times New Roman" panose="02020603050405020304" pitchFamily="18" charset="0"/>
              </a:rPr>
              <a:t>in excess of fifty miles each way except where the commissioner</a:t>
            </a:r>
            <a:br>
              <a:rPr lang="en-US" sz="1800" dirty="0">
                <a:solidFill>
                  <a:srgbClr val="222222"/>
                </a:solidFill>
                <a:effectLst/>
                <a:latin typeface="Times New Roman" panose="02020603050405020304" pitchFamily="18" charset="0"/>
                <a:ea typeface="Times New Roman" panose="02020603050405020304" pitchFamily="18" charset="0"/>
              </a:rPr>
            </a:br>
            <a:r>
              <a:rPr lang="en-US" sz="1800" dirty="0">
                <a:solidFill>
                  <a:srgbClr val="222222"/>
                </a:solidFill>
                <a:effectLst/>
                <a:latin typeface="Times New Roman" panose="02020603050405020304" pitchFamily="18" charset="0"/>
                <a:ea typeface="Times New Roman" panose="02020603050405020304" pitchFamily="18" charset="0"/>
              </a:rPr>
              <a:t>certifies that transportation in excess of fifty miles is in the best</a:t>
            </a:r>
            <a:br>
              <a:rPr lang="en-US" sz="1800" dirty="0">
                <a:solidFill>
                  <a:srgbClr val="222222"/>
                </a:solidFill>
                <a:effectLst/>
                <a:latin typeface="Times New Roman" panose="02020603050405020304" pitchFamily="18" charset="0"/>
                <a:ea typeface="Times New Roman" panose="02020603050405020304" pitchFamily="18" charset="0"/>
              </a:rPr>
            </a:br>
            <a:r>
              <a:rPr lang="en-US" sz="1800" dirty="0">
                <a:solidFill>
                  <a:srgbClr val="222222"/>
                </a:solidFill>
                <a:effectLst/>
                <a:latin typeface="Times New Roman" panose="02020603050405020304" pitchFamily="18" charset="0"/>
                <a:ea typeface="Times New Roman" panose="02020603050405020304" pitchFamily="18" charset="0"/>
              </a:rPr>
              <a:t>interest of the child. The designated school district of attendance</a:t>
            </a:r>
            <a:br>
              <a:rPr lang="en-US" sz="1800" dirty="0">
                <a:solidFill>
                  <a:srgbClr val="222222"/>
                </a:solidFill>
                <a:effectLst/>
                <a:latin typeface="Times New Roman" panose="02020603050405020304" pitchFamily="18" charset="0"/>
                <a:ea typeface="Times New Roman" panose="02020603050405020304" pitchFamily="18" charset="0"/>
              </a:rPr>
            </a:br>
            <a:r>
              <a:rPr lang="en-US" sz="1800" dirty="0">
                <a:solidFill>
                  <a:srgbClr val="222222"/>
                </a:solidFill>
                <a:effectLst/>
                <a:latin typeface="Times New Roman" panose="02020603050405020304" pitchFamily="18" charset="0"/>
                <a:ea typeface="Times New Roman" panose="02020603050405020304" pitchFamily="18" charset="0"/>
              </a:rPr>
              <a:t>shall be entitled to reimbursement from the current school district in</a:t>
            </a:r>
            <a:br>
              <a:rPr lang="en-US" sz="1800" dirty="0">
                <a:solidFill>
                  <a:srgbClr val="222222"/>
                </a:solidFill>
                <a:effectLst/>
                <a:latin typeface="Times New Roman" panose="02020603050405020304" pitchFamily="18" charset="0"/>
                <a:ea typeface="Times New Roman" panose="02020603050405020304" pitchFamily="18" charset="0"/>
              </a:rPr>
            </a:br>
            <a:r>
              <a:rPr lang="en-US" sz="1800" dirty="0">
                <a:solidFill>
                  <a:srgbClr val="222222"/>
                </a:solidFill>
                <a:effectLst/>
                <a:latin typeface="Times New Roman" panose="02020603050405020304" pitchFamily="18" charset="0"/>
                <a:ea typeface="Times New Roman" panose="02020603050405020304" pitchFamily="18" charset="0"/>
              </a:rPr>
              <a:t>which the child becomes permanently housed for any cost incurred for</a:t>
            </a:r>
            <a:br>
              <a:rPr lang="en-US" sz="1800" dirty="0">
                <a:solidFill>
                  <a:srgbClr val="222222"/>
                </a:solidFill>
                <a:effectLst/>
                <a:latin typeface="Times New Roman" panose="02020603050405020304" pitchFamily="18" charset="0"/>
                <a:ea typeface="Times New Roman" panose="02020603050405020304" pitchFamily="18" charset="0"/>
              </a:rPr>
            </a:br>
            <a:r>
              <a:rPr lang="en-US" sz="1800" dirty="0">
                <a:solidFill>
                  <a:srgbClr val="222222"/>
                </a:solidFill>
                <a:effectLst/>
                <a:latin typeface="Times New Roman" panose="02020603050405020304" pitchFamily="18" charset="0"/>
                <a:ea typeface="Times New Roman" panose="02020603050405020304" pitchFamily="18" charset="0"/>
              </a:rPr>
              <a:t>transportation for the remainder of the school year after the child</a:t>
            </a:r>
            <a:br>
              <a:rPr lang="en-US" sz="1800" dirty="0">
                <a:solidFill>
                  <a:srgbClr val="222222"/>
                </a:solidFill>
                <a:effectLst/>
                <a:latin typeface="Times New Roman" panose="02020603050405020304" pitchFamily="18" charset="0"/>
                <a:ea typeface="Times New Roman" panose="02020603050405020304" pitchFamily="18" charset="0"/>
              </a:rPr>
            </a:br>
            <a:r>
              <a:rPr lang="en-US" sz="1800" dirty="0">
                <a:solidFill>
                  <a:srgbClr val="222222"/>
                </a:solidFill>
                <a:effectLst/>
                <a:latin typeface="Times New Roman" panose="02020603050405020304" pitchFamily="18" charset="0"/>
                <a:ea typeface="Times New Roman" panose="02020603050405020304" pitchFamily="18" charset="0"/>
              </a:rPr>
              <a:t>becomes permanently housed and one additional year if that year</a:t>
            </a:r>
            <a:br>
              <a:rPr lang="en-US" sz="1800" dirty="0">
                <a:solidFill>
                  <a:srgbClr val="222222"/>
                </a:solidFill>
                <a:effectLst/>
                <a:latin typeface="Times New Roman" panose="02020603050405020304" pitchFamily="18" charset="0"/>
                <a:ea typeface="Times New Roman" panose="02020603050405020304" pitchFamily="18" charset="0"/>
              </a:rPr>
            </a:br>
            <a:r>
              <a:rPr lang="en-US" sz="1800" dirty="0">
                <a:solidFill>
                  <a:srgbClr val="222222"/>
                </a:solidFill>
                <a:effectLst/>
                <a:latin typeface="Times New Roman" panose="02020603050405020304" pitchFamily="18" charset="0"/>
                <a:ea typeface="Times New Roman" panose="02020603050405020304" pitchFamily="18" charset="0"/>
              </a:rPr>
              <a:t>constitutes the child's terminal year in the designated school.</a:t>
            </a:r>
            <a:endParaRPr lang="en-US" dirty="0"/>
          </a:p>
        </p:txBody>
      </p:sp>
      <p:sp>
        <p:nvSpPr>
          <p:cNvPr id="4" name="Slide Number Placeholder 3"/>
          <p:cNvSpPr>
            <a:spLocks noGrp="1"/>
          </p:cNvSpPr>
          <p:nvPr>
            <p:ph type="sldNum" sz="quarter" idx="5"/>
          </p:nvPr>
        </p:nvSpPr>
        <p:spPr/>
        <p:txBody>
          <a:bodyPr/>
          <a:lstStyle/>
          <a:p>
            <a:fld id="{E5F172D7-97A0-4773-BC4F-F3FBE050C344}" type="slidenum">
              <a:rPr lang="en-US" smtClean="0"/>
              <a:t>21</a:t>
            </a:fld>
            <a:endParaRPr lang="en-US"/>
          </a:p>
        </p:txBody>
      </p:sp>
    </p:spTree>
    <p:extLst>
      <p:ext uri="{BB962C8B-B14F-4D97-AF65-F5344CB8AC3E}">
        <p14:creationId xmlns:p14="http://schemas.microsoft.com/office/powerpoint/2010/main" val="3187138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F172D7-97A0-4773-BC4F-F3FBE050C344}" type="slidenum">
              <a:rPr lang="en-US" smtClean="0"/>
              <a:t>22</a:t>
            </a:fld>
            <a:endParaRPr lang="en-US"/>
          </a:p>
        </p:txBody>
      </p:sp>
    </p:spTree>
    <p:extLst>
      <p:ext uri="{BB962C8B-B14F-4D97-AF65-F5344CB8AC3E}">
        <p14:creationId xmlns:p14="http://schemas.microsoft.com/office/powerpoint/2010/main" val="3877990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E5F172D7-97A0-4773-BC4F-F3FBE050C344}" type="slidenum">
              <a:rPr lang="en-US" smtClean="0"/>
              <a:t>3</a:t>
            </a:fld>
            <a:endParaRPr lang="en-US"/>
          </a:p>
        </p:txBody>
      </p:sp>
    </p:spTree>
    <p:extLst>
      <p:ext uri="{BB962C8B-B14F-4D97-AF65-F5344CB8AC3E}">
        <p14:creationId xmlns:p14="http://schemas.microsoft.com/office/powerpoint/2010/main" val="2121096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hlinkClick r:id="rId3"/>
              </a:rPr>
              <a:t>MVDeterminingEligibility</a:t>
            </a:r>
            <a:r>
              <a:rPr lang="en-US">
                <a:hlinkClick r:id="rId3"/>
              </a:rPr>
              <a:t> - YouTube</a:t>
            </a:r>
            <a:endParaRPr lang="en-US"/>
          </a:p>
        </p:txBody>
      </p:sp>
      <p:sp>
        <p:nvSpPr>
          <p:cNvPr id="4" name="Slide Number Placeholder 3"/>
          <p:cNvSpPr>
            <a:spLocks noGrp="1"/>
          </p:cNvSpPr>
          <p:nvPr>
            <p:ph type="sldNum" sz="quarter" idx="5"/>
          </p:nvPr>
        </p:nvSpPr>
        <p:spPr/>
        <p:txBody>
          <a:bodyPr/>
          <a:lstStyle/>
          <a:p>
            <a:fld id="{532CD416-89B1-48C9-BD5E-A8E9733AE69F}" type="slidenum">
              <a:rPr lang="en-US" smtClean="0"/>
              <a:t>23</a:t>
            </a:fld>
            <a:endParaRPr lang="en-US"/>
          </a:p>
        </p:txBody>
      </p:sp>
    </p:spTree>
    <p:extLst>
      <p:ext uri="{BB962C8B-B14F-4D97-AF65-F5344CB8AC3E}">
        <p14:creationId xmlns:p14="http://schemas.microsoft.com/office/powerpoint/2010/main" val="953015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hlinkClick r:id="rId3" tooltip="https://homelesslaw.org/wp-content/uploads/2018/10/NoBarriers.pdf"/>
              </a:rPr>
              <a:t>NoBarriers.pdf (homelesslaw.org)</a:t>
            </a:r>
            <a:endParaRPr lang="en-US" dirty="0"/>
          </a:p>
        </p:txBody>
      </p:sp>
      <p:sp>
        <p:nvSpPr>
          <p:cNvPr id="4" name="Slide Number Placeholder 3"/>
          <p:cNvSpPr>
            <a:spLocks noGrp="1"/>
          </p:cNvSpPr>
          <p:nvPr>
            <p:ph type="sldNum" sz="quarter" idx="5"/>
          </p:nvPr>
        </p:nvSpPr>
        <p:spPr/>
        <p:txBody>
          <a:bodyPr/>
          <a:lstStyle/>
          <a:p>
            <a:fld id="{E5F172D7-97A0-4773-BC4F-F3FBE050C344}" type="slidenum">
              <a:rPr lang="en-US" smtClean="0"/>
              <a:t>24</a:t>
            </a:fld>
            <a:endParaRPr lang="en-US"/>
          </a:p>
        </p:txBody>
      </p:sp>
    </p:spTree>
    <p:extLst>
      <p:ext uri="{BB962C8B-B14F-4D97-AF65-F5344CB8AC3E}">
        <p14:creationId xmlns:p14="http://schemas.microsoft.com/office/powerpoint/2010/main" val="3675131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F172D7-97A0-4773-BC4F-F3FBE050C344}" type="slidenum">
              <a:rPr lang="en-US" smtClean="0"/>
              <a:t>25</a:t>
            </a:fld>
            <a:endParaRPr lang="en-US"/>
          </a:p>
        </p:txBody>
      </p:sp>
    </p:spTree>
    <p:extLst>
      <p:ext uri="{BB962C8B-B14F-4D97-AF65-F5344CB8AC3E}">
        <p14:creationId xmlns:p14="http://schemas.microsoft.com/office/powerpoint/2010/main" val="3446487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2022 Advocates' Guide (nlihc.org)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 </a:t>
            </a:r>
            <a:endParaRPr lang="en-US" dirty="0"/>
          </a:p>
        </p:txBody>
      </p:sp>
      <p:sp>
        <p:nvSpPr>
          <p:cNvPr id="4" name="Slide Number Placeholder 3"/>
          <p:cNvSpPr>
            <a:spLocks noGrp="1"/>
          </p:cNvSpPr>
          <p:nvPr>
            <p:ph type="sldNum" sz="quarter" idx="5"/>
          </p:nvPr>
        </p:nvSpPr>
        <p:spPr/>
        <p:txBody>
          <a:bodyPr/>
          <a:lstStyle/>
          <a:p>
            <a:fld id="{E5F172D7-97A0-4773-BC4F-F3FBE050C344}" type="slidenum">
              <a:rPr lang="en-US" smtClean="0"/>
              <a:t>4</a:t>
            </a:fld>
            <a:endParaRPr lang="en-US"/>
          </a:p>
        </p:txBody>
      </p:sp>
    </p:spTree>
    <p:extLst>
      <p:ext uri="{BB962C8B-B14F-4D97-AF65-F5344CB8AC3E}">
        <p14:creationId xmlns:p14="http://schemas.microsoft.com/office/powerpoint/2010/main" val="1819674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t>Eligible activities under </a:t>
            </a:r>
            <a:r>
              <a:rPr lang="en-US" sz="1200" dirty="0" err="1"/>
              <a:t>thse</a:t>
            </a:r>
            <a:r>
              <a:rPr lang="en-US" sz="1200" dirty="0"/>
              <a:t> programs are to </a:t>
            </a:r>
          </a:p>
          <a:p>
            <a:pPr lvl="1"/>
            <a:r>
              <a:rPr lang="en-US" sz="1200" dirty="0"/>
              <a:t>Provide outreach, </a:t>
            </a:r>
          </a:p>
          <a:p>
            <a:pPr lvl="1"/>
            <a:r>
              <a:rPr lang="en-US" sz="1200" dirty="0"/>
              <a:t>shelter, </a:t>
            </a:r>
          </a:p>
          <a:p>
            <a:pPr lvl="1"/>
            <a:r>
              <a:rPr lang="en-US" sz="1200" dirty="0"/>
              <a:t>transitional housing, </a:t>
            </a:r>
          </a:p>
          <a:p>
            <a:pPr lvl="1"/>
            <a:r>
              <a:rPr lang="en-US" sz="1200" dirty="0"/>
              <a:t>supportive services, </a:t>
            </a:r>
          </a:p>
          <a:p>
            <a:pPr lvl="1"/>
            <a:r>
              <a:rPr lang="en-US" sz="1200" dirty="0"/>
              <a:t>short- and medium-term rent subsidies, </a:t>
            </a:r>
          </a:p>
          <a:p>
            <a:pPr lvl="1"/>
            <a:r>
              <a:rPr lang="en-US" sz="1200" dirty="0"/>
              <a:t>and permanent housing</a:t>
            </a:r>
          </a:p>
          <a:p>
            <a:pPr marL="274320" lvl="1" indent="0">
              <a:buNone/>
            </a:pPr>
            <a:r>
              <a:rPr lang="en-US" sz="1200" dirty="0"/>
              <a:t> for people experiencing homelessness and in some cases for people at risk of homelessness</a:t>
            </a:r>
          </a:p>
          <a:p>
            <a:endParaRPr lang="en-US" dirty="0"/>
          </a:p>
        </p:txBody>
      </p:sp>
      <p:sp>
        <p:nvSpPr>
          <p:cNvPr id="4" name="Slide Number Placeholder 3"/>
          <p:cNvSpPr>
            <a:spLocks noGrp="1"/>
          </p:cNvSpPr>
          <p:nvPr>
            <p:ph type="sldNum" sz="quarter" idx="5"/>
          </p:nvPr>
        </p:nvSpPr>
        <p:spPr/>
        <p:txBody>
          <a:bodyPr/>
          <a:lstStyle/>
          <a:p>
            <a:fld id="{E5F172D7-97A0-4773-BC4F-F3FBE050C344}" type="slidenum">
              <a:rPr lang="en-US" smtClean="0"/>
              <a:t>5</a:t>
            </a:fld>
            <a:endParaRPr lang="en-US"/>
          </a:p>
        </p:txBody>
      </p:sp>
    </p:spTree>
    <p:extLst>
      <p:ext uri="{BB962C8B-B14F-4D97-AF65-F5344CB8AC3E}">
        <p14:creationId xmlns:p14="http://schemas.microsoft.com/office/powerpoint/2010/main" val="4263366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2022 Advocates' Guide (nlihc.org)</a:t>
            </a:r>
            <a:r>
              <a:rPr lang="en-US" dirty="0"/>
              <a:t> **</a:t>
            </a:r>
          </a:p>
          <a:p>
            <a:endParaRPr lang="en-US" dirty="0"/>
          </a:p>
        </p:txBody>
      </p:sp>
      <p:sp>
        <p:nvSpPr>
          <p:cNvPr id="4" name="Slide Number Placeholder 3"/>
          <p:cNvSpPr>
            <a:spLocks noGrp="1"/>
          </p:cNvSpPr>
          <p:nvPr>
            <p:ph type="sldNum" sz="quarter" idx="5"/>
          </p:nvPr>
        </p:nvSpPr>
        <p:spPr/>
        <p:txBody>
          <a:bodyPr/>
          <a:lstStyle/>
          <a:p>
            <a:fld id="{E5F172D7-97A0-4773-BC4F-F3FBE050C344}" type="slidenum">
              <a:rPr lang="en-US" smtClean="0"/>
              <a:t>6</a:t>
            </a:fld>
            <a:endParaRPr lang="en-US"/>
          </a:p>
        </p:txBody>
      </p:sp>
    </p:spTree>
    <p:extLst>
      <p:ext uri="{BB962C8B-B14F-4D97-AF65-F5344CB8AC3E}">
        <p14:creationId xmlns:p14="http://schemas.microsoft.com/office/powerpoint/2010/main" val="1179752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strike="noStrike">
                <a:effectLst/>
                <a:latin typeface="-apple-system"/>
                <a:hlinkClick r:id="rId3" tooltip="https://nam12.safelinks.protection.outlook.com/?url=https%3a%2f%2fwww.hud.gov%2fhudprograms%2ftitlev&amp;data=05%7c01%7csgrimaldi%40addressthehomeless.org%7cb389f99b47e24265db5808db4b4ae5d4%7cf51f2c5ee8a74a2e83b60dcd7fc3081f%7c0%7c0%7c638186557315484910%7cunknown%7ctwfpbgzsb3d8eyjwijoimc4wljawmdailcjqijoiv2lumziilcjbtii6ik1hawwilcjxvci6mn0%3d%7c3000%7c%7c%7c&amp;sdata=psgeumcuvm%2fj%2b5fajymi8o7vcf4gthw1wy%2fje9efavy%3d&amp;reserved=0"/>
              </a:rPr>
              <a:t>Surplus Property for Use to Assist the Homeless (Title V) | HUD.gov / U.S. Department of Housing and Urban Development (HUD)</a:t>
            </a:r>
            <a:endParaRPr lang="en-US" sz="1200" b="0" i="0">
              <a:effectLst/>
              <a:latin typeface="-apple-system"/>
            </a:endParaRPr>
          </a:p>
          <a:p>
            <a:endParaRPr lang="en-US"/>
          </a:p>
        </p:txBody>
      </p:sp>
      <p:sp>
        <p:nvSpPr>
          <p:cNvPr id="4" name="Slide Number Placeholder 3"/>
          <p:cNvSpPr>
            <a:spLocks noGrp="1"/>
          </p:cNvSpPr>
          <p:nvPr>
            <p:ph type="sldNum" sz="quarter" idx="5"/>
          </p:nvPr>
        </p:nvSpPr>
        <p:spPr/>
        <p:txBody>
          <a:bodyPr/>
          <a:lstStyle/>
          <a:p>
            <a:fld id="{E5F172D7-97A0-4773-BC4F-F3FBE050C344}" type="slidenum">
              <a:rPr lang="en-US" smtClean="0"/>
              <a:t>7</a:t>
            </a:fld>
            <a:endParaRPr lang="en-US"/>
          </a:p>
        </p:txBody>
      </p:sp>
    </p:spTree>
    <p:extLst>
      <p:ext uri="{BB962C8B-B14F-4D97-AF65-F5344CB8AC3E}">
        <p14:creationId xmlns:p14="http://schemas.microsoft.com/office/powerpoint/2010/main" val="151965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McKinney-Vento – National Center for Homeless Education</a:t>
            </a:r>
            <a:endParaRPr lang="en-US" dirty="0"/>
          </a:p>
          <a:p>
            <a:r>
              <a:rPr lang="en-US" dirty="0">
                <a:hlinkClick r:id="rId4"/>
              </a:rPr>
              <a:t>42 USC CHAPTER 119, SUBCHAPTER VI, Part B: Education for Homeless Children and Youths (house.gov)</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5F172D7-97A0-4773-BC4F-F3FBE050C344}" type="slidenum">
              <a:rPr lang="en-US" smtClean="0"/>
              <a:t>8</a:t>
            </a:fld>
            <a:endParaRPr lang="en-US"/>
          </a:p>
        </p:txBody>
      </p:sp>
    </p:spTree>
    <p:extLst>
      <p:ext uri="{BB962C8B-B14F-4D97-AF65-F5344CB8AC3E}">
        <p14:creationId xmlns:p14="http://schemas.microsoft.com/office/powerpoint/2010/main" val="484000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F172D7-97A0-4773-BC4F-F3FBE050C344}" type="slidenum">
              <a:rPr lang="en-US" smtClean="0"/>
              <a:t>9</a:t>
            </a:fld>
            <a:endParaRPr lang="en-US"/>
          </a:p>
        </p:txBody>
      </p:sp>
    </p:spTree>
    <p:extLst>
      <p:ext uri="{BB962C8B-B14F-4D97-AF65-F5344CB8AC3E}">
        <p14:creationId xmlns:p14="http://schemas.microsoft.com/office/powerpoint/2010/main" val="93115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F172D7-97A0-4773-BC4F-F3FBE050C344}" type="slidenum">
              <a:rPr lang="en-US" smtClean="0"/>
              <a:t>12</a:t>
            </a:fld>
            <a:endParaRPr lang="en-US"/>
          </a:p>
        </p:txBody>
      </p:sp>
    </p:spTree>
    <p:extLst>
      <p:ext uri="{BB962C8B-B14F-4D97-AF65-F5344CB8AC3E}">
        <p14:creationId xmlns:p14="http://schemas.microsoft.com/office/powerpoint/2010/main" val="249924461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7581832B-A7C9-49CB-A35B-0C6B185E7BD0}"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AE16C456-DFC8-4A08-801A-5DF9819165B2}" type="slidenum">
              <a:rPr lang="en-US" smtClean="0"/>
              <a:t>‹#›</a:t>
            </a:fld>
            <a:endParaRPr lang="en-US"/>
          </a:p>
        </p:txBody>
      </p:sp>
    </p:spTree>
    <p:extLst>
      <p:ext uri="{BB962C8B-B14F-4D97-AF65-F5344CB8AC3E}">
        <p14:creationId xmlns:p14="http://schemas.microsoft.com/office/powerpoint/2010/main" val="141312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81832B-A7C9-49CB-A35B-0C6B185E7BD0}"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6C456-DFC8-4A08-801A-5DF9819165B2}" type="slidenum">
              <a:rPr lang="en-US" smtClean="0"/>
              <a:t>‹#›</a:t>
            </a:fld>
            <a:endParaRPr lang="en-US"/>
          </a:p>
        </p:txBody>
      </p:sp>
    </p:spTree>
    <p:extLst>
      <p:ext uri="{BB962C8B-B14F-4D97-AF65-F5344CB8AC3E}">
        <p14:creationId xmlns:p14="http://schemas.microsoft.com/office/powerpoint/2010/main" val="342374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81832B-A7C9-49CB-A35B-0C6B185E7BD0}"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6C456-DFC8-4A08-801A-5DF9819165B2}" type="slidenum">
              <a:rPr lang="en-US" smtClean="0"/>
              <a:t>‹#›</a:t>
            </a:fld>
            <a:endParaRPr lang="en-US"/>
          </a:p>
        </p:txBody>
      </p:sp>
    </p:spTree>
    <p:extLst>
      <p:ext uri="{BB962C8B-B14F-4D97-AF65-F5344CB8AC3E}">
        <p14:creationId xmlns:p14="http://schemas.microsoft.com/office/powerpoint/2010/main" val="2006187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81832B-A7C9-49CB-A35B-0C6B185E7BD0}"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6C456-DFC8-4A08-801A-5DF9819165B2}" type="slidenum">
              <a:rPr lang="en-US" smtClean="0"/>
              <a:t>‹#›</a:t>
            </a:fld>
            <a:endParaRPr lang="en-US"/>
          </a:p>
        </p:txBody>
      </p:sp>
    </p:spTree>
    <p:extLst>
      <p:ext uri="{BB962C8B-B14F-4D97-AF65-F5344CB8AC3E}">
        <p14:creationId xmlns:p14="http://schemas.microsoft.com/office/powerpoint/2010/main" val="2587665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7581832B-A7C9-49CB-A35B-0C6B185E7BD0}" type="datetimeFigureOut">
              <a:rPr lang="en-US" smtClean="0"/>
              <a:t>8/24/2023</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AE16C456-DFC8-4A08-801A-5DF9819165B2}" type="slidenum">
              <a:rPr lang="en-US" smtClean="0"/>
              <a:t>‹#›</a:t>
            </a:fld>
            <a:endParaRPr lang="en-US"/>
          </a:p>
        </p:txBody>
      </p:sp>
    </p:spTree>
    <p:extLst>
      <p:ext uri="{BB962C8B-B14F-4D97-AF65-F5344CB8AC3E}">
        <p14:creationId xmlns:p14="http://schemas.microsoft.com/office/powerpoint/2010/main" val="252264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81832B-A7C9-49CB-A35B-0C6B185E7BD0}"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6C456-DFC8-4A08-801A-5DF9819165B2}" type="slidenum">
              <a:rPr lang="en-US" smtClean="0"/>
              <a:t>‹#›</a:t>
            </a:fld>
            <a:endParaRPr lang="en-US"/>
          </a:p>
        </p:txBody>
      </p:sp>
    </p:spTree>
    <p:extLst>
      <p:ext uri="{BB962C8B-B14F-4D97-AF65-F5344CB8AC3E}">
        <p14:creationId xmlns:p14="http://schemas.microsoft.com/office/powerpoint/2010/main" val="3213335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81832B-A7C9-49CB-A35B-0C6B185E7BD0}" type="datetimeFigureOut">
              <a:rPr lang="en-US" smtClean="0"/>
              <a:t>8/24/2023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16C456-DFC8-4A08-801A-5DF9819165B2}" type="slidenum">
              <a:rPr lang="en-US" smtClean="0"/>
              <a:t>‹#›</a:t>
            </a:fld>
            <a:endParaRPr lang="en-US"/>
          </a:p>
        </p:txBody>
      </p:sp>
    </p:spTree>
    <p:extLst>
      <p:ext uri="{BB962C8B-B14F-4D97-AF65-F5344CB8AC3E}">
        <p14:creationId xmlns:p14="http://schemas.microsoft.com/office/powerpoint/2010/main" val="1686689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81832B-A7C9-49CB-A35B-0C6B185E7BD0}" type="datetimeFigureOut">
              <a:rPr lang="en-US" smtClean="0"/>
              <a:t>8/24/2023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16C456-DFC8-4A08-801A-5DF9819165B2}" type="slidenum">
              <a:rPr lang="en-US" smtClean="0"/>
              <a:t>‹#›</a:t>
            </a:fld>
            <a:endParaRPr lang="en-US"/>
          </a:p>
        </p:txBody>
      </p:sp>
    </p:spTree>
    <p:extLst>
      <p:ext uri="{BB962C8B-B14F-4D97-AF65-F5344CB8AC3E}">
        <p14:creationId xmlns:p14="http://schemas.microsoft.com/office/powerpoint/2010/main" val="1717952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81832B-A7C9-49CB-A35B-0C6B185E7BD0}" type="datetimeFigureOut">
              <a:rPr lang="en-US" smtClean="0"/>
              <a:t>8/24/2023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16C456-DFC8-4A08-801A-5DF9819165B2}" type="slidenum">
              <a:rPr lang="en-US" smtClean="0"/>
              <a:t>‹#›</a:t>
            </a:fld>
            <a:endParaRPr lang="en-US"/>
          </a:p>
        </p:txBody>
      </p:sp>
    </p:spTree>
    <p:extLst>
      <p:ext uri="{BB962C8B-B14F-4D97-AF65-F5344CB8AC3E}">
        <p14:creationId xmlns:p14="http://schemas.microsoft.com/office/powerpoint/2010/main" val="615254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81832B-A7C9-49CB-A35B-0C6B185E7BD0}"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AE16C456-DFC8-4A08-801A-5DF9819165B2}" type="slidenum">
              <a:rPr lang="en-US" smtClean="0"/>
              <a:t>‹#›</a:t>
            </a:fld>
            <a:endParaRPr lang="en-US"/>
          </a:p>
        </p:txBody>
      </p:sp>
    </p:spTree>
    <p:extLst>
      <p:ext uri="{BB962C8B-B14F-4D97-AF65-F5344CB8AC3E}">
        <p14:creationId xmlns:p14="http://schemas.microsoft.com/office/powerpoint/2010/main" val="2665008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81832B-A7C9-49CB-A35B-0C6B185E7BD0}" type="datetimeFigureOut">
              <a:rPr lang="en-US" smtClean="0"/>
              <a:t>8/24/2023</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AE16C456-DFC8-4A08-801A-5DF9819165B2}" type="slidenum">
              <a:rPr lang="en-US" smtClean="0"/>
              <a:t>‹#›</a:t>
            </a:fld>
            <a:endParaRPr lang="en-US"/>
          </a:p>
        </p:txBody>
      </p:sp>
    </p:spTree>
    <p:extLst>
      <p:ext uri="{BB962C8B-B14F-4D97-AF65-F5344CB8AC3E}">
        <p14:creationId xmlns:p14="http://schemas.microsoft.com/office/powerpoint/2010/main" val="2172633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7581832B-A7C9-49CB-A35B-0C6B185E7BD0}" type="datetimeFigureOut">
              <a:rPr lang="en-US" smtClean="0"/>
              <a:t>8/24/2023</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AE16C456-DFC8-4A08-801A-5DF9819165B2}" type="slidenum">
              <a:rPr lang="en-US" smtClean="0"/>
              <a:t>‹#›</a:t>
            </a:fld>
            <a:endParaRPr lang="en-US"/>
          </a:p>
        </p:txBody>
      </p:sp>
    </p:spTree>
    <p:extLst>
      <p:ext uri="{BB962C8B-B14F-4D97-AF65-F5344CB8AC3E}">
        <p14:creationId xmlns:p14="http://schemas.microsoft.com/office/powerpoint/2010/main" val="2028047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jpe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hyperlink" Target="http://uscode.house.gov/view.xhtml?path=/prelim@title42/chapter119/subchapter6/partB&amp;edition=prelim#11434a_1_targe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4.png"/><Relationship Id="rId7" Type="http://schemas.openxmlformats.org/officeDocument/2006/relationships/diagramLayout" Target="../diagrams/layout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openxmlformats.org/officeDocument/2006/relationships/image" Target="../media/image2.png"/><Relationship Id="rId10" Type="http://schemas.microsoft.com/office/2007/relationships/diagramDrawing" Target="../diagrams/drawing5.xml"/><Relationship Id="rId4" Type="http://schemas.microsoft.com/office/2007/relationships/hdphoto" Target="../media/hdphoto2.wdp"/><Relationship Id="rId9" Type="http://schemas.openxmlformats.org/officeDocument/2006/relationships/diagramColors" Target="../diagrams/colors5.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8.png"/><Relationship Id="rId7" Type="http://schemas.openxmlformats.org/officeDocument/2006/relationships/diagramColors" Target="../diagrams/colors8.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9.jpeg"/><Relationship Id="rId5" Type="http://schemas.openxmlformats.org/officeDocument/2006/relationships/image" Target="../media/image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0.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diagramQuickStyle" Target="../diagrams/quickStyle1.xml"/><Relationship Id="rId5" Type="http://schemas.openxmlformats.org/officeDocument/2006/relationships/image" Target="../media/image7.png"/><Relationship Id="rId10" Type="http://schemas.openxmlformats.org/officeDocument/2006/relationships/diagramLayout" Target="../diagrams/layout1.xml"/><Relationship Id="rId4" Type="http://schemas.microsoft.com/office/2007/relationships/hdphoto" Target="../media/hdphoto1.wdp"/><Relationship Id="rId9"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8.jpe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nysteachs.org/liaison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addressthehomeless.sharepoint.com/:x:/s/CoCPlanning/EW6_XmJICP5MnTADwuRUWKUBMCe9EqZ_Aixb6EDSz0luEA?e=QJgZ5w" TargetMode="Externa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openxmlformats.org/officeDocument/2006/relationships/hyperlink" Target="https://nche.ed.gov/mv-auth-activities/" TargetMode="External"/><Relationship Id="rId3" Type="http://schemas.openxmlformats.org/officeDocument/2006/relationships/hyperlink" Target="https://nche.ed.gov/mckinney-vento-toolbox/" TargetMode="External"/><Relationship Id="rId7" Type="http://schemas.openxmlformats.org/officeDocument/2006/relationships/hyperlink" Target="https://nche.ed.gov/mckinney-vento-definitio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uscode.house.gov/view.xhtml?path=/prelim@title42/chapter119/subchapter6/partB&amp;edition=prelim" TargetMode="External"/><Relationship Id="rId11" Type="http://schemas.openxmlformats.org/officeDocument/2006/relationships/hyperlink" Target="https://www.nysteachs.org/resource-library" TargetMode="External"/><Relationship Id="rId5" Type="http://schemas.openxmlformats.org/officeDocument/2006/relationships/hyperlink" Target="https://nche.ed.gov/wp-content/uploads/2019/01/Working-Together.pdf" TargetMode="External"/><Relationship Id="rId10" Type="http://schemas.openxmlformats.org/officeDocument/2006/relationships/image" Target="../media/image40.svg"/><Relationship Id="rId4" Type="http://schemas.openxmlformats.org/officeDocument/2006/relationships/hyperlink" Target="https://nche.ed.gov/self-paced-online-training/" TargetMode="External"/><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4.png"/><Relationship Id="rId7" Type="http://schemas.openxmlformats.org/officeDocument/2006/relationships/diagramLayout" Target="../diagrams/layout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2.png"/><Relationship Id="rId10" Type="http://schemas.microsoft.com/office/2007/relationships/diagramDrawing" Target="../diagrams/drawing3.xml"/><Relationship Id="rId4" Type="http://schemas.openxmlformats.org/officeDocument/2006/relationships/image" Target="../media/image10.jpeg"/><Relationship Id="rId9" Type="http://schemas.openxmlformats.org/officeDocument/2006/relationships/diagramColors" Target="../diagrams/colors3.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7.png"/><Relationship Id="rId7" Type="http://schemas.openxmlformats.org/officeDocument/2006/relationships/diagramData" Target="../diagrams/data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diagramDrawing" Target="../diagrams/drawing4.xml"/><Relationship Id="rId5" Type="http://schemas.openxmlformats.org/officeDocument/2006/relationships/image" Target="../media/image4.png"/><Relationship Id="rId10" Type="http://schemas.openxmlformats.org/officeDocument/2006/relationships/diagramColors" Target="../diagrams/colors4.xml"/><Relationship Id="rId4" Type="http://schemas.microsoft.com/office/2007/relationships/hdphoto" Target="../media/hdphoto3.wdp"/><Relationship Id="rId9"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nche.ed.gov/wp-content/uploads/2018/12/ehcy_profile.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20">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0" name="Rectangle 22">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1" name="Rectangle 24">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52" name="Group 26">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8" name="Oval 27">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US"/>
            </a:p>
          </p:txBody>
        </p:sp>
        <p:sp>
          <p:nvSpPr>
            <p:cNvPr id="29" name="Oval 28">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US"/>
            </a:p>
          </p:txBody>
        </p:sp>
      </p:grpSp>
      <p:sp>
        <p:nvSpPr>
          <p:cNvPr id="53" name="Rectangle 30">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Glasses on top of a book">
            <a:extLst>
              <a:ext uri="{FF2B5EF4-FFF2-40B4-BE49-F238E27FC236}">
                <a16:creationId xmlns:a16="http://schemas.microsoft.com/office/drawing/2014/main" id="{315813F2-5F20-092E-DC23-FA507FC58B50}"/>
              </a:ext>
            </a:extLst>
          </p:cNvPr>
          <p:cNvPicPr>
            <a:picLocks noChangeAspect="1"/>
          </p:cNvPicPr>
          <p:nvPr/>
        </p:nvPicPr>
        <p:blipFill rotWithShape="1">
          <a:blip r:embed="rId6"/>
          <a:srcRect t="22813" r="9091"/>
          <a:stretch/>
        </p:blipFill>
        <p:spPr>
          <a:xfrm>
            <a:off x="20" y="1"/>
            <a:ext cx="12191980" cy="6857999"/>
          </a:xfrm>
          <a:prstGeom prst="rect">
            <a:avLst/>
          </a:prstGeom>
        </p:spPr>
      </p:pic>
      <p:sp>
        <p:nvSpPr>
          <p:cNvPr id="54" name="Rectangle 32">
            <a:extLst>
              <a:ext uri="{FF2B5EF4-FFF2-40B4-BE49-F238E27FC236}">
                <a16:creationId xmlns:a16="http://schemas.microsoft.com/office/drawing/2014/main" id="{55BE2824-A619-43D4-8CEE-814E76EAC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blipFill dpi="0" rotWithShape="1">
            <a:blip r:embed="rId7">
              <a:alphaModFix amt="17000"/>
              <a:duotone>
                <a:schemeClr val="accent1">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tile tx="0" ty="-254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34">
            <a:extLst>
              <a:ext uri="{FF2B5EF4-FFF2-40B4-BE49-F238E27FC236}">
                <a16:creationId xmlns:a16="http://schemas.microsoft.com/office/drawing/2014/main" id="{7F757314-8028-429F-A691-15514DF113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2531684"/>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36">
            <a:extLst>
              <a:ext uri="{FF2B5EF4-FFF2-40B4-BE49-F238E27FC236}">
                <a16:creationId xmlns:a16="http://schemas.microsoft.com/office/drawing/2014/main" id="{CCFB0F09-9A6D-4393-94DE-D19BB32FF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2669517"/>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38">
            <a:extLst>
              <a:ext uri="{FF2B5EF4-FFF2-40B4-BE49-F238E27FC236}">
                <a16:creationId xmlns:a16="http://schemas.microsoft.com/office/drawing/2014/main" id="{C1A8FF86-3729-44D9-9029-E0816A7E2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484434"/>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40">
            <a:extLst>
              <a:ext uri="{FF2B5EF4-FFF2-40B4-BE49-F238E27FC236}">
                <a16:creationId xmlns:a16="http://schemas.microsoft.com/office/drawing/2014/main" id="{A924F705-30C0-4ED8-9364-62609FAD44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5253661"/>
            <a:ext cx="1080904" cy="1080902"/>
            <a:chOff x="9685338" y="4460675"/>
            <a:chExt cx="1080904" cy="1080902"/>
          </a:xfrm>
        </p:grpSpPr>
        <p:sp>
          <p:nvSpPr>
            <p:cNvPr id="59" name="Oval 41">
              <a:extLst>
                <a:ext uri="{FF2B5EF4-FFF2-40B4-BE49-F238E27FC236}">
                  <a16:creationId xmlns:a16="http://schemas.microsoft.com/office/drawing/2014/main" id="{2011EC6B-5921-4E83-802A-C8EDBFF94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60" name="Oval 42">
              <a:extLst>
                <a:ext uri="{FF2B5EF4-FFF2-40B4-BE49-F238E27FC236}">
                  <a16:creationId xmlns:a16="http://schemas.microsoft.com/office/drawing/2014/main" id="{A6591F3A-6CC6-475E-B681-19B2E17DC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C19CAD43-221F-A768-987F-FD32D482769B}"/>
              </a:ext>
            </a:extLst>
          </p:cNvPr>
          <p:cNvSpPr>
            <a:spLocks noGrp="1"/>
          </p:cNvSpPr>
          <p:nvPr>
            <p:ph type="title"/>
          </p:nvPr>
        </p:nvSpPr>
        <p:spPr>
          <a:xfrm>
            <a:off x="1051560" y="2612367"/>
            <a:ext cx="9966960" cy="3017156"/>
          </a:xfrm>
        </p:spPr>
        <p:txBody>
          <a:bodyPr vert="horz" lIns="91440" tIns="45720" rIns="91440" bIns="45720" rtlCol="0" anchor="ctr">
            <a:normAutofit/>
          </a:bodyPr>
          <a:lstStyle/>
          <a:p>
            <a:pPr>
              <a:lnSpc>
                <a:spcPct val="80000"/>
              </a:lnSpc>
            </a:pPr>
            <a:r>
              <a:rPr lang="en-US" sz="7400" b="0" i="0">
                <a:ln w="22225">
                  <a:solidFill>
                    <a:srgbClr val="FFFFFF"/>
                  </a:solidFill>
                </a:ln>
                <a:blipFill dpi="0" rotWithShape="1">
                  <a:blip r:embed="rId4"/>
                  <a:srcRect/>
                  <a:tile tx="6350" ty="-127000" sx="65000" sy="64000" flip="none" algn="tl"/>
                </a:blipFill>
              </a:rPr>
              <a:t>Understanding the McKinney-Vento Act: Ensuring Access</a:t>
            </a:r>
            <a:endParaRPr lang="en-US" sz="7400">
              <a:ln w="22225">
                <a:solidFill>
                  <a:srgbClr val="FFFFFF"/>
                </a:solidFill>
              </a:ln>
              <a:blipFill dpi="0" rotWithShape="1">
                <a:blip r:embed="rId4"/>
                <a:srcRect/>
                <a:tile tx="6350" ty="-127000" sx="65000" sy="64000" flip="none" algn="tl"/>
              </a:blipFill>
            </a:endParaRPr>
          </a:p>
        </p:txBody>
      </p:sp>
    </p:spTree>
    <p:extLst>
      <p:ext uri="{BB962C8B-B14F-4D97-AF65-F5344CB8AC3E}">
        <p14:creationId xmlns:p14="http://schemas.microsoft.com/office/powerpoint/2010/main" val="295782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63">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AD3AD2-C2D5-5C2E-2604-55D05AB59E7E}"/>
              </a:ext>
            </a:extLst>
          </p:cNvPr>
          <p:cNvSpPr>
            <a:spLocks noGrp="1"/>
          </p:cNvSpPr>
          <p:nvPr>
            <p:ph type="title"/>
          </p:nvPr>
        </p:nvSpPr>
        <p:spPr>
          <a:xfrm>
            <a:off x="382280" y="484632"/>
            <a:ext cx="6743844" cy="1609344"/>
          </a:xfrm>
        </p:spPr>
        <p:txBody>
          <a:bodyPr>
            <a:normAutofit/>
          </a:bodyPr>
          <a:lstStyle/>
          <a:p>
            <a:r>
              <a:rPr lang="en-US" sz="3400" b="0" i="0"/>
              <a:t>Definition of homelessness under the McKinney-Vento Act </a:t>
            </a:r>
            <a:r>
              <a:rPr lang="en-US" sz="3400"/>
              <a:t>(42 U.S.C. $ 1143a)</a:t>
            </a:r>
            <a:br>
              <a:rPr lang="en-US" sz="3400"/>
            </a:br>
            <a:r>
              <a:rPr lang="en-US" sz="3400" b="1" i="0">
                <a:effectLst/>
                <a:latin typeface="Arial" panose="020B0604020202020204" pitchFamily="34" charset="0"/>
              </a:rPr>
              <a:t>§11434</a:t>
            </a:r>
          </a:p>
        </p:txBody>
      </p:sp>
      <p:sp>
        <p:nvSpPr>
          <p:cNvPr id="51" name="Content Placeholder 2">
            <a:extLst>
              <a:ext uri="{FF2B5EF4-FFF2-40B4-BE49-F238E27FC236}">
                <a16:creationId xmlns:a16="http://schemas.microsoft.com/office/drawing/2014/main" id="{76B1211D-95BE-7A03-D458-0D961A767CED}"/>
              </a:ext>
            </a:extLst>
          </p:cNvPr>
          <p:cNvSpPr>
            <a:spLocks noGrp="1"/>
          </p:cNvSpPr>
          <p:nvPr>
            <p:ph idx="1"/>
          </p:nvPr>
        </p:nvSpPr>
        <p:spPr>
          <a:xfrm>
            <a:off x="382279" y="2121408"/>
            <a:ext cx="6743845" cy="4050792"/>
          </a:xfrm>
        </p:spPr>
        <p:txBody>
          <a:bodyPr>
            <a:normAutofit/>
          </a:bodyPr>
          <a:lstStyle/>
          <a:p>
            <a:pPr marL="0" indent="0">
              <a:buNone/>
            </a:pPr>
            <a:r>
              <a:rPr lang="en-US" sz="1100" b="0" i="0">
                <a:solidFill>
                  <a:srgbClr val="7F7F7F"/>
                </a:solidFill>
                <a:effectLst/>
                <a:latin typeface="Arial" panose="020B0604020202020204" pitchFamily="34" charset="0"/>
              </a:rPr>
              <a:t>For purposes of this part:</a:t>
            </a:r>
          </a:p>
          <a:p>
            <a:r>
              <a:rPr lang="en-US" sz="1100" b="0" i="0">
                <a:solidFill>
                  <a:srgbClr val="7F7F7F"/>
                </a:solidFill>
                <a:effectLst/>
                <a:latin typeface="Arial" panose="020B0604020202020204" pitchFamily="34" charset="0"/>
              </a:rPr>
              <a:t>(1) The terms "enroll" and "enrollment" include attending classes and participating fully in school activities.</a:t>
            </a:r>
          </a:p>
          <a:p>
            <a:r>
              <a:rPr lang="en-US" sz="1100" b="0" i="0">
                <a:solidFill>
                  <a:srgbClr val="7F7F7F"/>
                </a:solidFill>
                <a:effectLst/>
                <a:latin typeface="Arial" panose="020B0604020202020204" pitchFamily="34" charset="0"/>
              </a:rPr>
              <a:t>(2) The term "homeless children and youths"—</a:t>
            </a:r>
          </a:p>
          <a:p>
            <a:r>
              <a:rPr lang="en-US" sz="1100" b="0" i="0">
                <a:solidFill>
                  <a:srgbClr val="7F7F7F"/>
                </a:solidFill>
                <a:effectLst/>
                <a:latin typeface="Arial" panose="020B0604020202020204" pitchFamily="34" charset="0"/>
              </a:rPr>
              <a:t>(A) means individuals who lack a fixed, regular, and adequate nighttime residence (within the meaning of section 11302(a)(1) of this title); and</a:t>
            </a:r>
          </a:p>
          <a:p>
            <a:r>
              <a:rPr lang="en-US" sz="1100" b="0" i="0">
                <a:solidFill>
                  <a:srgbClr val="7F7F7F"/>
                </a:solidFill>
                <a:effectLst/>
                <a:latin typeface="Arial" panose="020B0604020202020204" pitchFamily="34" charset="0"/>
              </a:rPr>
              <a:t>(B) includes—</a:t>
            </a:r>
          </a:p>
          <a:p>
            <a:pPr lvl="1"/>
            <a:r>
              <a:rPr lang="en-US" sz="1100" b="0" i="0">
                <a:solidFill>
                  <a:srgbClr val="7F7F7F"/>
                </a:solidFill>
                <a:effectLst/>
                <a:latin typeface="Arial" panose="020B0604020202020204" pitchFamily="34" charset="0"/>
              </a:rPr>
              <a:t>(i) children and youths who are sharing the housing of other persons due to loss of housing, economic hardship, or a similar reason; are living in motels, hotels, trailer parks, or camping grounds due to the lack of alternative adequate accommodations; are living in emergency or transitional shelters; or are abandoned in hospitals;</a:t>
            </a:r>
          </a:p>
          <a:p>
            <a:pPr lvl="1"/>
            <a:r>
              <a:rPr lang="en-US" sz="1100" b="0" i="0">
                <a:solidFill>
                  <a:srgbClr val="7F7F7F"/>
                </a:solidFill>
                <a:effectLst/>
                <a:latin typeface="Arial" panose="020B0604020202020204" pitchFamily="34" charset="0"/>
              </a:rPr>
              <a:t>(ii) children and youths who have a primary nighttime residence that is a public or private place not designed for or ordinarily used as a regular sleeping accommodation for human beings (within the meaning of section 11302(a)(2)(C) </a:t>
            </a:r>
            <a:r>
              <a:rPr lang="en-US" sz="1100" b="0" i="0" baseline="30000">
                <a:solidFill>
                  <a:srgbClr val="7F7F7F"/>
                </a:solidFill>
                <a:effectLst/>
                <a:latin typeface="Arial" panose="020B0604020202020204" pitchFamily="34" charset="0"/>
                <a:hlinkClick r:id="rId4">
                  <a:extLst>
                    <a:ext uri="{A12FA001-AC4F-418D-AE19-62706E023703}">
                      <ahyp:hlinkClr xmlns:ahyp="http://schemas.microsoft.com/office/drawing/2018/hyperlinkcolor" val="tx"/>
                    </a:ext>
                  </a:extLst>
                </a:hlinkClick>
              </a:rPr>
              <a:t>1</a:t>
            </a:r>
            <a:r>
              <a:rPr lang="en-US" sz="1100" b="0" i="0">
                <a:solidFill>
                  <a:srgbClr val="7F7F7F"/>
                </a:solidFill>
                <a:effectLst/>
                <a:latin typeface="Arial" panose="020B0604020202020204" pitchFamily="34" charset="0"/>
              </a:rPr>
              <a:t> of this title);</a:t>
            </a:r>
          </a:p>
          <a:p>
            <a:pPr lvl="1"/>
            <a:r>
              <a:rPr lang="en-US" sz="1100" b="0" i="0">
                <a:solidFill>
                  <a:srgbClr val="7F7F7F"/>
                </a:solidFill>
                <a:effectLst/>
                <a:latin typeface="Arial" panose="020B0604020202020204" pitchFamily="34" charset="0"/>
              </a:rPr>
              <a:t>(iii) children and youths who are living in cars, parks, public spaces, abandoned buildings, substandard housing, bus or train stations, or similar settings; and</a:t>
            </a:r>
          </a:p>
          <a:p>
            <a:pPr lvl="1"/>
            <a:r>
              <a:rPr lang="en-US" sz="1100" b="0" i="0">
                <a:solidFill>
                  <a:srgbClr val="7F7F7F"/>
                </a:solidFill>
                <a:effectLst/>
                <a:latin typeface="Arial" panose="020B0604020202020204" pitchFamily="34" charset="0"/>
              </a:rPr>
              <a:t>(iv) migratory children (as such term is defined in section 6399 of title 20) who qualify as homeless for the purposes of this part because the children are living in circumstances described in clauses (i) through (iii).</a:t>
            </a:r>
          </a:p>
        </p:txBody>
      </p:sp>
      <p:pic>
        <p:nvPicPr>
          <p:cNvPr id="6" name="Picture 5" descr="Camping tents hit by the sun rays">
            <a:extLst>
              <a:ext uri="{FF2B5EF4-FFF2-40B4-BE49-F238E27FC236}">
                <a16:creationId xmlns:a16="http://schemas.microsoft.com/office/drawing/2014/main" id="{82C0E076-C25A-CDF0-9B5E-FED95115A49D}"/>
              </a:ext>
            </a:extLst>
          </p:cNvPr>
          <p:cNvPicPr>
            <a:picLocks noChangeAspect="1"/>
          </p:cNvPicPr>
          <p:nvPr/>
        </p:nvPicPr>
        <p:blipFill rotWithShape="1">
          <a:blip r:embed="rId5">
            <a:extLst>
              <a:ext uri="{28A0092B-C50C-407E-A947-70E740481C1C}">
                <a14:useLocalDpi xmlns:a14="http://schemas.microsoft.com/office/drawing/2010/main" val="0"/>
              </a:ext>
            </a:extLst>
          </a:blip>
          <a:srcRect l="30747" r="24025" b="-1"/>
          <a:stretch/>
        </p:blipFill>
        <p:spPr>
          <a:xfrm>
            <a:off x="7545274" y="10"/>
            <a:ext cx="4646726" cy="6857990"/>
          </a:xfrm>
          <a:prstGeom prst="rect">
            <a:avLst/>
          </a:prstGeom>
        </p:spPr>
      </p:pic>
      <p:grpSp>
        <p:nvGrpSpPr>
          <p:cNvPr id="76" name="Group 65">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67" name="Oval 66">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68" name="Oval 67">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365761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4">
            <a:extLst>
              <a:ext uri="{FF2B5EF4-FFF2-40B4-BE49-F238E27FC236}">
                <a16:creationId xmlns:a16="http://schemas.microsoft.com/office/drawing/2014/main" id="{601D160C-ABD0-50FE-EFE3-A3E7074B0900}"/>
              </a:ext>
            </a:extLst>
          </p:cNvPr>
          <p:cNvGraphicFramePr>
            <a:graphicFrameLocks noChangeAspect="1"/>
          </p:cNvGraphicFramePr>
          <p:nvPr>
            <p:extLst>
              <p:ext uri="{D42A27DB-BD31-4B8C-83A1-F6EECF244321}">
                <p14:modId xmlns:p14="http://schemas.microsoft.com/office/powerpoint/2010/main" val="1755209715"/>
              </p:ext>
            </p:extLst>
          </p:nvPr>
        </p:nvGraphicFramePr>
        <p:xfrm>
          <a:off x="2696302" y="-73358"/>
          <a:ext cx="6012270" cy="7004716"/>
        </p:xfrm>
        <a:graphic>
          <a:graphicData uri="http://schemas.openxmlformats.org/presentationml/2006/ole">
            <mc:AlternateContent xmlns:mc="http://schemas.openxmlformats.org/markup-compatibility/2006">
              <mc:Choice xmlns:v="urn:schemas-microsoft-com:vml" Requires="v">
                <p:oleObj name="Acrobat Document" r:id="rId2" imgW="2914400" imgH="3771525" progId="Acrobat.Document.DC">
                  <p:embed/>
                </p:oleObj>
              </mc:Choice>
              <mc:Fallback>
                <p:oleObj name="Acrobat Document" r:id="rId2" imgW="2914400" imgH="3771525" progId="Acrobat.Document.DC">
                  <p:embed/>
                  <p:pic>
                    <p:nvPicPr>
                      <p:cNvPr id="3" name="Content Placeholder 4">
                        <a:extLst>
                          <a:ext uri="{FF2B5EF4-FFF2-40B4-BE49-F238E27FC236}">
                            <a16:creationId xmlns:a16="http://schemas.microsoft.com/office/drawing/2014/main" id="{601D160C-ABD0-50FE-EFE3-A3E7074B0900}"/>
                          </a:ext>
                        </a:extLst>
                      </p:cNvPr>
                      <p:cNvPicPr/>
                      <p:nvPr/>
                    </p:nvPicPr>
                    <p:blipFill>
                      <a:blip r:embed="rId3"/>
                      <a:stretch>
                        <a:fillRect/>
                      </a:stretch>
                    </p:blipFill>
                    <p:spPr>
                      <a:xfrm>
                        <a:off x="2696302" y="-73358"/>
                        <a:ext cx="6012270" cy="7004716"/>
                      </a:xfrm>
                      <a:prstGeom prst="rect">
                        <a:avLst/>
                      </a:prstGeom>
                    </p:spPr>
                  </p:pic>
                </p:oleObj>
              </mc:Fallback>
            </mc:AlternateContent>
          </a:graphicData>
        </a:graphic>
      </p:graphicFrame>
    </p:spTree>
    <p:extLst>
      <p:ext uri="{BB962C8B-B14F-4D97-AF65-F5344CB8AC3E}">
        <p14:creationId xmlns:p14="http://schemas.microsoft.com/office/powerpoint/2010/main" val="2601461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8EA0-DE76-F602-B661-F48FE5C37F05}"/>
              </a:ext>
            </a:extLst>
          </p:cNvPr>
          <p:cNvSpPr>
            <a:spLocks noGrp="1"/>
          </p:cNvSpPr>
          <p:nvPr>
            <p:ph type="title"/>
          </p:nvPr>
        </p:nvSpPr>
        <p:spPr>
          <a:xfrm>
            <a:off x="123713" y="365125"/>
            <a:ext cx="11865685" cy="1325563"/>
          </a:xfrm>
        </p:spPr>
        <p:txBody>
          <a:bodyPr>
            <a:normAutofit fontScale="90000"/>
          </a:bodyPr>
          <a:lstStyle/>
          <a:p>
            <a:r>
              <a:rPr lang="en-US"/>
              <a:t>Distribution of MCV students housing enrolled by nighttime residence: identification</a:t>
            </a:r>
            <a:r>
              <a:rPr lang="en-US" sz="4400"/>
              <a:t> </a:t>
            </a:r>
            <a:r>
              <a:rPr lang="en-US" sz="4900"/>
              <a:t>challenges</a:t>
            </a:r>
          </a:p>
        </p:txBody>
      </p:sp>
      <p:graphicFrame>
        <p:nvGraphicFramePr>
          <p:cNvPr id="13" name="Content Placeholder 5">
            <a:extLst>
              <a:ext uri="{FF2B5EF4-FFF2-40B4-BE49-F238E27FC236}">
                <a16:creationId xmlns:a16="http://schemas.microsoft.com/office/drawing/2014/main" id="{E340E943-C38D-D6C0-8A8B-46E2247EDA9D}"/>
              </a:ext>
            </a:extLst>
          </p:cNvPr>
          <p:cNvGraphicFramePr>
            <a:graphicFrameLocks noGrp="1"/>
          </p:cNvGraphicFramePr>
          <p:nvPr>
            <p:ph sz="half" idx="2"/>
            <p:extLst>
              <p:ext uri="{D42A27DB-BD31-4B8C-83A1-F6EECF244321}">
                <p14:modId xmlns:p14="http://schemas.microsoft.com/office/powerpoint/2010/main" val="1870883837"/>
              </p:ext>
            </p:extLst>
          </p:nvPr>
        </p:nvGraphicFramePr>
        <p:xfrm>
          <a:off x="839788" y="2328203"/>
          <a:ext cx="5157787" cy="38614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11">
            <a:extLst>
              <a:ext uri="{FF2B5EF4-FFF2-40B4-BE49-F238E27FC236}">
                <a16:creationId xmlns:a16="http://schemas.microsoft.com/office/drawing/2014/main" id="{5E148D39-8AC1-DA6A-BD68-7F14DB345216}"/>
              </a:ext>
            </a:extLst>
          </p:cNvPr>
          <p:cNvGraphicFramePr>
            <a:graphicFrameLocks noGrp="1"/>
          </p:cNvGraphicFramePr>
          <p:nvPr>
            <p:ph sz="quarter" idx="4"/>
            <p:extLst>
              <p:ext uri="{D42A27DB-BD31-4B8C-83A1-F6EECF244321}">
                <p14:modId xmlns:p14="http://schemas.microsoft.com/office/powerpoint/2010/main" val="1738592744"/>
              </p:ext>
            </p:extLst>
          </p:nvPr>
        </p:nvGraphicFramePr>
        <p:xfrm>
          <a:off x="6172200" y="2328203"/>
          <a:ext cx="5183188" cy="38614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60379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4">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6" name="Oval 15">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p:nvSpPr>
          <p:cNvPr id="18" name="Rectangle 17">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91E996-610A-DC18-4D66-FCD33C291446}"/>
              </a:ext>
            </a:extLst>
          </p:cNvPr>
          <p:cNvSpPr>
            <a:spLocks noGrp="1"/>
          </p:cNvSpPr>
          <p:nvPr>
            <p:ph type="title"/>
          </p:nvPr>
        </p:nvSpPr>
        <p:spPr>
          <a:xfrm>
            <a:off x="382280" y="484632"/>
            <a:ext cx="6743844" cy="1609344"/>
          </a:xfrm>
        </p:spPr>
        <p:txBody>
          <a:bodyPr vert="horz" lIns="91440" tIns="45720" rIns="91440" bIns="45720" rtlCol="0" anchor="ctr">
            <a:normAutofit/>
          </a:bodyPr>
          <a:lstStyle/>
          <a:p>
            <a:r>
              <a:rPr lang="en-US" sz="4800"/>
              <a:t>Understanding substandard housing</a:t>
            </a:r>
          </a:p>
        </p:txBody>
      </p:sp>
      <p:sp>
        <p:nvSpPr>
          <p:cNvPr id="4" name="Text Placeholder 3">
            <a:extLst>
              <a:ext uri="{FF2B5EF4-FFF2-40B4-BE49-F238E27FC236}">
                <a16:creationId xmlns:a16="http://schemas.microsoft.com/office/drawing/2014/main" id="{2B640E34-1EEB-445A-1E3F-496B778E1291}"/>
              </a:ext>
            </a:extLst>
          </p:cNvPr>
          <p:cNvSpPr>
            <a:spLocks noGrp="1"/>
          </p:cNvSpPr>
          <p:nvPr>
            <p:ph type="body" sz="half" idx="2"/>
          </p:nvPr>
        </p:nvSpPr>
        <p:spPr>
          <a:xfrm>
            <a:off x="382279" y="2121408"/>
            <a:ext cx="6743845" cy="4050792"/>
          </a:xfrm>
        </p:spPr>
        <p:txBody>
          <a:bodyPr vert="horz" lIns="91440" tIns="45720" rIns="91440" bIns="45720" rtlCol="0">
            <a:normAutofit/>
          </a:bodyPr>
          <a:lstStyle/>
          <a:p>
            <a:pPr indent="-182880">
              <a:lnSpc>
                <a:spcPct val="90000"/>
              </a:lnSpc>
              <a:buFont typeface="Wingdings" pitchFamily="2" charset="2"/>
              <a:buChar char="§"/>
            </a:pPr>
            <a:r>
              <a:rPr lang="en-US" sz="1700">
                <a:solidFill>
                  <a:schemeClr val="tx1"/>
                </a:solidFill>
              </a:rPr>
              <a:t>Housing standards may vary by locality</a:t>
            </a:r>
          </a:p>
          <a:p>
            <a:pPr indent="-182880">
              <a:lnSpc>
                <a:spcPct val="90000"/>
              </a:lnSpc>
              <a:buFont typeface="Wingdings" pitchFamily="2" charset="2"/>
              <a:buChar char="§"/>
            </a:pPr>
            <a:r>
              <a:rPr lang="en-US" sz="1700">
                <a:solidFill>
                  <a:schemeClr val="tx1"/>
                </a:solidFill>
              </a:rPr>
              <a:t>Considerations:</a:t>
            </a:r>
          </a:p>
          <a:p>
            <a:pPr lvl="1" indent="-182880">
              <a:buFont typeface="Wingdings" pitchFamily="2" charset="2"/>
              <a:buChar char="§"/>
            </a:pPr>
            <a:r>
              <a:rPr lang="en-US" sz="1500">
                <a:solidFill>
                  <a:schemeClr val="tx1"/>
                </a:solidFill>
              </a:rPr>
              <a:t>Does the housing lack one of the fundamental utilizes such as water electricity or heat?</a:t>
            </a:r>
          </a:p>
          <a:p>
            <a:pPr lvl="1" indent="-182880">
              <a:buFont typeface="Wingdings" pitchFamily="2" charset="2"/>
              <a:buChar char="§"/>
            </a:pPr>
            <a:r>
              <a:rPr lang="en-US" sz="1500">
                <a:solidFill>
                  <a:schemeClr val="tx1"/>
                </a:solidFill>
              </a:rPr>
              <a:t> Is the housing infested with vermin or </a:t>
            </a:r>
            <a:r>
              <a:rPr lang="en-US" sz="1500" i="1">
                <a:solidFill>
                  <a:schemeClr val="tx1"/>
                </a:solidFill>
              </a:rPr>
              <a:t>mold?</a:t>
            </a:r>
          </a:p>
          <a:p>
            <a:pPr lvl="1" indent="-182880">
              <a:buFont typeface="Wingdings" pitchFamily="2" charset="2"/>
              <a:buChar char="§"/>
            </a:pPr>
            <a:r>
              <a:rPr lang="en-US" sz="1500">
                <a:solidFill>
                  <a:schemeClr val="tx1"/>
                </a:solidFill>
              </a:rPr>
              <a:t>Does the housing lack a basic functional part such as  a working kitchen or </a:t>
            </a:r>
            <a:r>
              <a:rPr lang="en-US" sz="1500" i="1">
                <a:solidFill>
                  <a:schemeClr val="tx1"/>
                </a:solidFill>
              </a:rPr>
              <a:t>working toilet?</a:t>
            </a:r>
          </a:p>
          <a:p>
            <a:pPr lvl="1" indent="-182880">
              <a:buFont typeface="Wingdings" pitchFamily="2" charset="2"/>
              <a:buChar char="§"/>
            </a:pPr>
            <a:r>
              <a:rPr lang="en-US" sz="1500">
                <a:solidFill>
                  <a:schemeClr val="tx1"/>
                </a:solidFill>
              </a:rPr>
              <a:t>Shared housing arrangements are often unsustainable or are offered by unscrupulous hosts</a:t>
            </a:r>
            <a:endParaRPr lang="en-US" sz="1500" i="1">
              <a:solidFill>
                <a:schemeClr val="tx1"/>
              </a:solidFill>
            </a:endParaRPr>
          </a:p>
          <a:p>
            <a:pPr indent="-182880">
              <a:lnSpc>
                <a:spcPct val="90000"/>
              </a:lnSpc>
              <a:buFont typeface="Wingdings" pitchFamily="2" charset="2"/>
              <a:buChar char="§"/>
            </a:pPr>
            <a:r>
              <a:rPr lang="en-US" sz="1700" i="1">
                <a:solidFill>
                  <a:schemeClr val="tx1"/>
                </a:solidFill>
              </a:rPr>
              <a:t>Does the housing present unreasonable dangers to adults children's or persons with disabilities…each city county sate may have its own housing code that further define what may be deemed substandard housing…check local jurisdiction</a:t>
            </a:r>
          </a:p>
        </p:txBody>
      </p:sp>
      <p:pic>
        <p:nvPicPr>
          <p:cNvPr id="9" name="Picture 8" descr="Figures of houses in different position and sizes">
            <a:extLst>
              <a:ext uri="{FF2B5EF4-FFF2-40B4-BE49-F238E27FC236}">
                <a16:creationId xmlns:a16="http://schemas.microsoft.com/office/drawing/2014/main" id="{8F742FAE-4D0D-1507-D7C8-AA48FD4566BE}"/>
              </a:ext>
            </a:extLst>
          </p:cNvPr>
          <p:cNvPicPr>
            <a:picLocks noChangeAspect="1"/>
          </p:cNvPicPr>
          <p:nvPr/>
        </p:nvPicPr>
        <p:blipFill rotWithShape="1">
          <a:blip r:embed="rId7"/>
          <a:srcRect l="22415" r="39472"/>
          <a:stretch/>
        </p:blipFill>
        <p:spPr>
          <a:xfrm>
            <a:off x="7545274" y="10"/>
            <a:ext cx="4646726" cy="6857990"/>
          </a:xfrm>
          <a:prstGeom prst="rect">
            <a:avLst/>
          </a:prstGeom>
        </p:spPr>
      </p:pic>
      <p:grpSp>
        <p:nvGrpSpPr>
          <p:cNvPr id="20" name="Group 19">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1" name="Oval 20">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591648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D2DC8A-C0E1-7B3E-6795-F21E01F7E7BB}"/>
              </a:ext>
            </a:extLst>
          </p:cNvPr>
          <p:cNvSpPr>
            <a:spLocks noGrp="1"/>
          </p:cNvSpPr>
          <p:nvPr>
            <p:ph type="title"/>
          </p:nvPr>
        </p:nvSpPr>
        <p:spPr>
          <a:xfrm>
            <a:off x="6550924" y="685800"/>
            <a:ext cx="4920019" cy="2021553"/>
          </a:xfrm>
        </p:spPr>
        <p:txBody>
          <a:bodyPr>
            <a:normAutofit/>
          </a:bodyPr>
          <a:lstStyle/>
          <a:p>
            <a:r>
              <a:rPr lang="en-US">
                <a:solidFill>
                  <a:schemeClr val="tx1"/>
                </a:solidFill>
              </a:rPr>
              <a:t>Role of Liaisons &amp; School District</a:t>
            </a:r>
          </a:p>
        </p:txBody>
      </p:sp>
      <p:sp>
        <p:nvSpPr>
          <p:cNvPr id="51" name="Freeform: Shape 50">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Desks in empty classroom">
            <a:extLst>
              <a:ext uri="{FF2B5EF4-FFF2-40B4-BE49-F238E27FC236}">
                <a16:creationId xmlns:a16="http://schemas.microsoft.com/office/drawing/2014/main" id="{BCF8D626-6311-DFF0-1EC6-6C2772D75572}"/>
              </a:ext>
            </a:extLst>
          </p:cNvPr>
          <p:cNvPicPr>
            <a:picLocks noChangeAspect="1"/>
          </p:cNvPicPr>
          <p:nvPr/>
        </p:nvPicPr>
        <p:blipFill rotWithShape="1">
          <a:blip r:embed="rId3"/>
          <a:srcRect l="18502" r="14834"/>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3" name="Content Placeholder 2">
            <a:extLst>
              <a:ext uri="{FF2B5EF4-FFF2-40B4-BE49-F238E27FC236}">
                <a16:creationId xmlns:a16="http://schemas.microsoft.com/office/drawing/2014/main" id="{C604C934-0558-2C63-35F5-10B7C25223CC}"/>
              </a:ext>
            </a:extLst>
          </p:cNvPr>
          <p:cNvSpPr>
            <a:spLocks noGrp="1"/>
          </p:cNvSpPr>
          <p:nvPr>
            <p:ph idx="1"/>
          </p:nvPr>
        </p:nvSpPr>
        <p:spPr>
          <a:xfrm>
            <a:off x="6550924" y="2927444"/>
            <a:ext cx="4920019" cy="3244755"/>
          </a:xfrm>
        </p:spPr>
        <p:txBody>
          <a:bodyPr>
            <a:normAutofit/>
          </a:bodyPr>
          <a:lstStyle/>
          <a:p>
            <a:r>
              <a:rPr lang="en-US"/>
              <a:t>School District MCV Liaison</a:t>
            </a:r>
          </a:p>
          <a:p>
            <a:pPr lvl="1"/>
            <a:r>
              <a:rPr lang="en-US"/>
              <a:t>Role in identifying and determining eligibility</a:t>
            </a:r>
          </a:p>
          <a:p>
            <a:pPr lvl="1"/>
            <a:r>
              <a:rPr lang="en-US"/>
              <a:t>Assisting students in getting services</a:t>
            </a:r>
          </a:p>
          <a:p>
            <a:endParaRPr lang="en-US"/>
          </a:p>
        </p:txBody>
      </p:sp>
    </p:spTree>
    <p:extLst>
      <p:ext uri="{BB962C8B-B14F-4D97-AF65-F5344CB8AC3E}">
        <p14:creationId xmlns:p14="http://schemas.microsoft.com/office/powerpoint/2010/main" val="144979613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44C546-A289-37E3-5DE5-A07EFC05FFC4}"/>
              </a:ext>
            </a:extLst>
          </p:cNvPr>
          <p:cNvSpPr>
            <a:spLocks noGrp="1"/>
          </p:cNvSpPr>
          <p:nvPr>
            <p:ph type="title"/>
          </p:nvPr>
        </p:nvSpPr>
        <p:spPr>
          <a:xfrm>
            <a:off x="8479777" y="639763"/>
            <a:ext cx="3046073" cy="5177377"/>
          </a:xfrm>
          <a:ln>
            <a:noFill/>
          </a:ln>
        </p:spPr>
        <p:txBody>
          <a:bodyPr>
            <a:normAutofit/>
          </a:bodyPr>
          <a:lstStyle/>
          <a:p>
            <a:r>
              <a:rPr lang="en-US" sz="3700"/>
              <a:t>Roles and responsibilities of Liasons and School Districts</a:t>
            </a:r>
          </a:p>
        </p:txBody>
      </p:sp>
      <p:grpSp>
        <p:nvGrpSpPr>
          <p:cNvPr id="74" name="Group 73">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5" name="Oval 74">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76" name="Oval 75">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aphicFrame>
        <p:nvGraphicFramePr>
          <p:cNvPr id="49" name="Content Placeholder 2">
            <a:extLst>
              <a:ext uri="{FF2B5EF4-FFF2-40B4-BE49-F238E27FC236}">
                <a16:creationId xmlns:a16="http://schemas.microsoft.com/office/drawing/2014/main" id="{8DBD7DA1-3A4E-D223-BE1E-56143E7E8017}"/>
              </a:ext>
            </a:extLst>
          </p:cNvPr>
          <p:cNvGraphicFramePr>
            <a:graphicFrameLocks noGrp="1"/>
          </p:cNvGraphicFramePr>
          <p:nvPr>
            <p:ph idx="1"/>
            <p:extLst>
              <p:ext uri="{D42A27DB-BD31-4B8C-83A1-F6EECF244321}">
                <p14:modId xmlns:p14="http://schemas.microsoft.com/office/powerpoint/2010/main" val="1958633734"/>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941480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B62F6-EE50-7DD6-A7A2-894DD104C347}"/>
              </a:ext>
            </a:extLst>
          </p:cNvPr>
          <p:cNvSpPr>
            <a:spLocks noGrp="1"/>
          </p:cNvSpPr>
          <p:nvPr>
            <p:ph type="title"/>
          </p:nvPr>
        </p:nvSpPr>
        <p:spPr>
          <a:xfrm>
            <a:off x="6669849" y="261143"/>
            <a:ext cx="5120760" cy="1325563"/>
          </a:xfrm>
        </p:spPr>
        <p:txBody>
          <a:bodyPr>
            <a:normAutofit/>
          </a:bodyPr>
          <a:lstStyle/>
          <a:p>
            <a:pPr algn="ctr"/>
            <a:r>
              <a:rPr lang="en-US" sz="3600" dirty="0" err="1"/>
              <a:t>Mckinney</a:t>
            </a:r>
            <a:r>
              <a:rPr lang="en-US" sz="3600" dirty="0"/>
              <a:t>-Vento Services Can provide</a:t>
            </a:r>
          </a:p>
        </p:txBody>
      </p:sp>
      <p:sp>
        <p:nvSpPr>
          <p:cNvPr id="3" name="Text Placeholder 2">
            <a:extLst>
              <a:ext uri="{FF2B5EF4-FFF2-40B4-BE49-F238E27FC236}">
                <a16:creationId xmlns:a16="http://schemas.microsoft.com/office/drawing/2014/main" id="{E796435B-EF8C-50AF-C071-FA5BADEA8C1A}"/>
              </a:ext>
            </a:extLst>
          </p:cNvPr>
          <p:cNvSpPr>
            <a:spLocks noGrp="1"/>
          </p:cNvSpPr>
          <p:nvPr>
            <p:ph type="body" idx="1"/>
          </p:nvPr>
        </p:nvSpPr>
        <p:spPr>
          <a:xfrm>
            <a:off x="0" y="272256"/>
            <a:ext cx="5567597" cy="1325562"/>
          </a:xfrm>
        </p:spPr>
        <p:txBody>
          <a:bodyPr>
            <a:noAutofit/>
          </a:bodyPr>
          <a:lstStyle/>
          <a:p>
            <a:pPr algn="ctr"/>
            <a:r>
              <a:rPr lang="en-US" sz="3600" b="0" dirty="0">
                <a:latin typeface="+mj-lt"/>
              </a:rPr>
              <a:t>Barriers &amp; Needs for students experiencing homelessness</a:t>
            </a:r>
          </a:p>
        </p:txBody>
      </p:sp>
      <p:graphicFrame>
        <p:nvGraphicFramePr>
          <p:cNvPr id="7" name="Content Placeholder 6">
            <a:extLst>
              <a:ext uri="{FF2B5EF4-FFF2-40B4-BE49-F238E27FC236}">
                <a16:creationId xmlns:a16="http://schemas.microsoft.com/office/drawing/2014/main" id="{838FE7C4-8BCB-1B3A-5989-2DBA8B45E31F}"/>
              </a:ext>
            </a:extLst>
          </p:cNvPr>
          <p:cNvGraphicFramePr>
            <a:graphicFrameLocks noGrp="1"/>
          </p:cNvGraphicFramePr>
          <p:nvPr>
            <p:ph sz="half" idx="2"/>
            <p:extLst>
              <p:ext uri="{D42A27DB-BD31-4B8C-83A1-F6EECF244321}">
                <p14:modId xmlns:p14="http://schemas.microsoft.com/office/powerpoint/2010/main" val="865875283"/>
              </p:ext>
            </p:extLst>
          </p:nvPr>
        </p:nvGraphicFramePr>
        <p:xfrm>
          <a:off x="250769" y="1843881"/>
          <a:ext cx="5316828"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6">
            <a:extLst>
              <a:ext uri="{FF2B5EF4-FFF2-40B4-BE49-F238E27FC236}">
                <a16:creationId xmlns:a16="http://schemas.microsoft.com/office/drawing/2014/main" id="{C67E61DD-42D0-F730-9D9A-E5458B8D2DAE}"/>
              </a:ext>
            </a:extLst>
          </p:cNvPr>
          <p:cNvGraphicFramePr>
            <a:graphicFrameLocks/>
          </p:cNvGraphicFramePr>
          <p:nvPr>
            <p:extLst>
              <p:ext uri="{D42A27DB-BD31-4B8C-83A1-F6EECF244321}">
                <p14:modId xmlns:p14="http://schemas.microsoft.com/office/powerpoint/2010/main" val="722909360"/>
              </p:ext>
            </p:extLst>
          </p:nvPr>
        </p:nvGraphicFramePr>
        <p:xfrm>
          <a:off x="6669849" y="1771789"/>
          <a:ext cx="5371898" cy="36845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30161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6DBAED-227E-7031-AC37-49959EA355F8}"/>
              </a:ext>
            </a:extLst>
          </p:cNvPr>
          <p:cNvPicPr>
            <a:picLocks noChangeAspect="1"/>
          </p:cNvPicPr>
          <p:nvPr/>
        </p:nvPicPr>
        <p:blipFill rotWithShape="1">
          <a:blip r:embed="rId3"/>
          <a:srcRect r="887"/>
          <a:stretch/>
        </p:blipFill>
        <p:spPr>
          <a:xfrm>
            <a:off x="1" y="10"/>
            <a:ext cx="6066502" cy="6857989"/>
          </a:xfrm>
          <a:prstGeom prst="rect">
            <a:avLst/>
          </a:prstGeom>
        </p:spPr>
      </p:pic>
      <p:graphicFrame>
        <p:nvGraphicFramePr>
          <p:cNvPr id="67" name="Text Placeholder 3">
            <a:extLst>
              <a:ext uri="{FF2B5EF4-FFF2-40B4-BE49-F238E27FC236}">
                <a16:creationId xmlns:a16="http://schemas.microsoft.com/office/drawing/2014/main" id="{0B8C8A51-9568-EAF2-4313-0153282958A7}"/>
              </a:ext>
            </a:extLst>
          </p:cNvPr>
          <p:cNvGraphicFramePr/>
          <p:nvPr>
            <p:extLst>
              <p:ext uri="{D42A27DB-BD31-4B8C-83A1-F6EECF244321}">
                <p14:modId xmlns:p14="http://schemas.microsoft.com/office/powerpoint/2010/main" val="968353925"/>
              </p:ext>
            </p:extLst>
          </p:nvPr>
        </p:nvGraphicFramePr>
        <p:xfrm>
          <a:off x="6400799" y="491777"/>
          <a:ext cx="5670818" cy="60780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84158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22">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4" name="Oval 23">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26" name="Oval 24">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p:nvSpPr>
          <p:cNvPr id="27" name="Rectangle 26">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5">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23CB44-9E97-DF02-752D-057809FCA279}"/>
              </a:ext>
            </a:extLst>
          </p:cNvPr>
          <p:cNvSpPr>
            <a:spLocks noGrp="1"/>
          </p:cNvSpPr>
          <p:nvPr>
            <p:ph type="title"/>
          </p:nvPr>
        </p:nvSpPr>
        <p:spPr>
          <a:xfrm>
            <a:off x="6400800" y="484632"/>
            <a:ext cx="5299586" cy="1609344"/>
          </a:xfrm>
          <a:ln>
            <a:noFill/>
          </a:ln>
        </p:spPr>
        <p:txBody>
          <a:bodyPr vert="horz" lIns="91440" tIns="45720" rIns="91440" bIns="45720" rtlCol="0" anchor="ctr">
            <a:normAutofit/>
          </a:bodyPr>
          <a:lstStyle/>
          <a:p>
            <a:pPr marL="742950" indent="-742950"/>
            <a:r>
              <a:rPr lang="en-US" sz="3700"/>
              <a:t>Immediate Enrollment &amp; School Selection</a:t>
            </a:r>
          </a:p>
        </p:txBody>
      </p:sp>
      <p:pic>
        <p:nvPicPr>
          <p:cNvPr id="6" name="Picture 5" descr="Books stacked on a table">
            <a:extLst>
              <a:ext uri="{FF2B5EF4-FFF2-40B4-BE49-F238E27FC236}">
                <a16:creationId xmlns:a16="http://schemas.microsoft.com/office/drawing/2014/main" id="{33C57472-AEEC-61F8-3074-7D8CC2A1AD57}"/>
              </a:ext>
            </a:extLst>
          </p:cNvPr>
          <p:cNvPicPr>
            <a:picLocks noChangeAspect="1"/>
          </p:cNvPicPr>
          <p:nvPr/>
        </p:nvPicPr>
        <p:blipFill rotWithShape="1">
          <a:blip r:embed="rId6"/>
          <a:srcRect l="21471" r="19482" b="-1"/>
          <a:stretch/>
        </p:blipFill>
        <p:spPr>
          <a:xfrm>
            <a:off x="1" y="10"/>
            <a:ext cx="6066502" cy="6857989"/>
          </a:xfrm>
          <a:prstGeom prst="rect">
            <a:avLst/>
          </a:prstGeom>
        </p:spPr>
      </p:pic>
      <p:sp>
        <p:nvSpPr>
          <p:cNvPr id="4" name="Text Placeholder 3">
            <a:extLst>
              <a:ext uri="{FF2B5EF4-FFF2-40B4-BE49-F238E27FC236}">
                <a16:creationId xmlns:a16="http://schemas.microsoft.com/office/drawing/2014/main" id="{453106FE-DDBF-EFA9-1EF2-E2BEB83EEB3D}"/>
              </a:ext>
            </a:extLst>
          </p:cNvPr>
          <p:cNvSpPr>
            <a:spLocks noGrp="1"/>
          </p:cNvSpPr>
          <p:nvPr>
            <p:ph type="body" sz="half" idx="2"/>
          </p:nvPr>
        </p:nvSpPr>
        <p:spPr>
          <a:xfrm>
            <a:off x="6400799" y="2121408"/>
            <a:ext cx="5299585" cy="4050792"/>
          </a:xfrm>
        </p:spPr>
        <p:txBody>
          <a:bodyPr vert="horz" lIns="91440" tIns="45720" rIns="91440" bIns="45720" rtlCol="0">
            <a:normAutofit/>
          </a:bodyPr>
          <a:lstStyle/>
          <a:p>
            <a:pPr indent="-182880">
              <a:lnSpc>
                <a:spcPct val="90000"/>
              </a:lnSpc>
              <a:buFont typeface="Wingdings" pitchFamily="2" charset="2"/>
              <a:buChar char="§"/>
            </a:pPr>
            <a:r>
              <a:rPr lang="en-US" sz="1800" dirty="0">
                <a:solidFill>
                  <a:schemeClr val="tx1"/>
                </a:solidFill>
              </a:rPr>
              <a:t>School districts must immediately enroll homeless students, even if they lack documents normally required for enrollment, </a:t>
            </a:r>
            <a:r>
              <a:rPr lang="en-US" sz="1800" dirty="0" err="1">
                <a:solidFill>
                  <a:schemeClr val="tx1"/>
                </a:solidFill>
              </a:rPr>
              <a:t>ie</a:t>
            </a:r>
            <a:r>
              <a:rPr lang="en-US" sz="1800" dirty="0">
                <a:solidFill>
                  <a:schemeClr val="tx1"/>
                </a:solidFill>
              </a:rPr>
              <a:t>:</a:t>
            </a:r>
          </a:p>
          <a:p>
            <a:pPr lvl="1" indent="-182880">
              <a:buFont typeface="Wingdings" pitchFamily="2" charset="2"/>
              <a:buChar char="§"/>
            </a:pPr>
            <a:r>
              <a:rPr lang="en-US" sz="1600" dirty="0">
                <a:solidFill>
                  <a:schemeClr val="tx1"/>
                </a:solidFill>
              </a:rPr>
              <a:t>previous academic records, </a:t>
            </a:r>
          </a:p>
          <a:p>
            <a:pPr lvl="1" indent="-182880">
              <a:buFont typeface="Wingdings" pitchFamily="2" charset="2"/>
              <a:buChar char="§"/>
            </a:pPr>
            <a:r>
              <a:rPr lang="en-US" sz="1600" dirty="0">
                <a:solidFill>
                  <a:schemeClr val="tx1"/>
                </a:solidFill>
              </a:rPr>
              <a:t>medical records,</a:t>
            </a:r>
          </a:p>
          <a:p>
            <a:pPr lvl="1" indent="-182880">
              <a:buFont typeface="Wingdings" pitchFamily="2" charset="2"/>
              <a:buChar char="§"/>
            </a:pPr>
            <a:r>
              <a:rPr lang="en-US" sz="1600" dirty="0">
                <a:solidFill>
                  <a:schemeClr val="tx1"/>
                </a:solidFill>
              </a:rPr>
              <a:t> proof of residency, </a:t>
            </a:r>
          </a:p>
          <a:p>
            <a:pPr lvl="1" indent="-182880">
              <a:buFont typeface="Wingdings" pitchFamily="2" charset="2"/>
              <a:buChar char="§"/>
            </a:pPr>
            <a:r>
              <a:rPr lang="en-US" sz="1600" dirty="0">
                <a:solidFill>
                  <a:schemeClr val="tx1"/>
                </a:solidFill>
              </a:rPr>
              <a:t>or other required documents.</a:t>
            </a:r>
          </a:p>
        </p:txBody>
      </p:sp>
      <p:grpSp>
        <p:nvGrpSpPr>
          <p:cNvPr id="29" name="Group 28">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0" name="Oval 29">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31" name="Oval 30">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976523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9">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8" name="Oval 10">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30" name="Oval 11">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useBgFill="1">
        <p:nvSpPr>
          <p:cNvPr id="31" name="Rectangle 1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Yellow school bus">
            <a:extLst>
              <a:ext uri="{FF2B5EF4-FFF2-40B4-BE49-F238E27FC236}">
                <a16:creationId xmlns:a16="http://schemas.microsoft.com/office/drawing/2014/main" id="{C7812529-A4C4-B0F9-6042-83397B5C78CB}"/>
              </a:ext>
            </a:extLst>
          </p:cNvPr>
          <p:cNvPicPr>
            <a:picLocks noGrp="1" noChangeAspect="1"/>
          </p:cNvPicPr>
          <p:nvPr>
            <p:ph type="pic" idx="1"/>
          </p:nvPr>
        </p:nvPicPr>
        <p:blipFill rotWithShape="1">
          <a:blip r:embed="rId5"/>
          <a:srcRect t="14261" b="1470"/>
          <a:stretch/>
        </p:blipFill>
        <p:spPr>
          <a:xfrm>
            <a:off x="-1" y="10"/>
            <a:ext cx="12191999" cy="6857990"/>
          </a:xfrm>
          <a:prstGeom prst="rect">
            <a:avLst/>
          </a:prstGeom>
        </p:spPr>
      </p:pic>
      <p:sp>
        <p:nvSpPr>
          <p:cNvPr id="32" name="Rectangle 1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Rectangle 1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6">
              <a:alphaModFix amt="9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00F027A-F3F5-4A70-3F92-8B091AD6FD30}"/>
              </a:ext>
            </a:extLst>
          </p:cNvPr>
          <p:cNvSpPr>
            <a:spLocks noGrp="1"/>
          </p:cNvSpPr>
          <p:nvPr>
            <p:ph type="title"/>
          </p:nvPr>
        </p:nvSpPr>
        <p:spPr>
          <a:xfrm>
            <a:off x="1285456" y="4162031"/>
            <a:ext cx="4543683" cy="1767141"/>
          </a:xfrm>
        </p:spPr>
        <p:txBody>
          <a:bodyPr vert="horz" lIns="91440" tIns="45720" rIns="91440" bIns="45720" rtlCol="0" anchor="ctr">
            <a:normAutofit/>
          </a:bodyPr>
          <a:lstStyle/>
          <a:p>
            <a:pPr algn="r"/>
            <a:r>
              <a:rPr lang="en-US" sz="4600"/>
              <a:t>Transportation</a:t>
            </a:r>
          </a:p>
        </p:txBody>
      </p:sp>
      <p:sp>
        <p:nvSpPr>
          <p:cNvPr id="4" name="Text Placeholder 3">
            <a:extLst>
              <a:ext uri="{FF2B5EF4-FFF2-40B4-BE49-F238E27FC236}">
                <a16:creationId xmlns:a16="http://schemas.microsoft.com/office/drawing/2014/main" id="{C6A24265-3B23-F847-E6B0-25F621759948}"/>
              </a:ext>
            </a:extLst>
          </p:cNvPr>
          <p:cNvSpPr>
            <a:spLocks noGrp="1"/>
          </p:cNvSpPr>
          <p:nvPr>
            <p:ph type="body" sz="half" idx="2"/>
          </p:nvPr>
        </p:nvSpPr>
        <p:spPr>
          <a:xfrm>
            <a:off x="6217920" y="4170410"/>
            <a:ext cx="4699221" cy="1767141"/>
          </a:xfrm>
        </p:spPr>
        <p:txBody>
          <a:bodyPr vert="horz" lIns="91440" tIns="45720" rIns="91440" bIns="45720" rtlCol="0" anchor="ctr">
            <a:normAutofit/>
          </a:bodyPr>
          <a:lstStyle/>
          <a:p>
            <a:pPr indent="-182880">
              <a:lnSpc>
                <a:spcPct val="90000"/>
              </a:lnSpc>
              <a:buFont typeface="Wingdings" pitchFamily="2" charset="2"/>
              <a:buChar char="§"/>
            </a:pPr>
            <a:r>
              <a:rPr lang="en-US" sz="1800">
                <a:solidFill>
                  <a:schemeClr val="tx1"/>
                </a:solidFill>
              </a:rPr>
              <a:t>The law requires school districts to provide transportation to and from the school of origin for homeless students.</a:t>
            </a:r>
          </a:p>
        </p:txBody>
      </p:sp>
      <p:sp>
        <p:nvSpPr>
          <p:cNvPr id="36" name="Rectangle 1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Oval 2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40" name="Oval 2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61992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 name="Group 23">
            <a:extLst>
              <a:ext uri="{FF2B5EF4-FFF2-40B4-BE49-F238E27FC236}">
                <a16:creationId xmlns:a16="http://schemas.microsoft.com/office/drawing/2014/main" id="{F85E0883-9001-4D4E-9C91-E8D165DAF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5" name="Oval 24">
              <a:extLst>
                <a:ext uri="{FF2B5EF4-FFF2-40B4-BE49-F238E27FC236}">
                  <a16:creationId xmlns:a16="http://schemas.microsoft.com/office/drawing/2014/main" id="{94AEEF45-F5C8-4322-9C98-33BB7A5A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26" name="Oval 25">
              <a:extLst>
                <a:ext uri="{FF2B5EF4-FFF2-40B4-BE49-F238E27FC236}">
                  <a16:creationId xmlns:a16="http://schemas.microsoft.com/office/drawing/2014/main" id="{185E4386-A445-455A-91C4-16DE5DA9F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useBgFill="1">
        <p:nvSpPr>
          <p:cNvPr id="35" name="Rectangle 27">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Oval 29">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32" name="Oval 31">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7">
              <a:alphaModFix amt="85000"/>
              <a:lum bright="70000" contrast="-70000"/>
              <a:extLst>
                <a:ext uri="{BEBA8EAE-BF5A-486C-A8C5-ECC9F3942E4B}">
                  <a14:imgProps xmlns:a14="http://schemas.microsoft.com/office/drawing/2010/main">
                    <a14:imgLayer r:embed="rId8">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6" name="Diagram 5">
            <a:extLst>
              <a:ext uri="{FF2B5EF4-FFF2-40B4-BE49-F238E27FC236}">
                <a16:creationId xmlns:a16="http://schemas.microsoft.com/office/drawing/2014/main" id="{5974A276-2667-DF21-849B-F884CC961271}"/>
              </a:ext>
            </a:extLst>
          </p:cNvPr>
          <p:cNvGraphicFramePr/>
          <p:nvPr>
            <p:extLst>
              <p:ext uri="{D42A27DB-BD31-4B8C-83A1-F6EECF244321}">
                <p14:modId xmlns:p14="http://schemas.microsoft.com/office/powerpoint/2010/main" val="1565148771"/>
              </p:ext>
            </p:extLst>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108164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AD442-A128-7822-1479-1D70A925FB3A}"/>
              </a:ext>
            </a:extLst>
          </p:cNvPr>
          <p:cNvSpPr>
            <a:spLocks noGrp="1"/>
          </p:cNvSpPr>
          <p:nvPr>
            <p:ph type="title"/>
          </p:nvPr>
        </p:nvSpPr>
        <p:spPr>
          <a:xfrm>
            <a:off x="838200" y="557188"/>
            <a:ext cx="10515600" cy="1133499"/>
          </a:xfrm>
        </p:spPr>
        <p:txBody>
          <a:bodyPr vert="horz" lIns="91440" tIns="45720" rIns="91440" bIns="45720" rtlCol="0" anchor="ctr">
            <a:normAutofit fontScale="90000"/>
          </a:bodyPr>
          <a:lstStyle/>
          <a:p>
            <a:pPr algn="ctr"/>
            <a:r>
              <a:rPr lang="en-US" sz="5200" kern="1200">
                <a:solidFill>
                  <a:schemeClr val="tx1"/>
                </a:solidFill>
                <a:latin typeface="+mj-lt"/>
                <a:ea typeface="+mj-ea"/>
                <a:cs typeface="+mj-cs"/>
              </a:rPr>
              <a:t>Maintaining Eligibility &amp; the Terminal Year</a:t>
            </a:r>
          </a:p>
        </p:txBody>
      </p:sp>
      <p:graphicFrame>
        <p:nvGraphicFramePr>
          <p:cNvPr id="6" name="Text Placeholder 3">
            <a:extLst>
              <a:ext uri="{FF2B5EF4-FFF2-40B4-BE49-F238E27FC236}">
                <a16:creationId xmlns:a16="http://schemas.microsoft.com/office/drawing/2014/main" id="{22047B7B-4B3B-7AE2-01BE-237030C550AF}"/>
              </a:ext>
            </a:extLst>
          </p:cNvPr>
          <p:cNvGraphicFramePr/>
          <p:nvPr>
            <p:extLst>
              <p:ext uri="{D42A27DB-BD31-4B8C-83A1-F6EECF244321}">
                <p14:modId xmlns:p14="http://schemas.microsoft.com/office/powerpoint/2010/main" val="1605702139"/>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599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2E955-A1C3-4C72-ECB7-875371FC08CB}"/>
              </a:ext>
            </a:extLst>
          </p:cNvPr>
          <p:cNvSpPr>
            <a:spLocks noGrp="1"/>
          </p:cNvSpPr>
          <p:nvPr>
            <p:ph type="title"/>
          </p:nvPr>
        </p:nvSpPr>
        <p:spPr/>
        <p:txBody>
          <a:bodyPr/>
          <a:lstStyle/>
          <a:p>
            <a:pPr algn="ctr"/>
            <a:r>
              <a:rPr lang="en-US" dirty="0"/>
              <a:t>The Terminal Year</a:t>
            </a:r>
          </a:p>
        </p:txBody>
      </p:sp>
      <p:pic>
        <p:nvPicPr>
          <p:cNvPr id="5" name="Content Placeholder 4">
            <a:extLst>
              <a:ext uri="{FF2B5EF4-FFF2-40B4-BE49-F238E27FC236}">
                <a16:creationId xmlns:a16="http://schemas.microsoft.com/office/drawing/2014/main" id="{83C56125-CE78-89E2-58AF-6E9AD896B32F}"/>
              </a:ext>
            </a:extLst>
          </p:cNvPr>
          <p:cNvPicPr>
            <a:picLocks noGrp="1" noChangeAspect="1"/>
          </p:cNvPicPr>
          <p:nvPr>
            <p:ph idx="1"/>
          </p:nvPr>
        </p:nvPicPr>
        <p:blipFill>
          <a:blip r:embed="rId3"/>
          <a:stretch>
            <a:fillRect/>
          </a:stretch>
        </p:blipFill>
        <p:spPr>
          <a:xfrm>
            <a:off x="1417732" y="2366714"/>
            <a:ext cx="9356536" cy="2862708"/>
          </a:xfrm>
        </p:spPr>
      </p:pic>
    </p:spTree>
    <p:extLst>
      <p:ext uri="{BB962C8B-B14F-4D97-AF65-F5344CB8AC3E}">
        <p14:creationId xmlns:p14="http://schemas.microsoft.com/office/powerpoint/2010/main" val="2144378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9">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2" name="Oval 11">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useBgFill="1">
        <p:nvSpPr>
          <p:cNvPr id="8" name="Rectangle 1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187D9FAD-37F2-7481-80C9-CD32F7398ECA}"/>
              </a:ext>
            </a:extLst>
          </p:cNvPr>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l="27953" r="7602" b="-1"/>
          <a:stretch/>
        </p:blipFill>
        <p:spPr>
          <a:xfrm>
            <a:off x="-1" y="10"/>
            <a:ext cx="12191999" cy="6857990"/>
          </a:xfrm>
          <a:prstGeom prst="rect">
            <a:avLst/>
          </a:prstGeom>
        </p:spPr>
      </p:pic>
      <p:sp>
        <p:nvSpPr>
          <p:cNvPr id="9" name="Rectangle 1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6">
              <a:alphaModFix amt="9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759A240-C125-CC45-CCE7-BED8B4C704AB}"/>
              </a:ext>
            </a:extLst>
          </p:cNvPr>
          <p:cNvSpPr>
            <a:spLocks noGrp="1"/>
          </p:cNvSpPr>
          <p:nvPr>
            <p:ph type="title"/>
          </p:nvPr>
        </p:nvSpPr>
        <p:spPr>
          <a:xfrm>
            <a:off x="1285456" y="4162031"/>
            <a:ext cx="4543683" cy="1767141"/>
          </a:xfrm>
        </p:spPr>
        <p:txBody>
          <a:bodyPr vert="horz" lIns="91440" tIns="45720" rIns="91440" bIns="45720" rtlCol="0" anchor="ctr">
            <a:normAutofit/>
          </a:bodyPr>
          <a:lstStyle/>
          <a:p>
            <a:pPr algn="r"/>
            <a:r>
              <a:rPr lang="en-US" sz="5400"/>
              <a:t>Conclusion</a:t>
            </a:r>
          </a:p>
        </p:txBody>
      </p:sp>
      <p:sp>
        <p:nvSpPr>
          <p:cNvPr id="3" name="TextBox 2">
            <a:extLst>
              <a:ext uri="{FF2B5EF4-FFF2-40B4-BE49-F238E27FC236}">
                <a16:creationId xmlns:a16="http://schemas.microsoft.com/office/drawing/2014/main" id="{E0D09643-DBE2-4C42-7845-BDE22DCF2691}"/>
              </a:ext>
            </a:extLst>
          </p:cNvPr>
          <p:cNvSpPr txBox="1"/>
          <p:nvPr/>
        </p:nvSpPr>
        <p:spPr>
          <a:xfrm>
            <a:off x="6217920" y="4170410"/>
            <a:ext cx="4699221" cy="1767141"/>
          </a:xfrm>
          <a:prstGeom prst="rect">
            <a:avLst/>
          </a:prstGeom>
        </p:spPr>
        <p:txBody>
          <a:bodyPr vert="horz" lIns="91440" tIns="45720" rIns="91440" bIns="45720" rtlCol="0" anchor="ctr">
            <a:normAutofit/>
          </a:bodyPr>
          <a:lstStyle/>
          <a:p>
            <a:pPr marL="285750" indent="-182880" defTabSz="914400">
              <a:lnSpc>
                <a:spcPct val="90000"/>
              </a:lnSpc>
              <a:spcAft>
                <a:spcPts val="600"/>
              </a:spcAft>
              <a:buClr>
                <a:schemeClr val="accent1">
                  <a:lumMod val="75000"/>
                </a:schemeClr>
              </a:buClr>
              <a:buSzPct val="85000"/>
              <a:buFont typeface="Wingdings" pitchFamily="2" charset="2"/>
              <a:buChar char="§"/>
            </a:pPr>
            <a:r>
              <a:rPr lang="en-US" b="0" i="0">
                <a:effectLst/>
              </a:rPr>
              <a:t>The McKinney-Vento Act plays a crucial role in ensuring that homeless students have access to quality education and the support they need. </a:t>
            </a:r>
            <a:br>
              <a:rPr lang="en-US" b="0" i="0">
                <a:effectLst/>
              </a:rPr>
            </a:br>
            <a:endParaRPr lang="en-US" b="0" i="0">
              <a:effectLst/>
            </a:endParaRPr>
          </a:p>
        </p:txBody>
      </p:sp>
      <p:sp>
        <p:nvSpPr>
          <p:cNvPr id="15" name="Rectangle 1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Oval 2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6" name="Oval 2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41989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252E092-B43E-979D-D0E6-F59959A7F3E6}"/>
              </a:ext>
            </a:extLst>
          </p:cNvPr>
          <p:cNvSpPr>
            <a:spLocks noGrp="1"/>
          </p:cNvSpPr>
          <p:nvPr>
            <p:ph type="title"/>
          </p:nvPr>
        </p:nvSpPr>
        <p:spPr>
          <a:xfrm>
            <a:off x="1069848" y="484632"/>
            <a:ext cx="10058400" cy="1609344"/>
          </a:xfrm>
        </p:spPr>
        <p:txBody>
          <a:bodyPr>
            <a:normAutofit/>
          </a:bodyPr>
          <a:lstStyle/>
          <a:p>
            <a:r>
              <a:rPr lang="en-US"/>
              <a:t>Contacts &amp; Responsible Parties</a:t>
            </a:r>
          </a:p>
        </p:txBody>
      </p:sp>
      <p:sp>
        <p:nvSpPr>
          <p:cNvPr id="3" name="Content Placeholder 2">
            <a:extLst>
              <a:ext uri="{FF2B5EF4-FFF2-40B4-BE49-F238E27FC236}">
                <a16:creationId xmlns:a16="http://schemas.microsoft.com/office/drawing/2014/main" id="{31BC2FC6-DFF1-5694-C5D8-BF1B38067F5F}"/>
              </a:ext>
            </a:extLst>
          </p:cNvPr>
          <p:cNvSpPr>
            <a:spLocks noGrp="1"/>
          </p:cNvSpPr>
          <p:nvPr>
            <p:ph idx="1"/>
          </p:nvPr>
        </p:nvSpPr>
        <p:spPr>
          <a:xfrm>
            <a:off x="1069848" y="2320412"/>
            <a:ext cx="10058400" cy="3851787"/>
          </a:xfrm>
        </p:spPr>
        <p:txBody>
          <a:bodyPr>
            <a:normAutofit/>
          </a:bodyPr>
          <a:lstStyle/>
          <a:p>
            <a:r>
              <a:rPr lang="en-US" dirty="0"/>
              <a:t>State</a:t>
            </a:r>
          </a:p>
          <a:p>
            <a:pPr lvl="1"/>
            <a:r>
              <a:rPr lang="en-US" dirty="0"/>
              <a:t>State Education MCV Coordinator</a:t>
            </a:r>
          </a:p>
          <a:p>
            <a:pPr lvl="2"/>
            <a:r>
              <a:rPr lang="en-US" dirty="0"/>
              <a:t>New York:</a:t>
            </a:r>
          </a:p>
          <a:p>
            <a:r>
              <a:rPr lang="en-US" dirty="0"/>
              <a:t>Local </a:t>
            </a:r>
          </a:p>
          <a:p>
            <a:pPr lvl="1"/>
            <a:r>
              <a:rPr lang="en-US" dirty="0"/>
              <a:t>MCV District Liaisons</a:t>
            </a:r>
          </a:p>
          <a:p>
            <a:pPr lvl="2"/>
            <a:r>
              <a:rPr lang="en-US" dirty="0"/>
              <a:t>Nassau &amp; Suffolk Counties: </a:t>
            </a:r>
            <a:r>
              <a:rPr lang="en-US" dirty="0">
                <a:hlinkClick r:id="rId5"/>
              </a:rPr>
              <a:t>MKV Contact List.xlsx</a:t>
            </a:r>
            <a:endParaRPr lang="en-US" dirty="0"/>
          </a:p>
          <a:p>
            <a:pPr lvl="1"/>
            <a:endParaRPr lang="en-US"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807660-9FD1-A106-E385-0FB380075A17}"/>
              </a:ext>
            </a:extLst>
          </p:cNvPr>
          <p:cNvSpPr txBox="1"/>
          <p:nvPr/>
        </p:nvSpPr>
        <p:spPr>
          <a:xfrm>
            <a:off x="2768937" y="2918844"/>
            <a:ext cx="2977856" cy="369332"/>
          </a:xfrm>
          <a:prstGeom prst="rect">
            <a:avLst/>
          </a:prstGeom>
          <a:noFill/>
        </p:spPr>
        <p:txBody>
          <a:bodyPr wrap="square">
            <a:spAutoFit/>
          </a:bodyPr>
          <a:lstStyle/>
          <a:p>
            <a:r>
              <a:rPr lang="en-US" dirty="0" err="1">
                <a:effectLst/>
                <a:hlinkClick r:id="rId7" tooltip="https://www.nysteachs.org/liaisons"/>
              </a:rPr>
              <a:t>Liasons</a:t>
            </a:r>
            <a:r>
              <a:rPr lang="en-US" dirty="0">
                <a:effectLst/>
                <a:hlinkClick r:id="rId7" tooltip="https://www.nysteachs.org/liaisons"/>
              </a:rPr>
              <a:t> | NYSTEACHES</a:t>
            </a:r>
            <a:endParaRPr lang="en-US" dirty="0"/>
          </a:p>
        </p:txBody>
      </p:sp>
    </p:spTree>
    <p:extLst>
      <p:ext uri="{BB962C8B-B14F-4D97-AF65-F5344CB8AC3E}">
        <p14:creationId xmlns:p14="http://schemas.microsoft.com/office/powerpoint/2010/main" val="1903305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3412F-8304-DDE0-0957-4D46A444C3C5}"/>
              </a:ext>
            </a:extLst>
          </p:cNvPr>
          <p:cNvSpPr>
            <a:spLocks noGrp="1"/>
          </p:cNvSpPr>
          <p:nvPr>
            <p:ph type="title"/>
          </p:nvPr>
        </p:nvSpPr>
        <p:spPr>
          <a:xfrm>
            <a:off x="6400800" y="484632"/>
            <a:ext cx="5299586" cy="1609344"/>
          </a:xfrm>
          <a:ln>
            <a:noFill/>
          </a:ln>
        </p:spPr>
        <p:txBody>
          <a:bodyPr>
            <a:normAutofit/>
          </a:bodyPr>
          <a:lstStyle/>
          <a:p>
            <a:pPr algn="ctr"/>
            <a:r>
              <a:rPr lang="en-US" sz="4000" dirty="0"/>
              <a:t>Resources</a:t>
            </a:r>
          </a:p>
        </p:txBody>
      </p:sp>
      <p:sp>
        <p:nvSpPr>
          <p:cNvPr id="7" name="Content Placeholder 6">
            <a:extLst>
              <a:ext uri="{FF2B5EF4-FFF2-40B4-BE49-F238E27FC236}">
                <a16:creationId xmlns:a16="http://schemas.microsoft.com/office/drawing/2014/main" id="{3BAFD060-FA2E-0D6C-0752-0D169FB3498D}"/>
              </a:ext>
            </a:extLst>
          </p:cNvPr>
          <p:cNvSpPr>
            <a:spLocks noGrp="1"/>
          </p:cNvSpPr>
          <p:nvPr>
            <p:ph idx="1"/>
          </p:nvPr>
        </p:nvSpPr>
        <p:spPr>
          <a:xfrm>
            <a:off x="6400799" y="2121408"/>
            <a:ext cx="5299585" cy="4050792"/>
          </a:xfrm>
        </p:spPr>
        <p:txBody>
          <a:bodyPr>
            <a:normAutofit/>
          </a:bodyPr>
          <a:lstStyle/>
          <a:p>
            <a:r>
              <a:rPr lang="en-US" sz="1800" dirty="0"/>
              <a:t>Training Resources</a:t>
            </a:r>
          </a:p>
          <a:p>
            <a:pPr lvl="1"/>
            <a:r>
              <a:rPr lang="en-US" b="0" i="0" dirty="0">
                <a:effectLst/>
                <a:latin typeface="-apple-system"/>
                <a:hlinkClick r:id="rId3" tooltip="https://nche.ed.gov/mckinney-vento-toolbox/"/>
              </a:rPr>
              <a:t>McKinney-Vento Toolbox – National Center for Homeless Education</a:t>
            </a:r>
            <a:endParaRPr lang="en-US" b="0" i="0" dirty="0">
              <a:effectLst/>
              <a:latin typeface="-apple-system"/>
            </a:endParaRPr>
          </a:p>
          <a:p>
            <a:pPr lvl="1"/>
            <a:r>
              <a:rPr lang="en-US" b="0" i="0" dirty="0">
                <a:effectLst/>
                <a:latin typeface="-apple-system"/>
                <a:hlinkClick r:id="rId4" tooltip="https://nche.ed.gov/self-paced-online-training/"/>
              </a:rPr>
              <a:t>Self-Paced Online Training – National Center for Homeless Education</a:t>
            </a:r>
            <a:endParaRPr lang="en-US" b="0" i="0" dirty="0">
              <a:effectLst/>
              <a:latin typeface="-apple-system"/>
            </a:endParaRPr>
          </a:p>
          <a:p>
            <a:pPr lvl="1"/>
            <a:r>
              <a:rPr lang="en-US" b="0" i="0" dirty="0">
                <a:effectLst/>
                <a:latin typeface="-apple-system"/>
                <a:hlinkClick r:id="rId5" tooltip="https://nche.ed.gov/wp-content/uploads/2019/01/working-together.pdf"/>
              </a:rPr>
              <a:t>When Working Together Works (ed.gov)</a:t>
            </a:r>
            <a:endParaRPr lang="en-US" b="0" i="0" dirty="0">
              <a:effectLst/>
              <a:latin typeface="-apple-system"/>
            </a:endParaRPr>
          </a:p>
          <a:p>
            <a:r>
              <a:rPr lang="en-US" sz="1800" dirty="0">
                <a:latin typeface="-apple-system"/>
              </a:rPr>
              <a:t>Legislation</a:t>
            </a:r>
          </a:p>
          <a:p>
            <a:pPr lvl="1"/>
            <a:r>
              <a:rPr lang="en-US" b="0" i="0" dirty="0">
                <a:effectLst/>
                <a:latin typeface="Georgia" panose="02040502050405020303" pitchFamily="18" charset="0"/>
              </a:rPr>
              <a:t>View the </a:t>
            </a:r>
            <a:r>
              <a:rPr lang="en-US" b="0" i="0" u="sng" dirty="0">
                <a:effectLst/>
                <a:latin typeface="Georgia" panose="02040502050405020303" pitchFamily="18" charset="0"/>
                <a:hlinkClick r:id="rId6"/>
              </a:rPr>
              <a:t>full text of the McKinney-Vento Homeless Assistance Act</a:t>
            </a:r>
            <a:r>
              <a:rPr lang="en-US" b="0" i="0" dirty="0">
                <a:effectLst/>
                <a:latin typeface="Georgia" panose="02040502050405020303" pitchFamily="18" charset="0"/>
              </a:rPr>
              <a:t> (Title IX, Part A of ESSA).</a:t>
            </a:r>
            <a:br>
              <a:rPr lang="en-US" b="0" i="0" dirty="0">
                <a:effectLst/>
                <a:latin typeface="Georgia" panose="02040502050405020303" pitchFamily="18" charset="0"/>
              </a:rPr>
            </a:br>
            <a:r>
              <a:rPr lang="en-US" b="0" i="0" dirty="0">
                <a:effectLst/>
                <a:latin typeface="Georgia" panose="02040502050405020303" pitchFamily="18" charset="0"/>
              </a:rPr>
              <a:t>View the </a:t>
            </a:r>
            <a:r>
              <a:rPr lang="en-US" b="0" i="0" u="sng" dirty="0">
                <a:effectLst/>
                <a:latin typeface="Georgia" panose="02040502050405020303" pitchFamily="18" charset="0"/>
                <a:hlinkClick r:id="rId7"/>
              </a:rPr>
              <a:t>McKinney-Vento Definition of Homelessness</a:t>
            </a:r>
            <a:r>
              <a:rPr lang="en-US" b="0" i="0" dirty="0">
                <a:effectLst/>
                <a:latin typeface="Georgia" panose="02040502050405020303" pitchFamily="18" charset="0"/>
              </a:rPr>
              <a:t> (legislative excerpt).</a:t>
            </a:r>
            <a:br>
              <a:rPr lang="en-US" b="0" i="0" dirty="0">
                <a:effectLst/>
                <a:latin typeface="Georgia" panose="02040502050405020303" pitchFamily="18" charset="0"/>
              </a:rPr>
            </a:br>
            <a:r>
              <a:rPr lang="en-US" b="0" i="0" dirty="0">
                <a:effectLst/>
                <a:latin typeface="Georgia" panose="02040502050405020303" pitchFamily="18" charset="0"/>
              </a:rPr>
              <a:t>View </a:t>
            </a:r>
            <a:r>
              <a:rPr lang="en-US" b="0" i="0" u="sng" dirty="0">
                <a:effectLst/>
                <a:latin typeface="Georgia" panose="02040502050405020303" pitchFamily="18" charset="0"/>
                <a:hlinkClick r:id="rId8"/>
              </a:rPr>
              <a:t>McKinney-Vento subgrant funding authorized activities</a:t>
            </a:r>
            <a:r>
              <a:rPr lang="en-US" b="0" i="0" dirty="0">
                <a:effectLst/>
                <a:latin typeface="Georgia" panose="02040502050405020303" pitchFamily="18" charset="0"/>
              </a:rPr>
              <a:t> (legislative excerpt)</a:t>
            </a:r>
          </a:p>
        </p:txBody>
      </p:sp>
      <p:pic>
        <p:nvPicPr>
          <p:cNvPr id="11" name="Graphic 10" descr="Fabric Report Library">
            <a:extLst>
              <a:ext uri="{FF2B5EF4-FFF2-40B4-BE49-F238E27FC236}">
                <a16:creationId xmlns:a16="http://schemas.microsoft.com/office/drawing/2014/main" id="{59BB6DE4-9527-444D-8D0C-91F26AF4EB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3999" y="877900"/>
            <a:ext cx="5112461" cy="5112461"/>
          </a:xfrm>
          <a:prstGeom prst="rect">
            <a:avLst/>
          </a:prstGeom>
        </p:spPr>
      </p:pic>
      <p:sp>
        <p:nvSpPr>
          <p:cNvPr id="4" name="TextBox 3">
            <a:extLst>
              <a:ext uri="{FF2B5EF4-FFF2-40B4-BE49-F238E27FC236}">
                <a16:creationId xmlns:a16="http://schemas.microsoft.com/office/drawing/2014/main" id="{F11EE1D1-8895-9741-BB5A-38F88E7F3907}"/>
              </a:ext>
            </a:extLst>
          </p:cNvPr>
          <p:cNvSpPr txBox="1"/>
          <p:nvPr/>
        </p:nvSpPr>
        <p:spPr>
          <a:xfrm>
            <a:off x="7257581" y="1641107"/>
            <a:ext cx="3586020" cy="369332"/>
          </a:xfrm>
          <a:prstGeom prst="rect">
            <a:avLst/>
          </a:prstGeom>
          <a:noFill/>
        </p:spPr>
        <p:txBody>
          <a:bodyPr wrap="square">
            <a:spAutoFit/>
          </a:bodyPr>
          <a:lstStyle/>
          <a:p>
            <a:r>
              <a:rPr lang="en-US" dirty="0">
                <a:effectLst/>
                <a:hlinkClick r:id="rId11" tooltip="https://www.nysteachs.org/resource-library"/>
              </a:rPr>
              <a:t>Resource Library | NYSTEACHS</a:t>
            </a:r>
            <a:endParaRPr lang="en-US" dirty="0"/>
          </a:p>
        </p:txBody>
      </p:sp>
    </p:spTree>
    <p:extLst>
      <p:ext uri="{BB962C8B-B14F-4D97-AF65-F5344CB8AC3E}">
        <p14:creationId xmlns:p14="http://schemas.microsoft.com/office/powerpoint/2010/main" val="1152307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3D5D-10FD-28DF-87BA-EBA0D9E3F8D1}"/>
              </a:ext>
            </a:extLst>
          </p:cNvPr>
          <p:cNvSpPr>
            <a:spLocks noGrp="1"/>
          </p:cNvSpPr>
          <p:nvPr>
            <p:ph type="title"/>
          </p:nvPr>
        </p:nvSpPr>
        <p:spPr/>
        <p:txBody>
          <a:bodyPr/>
          <a:lstStyle/>
          <a:p>
            <a:pPr algn="ctr"/>
            <a:r>
              <a:rPr lang="en-US" dirty="0"/>
              <a:t>McKinney-Vento Related 2023 NOFO Questions</a:t>
            </a:r>
          </a:p>
        </p:txBody>
      </p:sp>
      <p:sp>
        <p:nvSpPr>
          <p:cNvPr id="3" name="Content Placeholder 2">
            <a:extLst>
              <a:ext uri="{FF2B5EF4-FFF2-40B4-BE49-F238E27FC236}">
                <a16:creationId xmlns:a16="http://schemas.microsoft.com/office/drawing/2014/main" id="{FFCCBEE8-FFA0-C425-2C00-AF4A8F4F1DC2}"/>
              </a:ext>
            </a:extLst>
          </p:cNvPr>
          <p:cNvSpPr>
            <a:spLocks noGrp="1"/>
          </p:cNvSpPr>
          <p:nvPr>
            <p:ph idx="1"/>
          </p:nvPr>
        </p:nvSpPr>
        <p:spPr/>
        <p:txBody>
          <a:bodyPr/>
          <a:lstStyle/>
          <a:p>
            <a:pPr rtl="0"/>
            <a:r>
              <a:rPr lang="en-US" dirty="0"/>
              <a:t>1C-4. CoC Collaboration Related to Children and Youth–SEAs, LEAs, School Districts.</a:t>
            </a:r>
          </a:p>
          <a:p>
            <a:pPr rtl="0"/>
            <a:r>
              <a:rPr lang="en-US" dirty="0"/>
              <a:t>1C-4b. Informing Individuals and Families Experiencing Homelessness about Eligibility for Educational Services.</a:t>
            </a:r>
          </a:p>
          <a:p>
            <a:pPr rtl="0"/>
            <a:r>
              <a:rPr lang="en-US" dirty="0"/>
              <a:t>1C-4c. Written/Formal Agreements or Partnerships with Early Childhood Services Providers. </a:t>
            </a:r>
          </a:p>
          <a:p>
            <a:endParaRPr lang="en-US" dirty="0"/>
          </a:p>
        </p:txBody>
      </p:sp>
    </p:spTree>
    <p:extLst>
      <p:ext uri="{BB962C8B-B14F-4D97-AF65-F5344CB8AC3E}">
        <p14:creationId xmlns:p14="http://schemas.microsoft.com/office/powerpoint/2010/main" val="3779176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6" descr="Questions">
            <a:extLst>
              <a:ext uri="{FF2B5EF4-FFF2-40B4-BE49-F238E27FC236}">
                <a16:creationId xmlns:a16="http://schemas.microsoft.com/office/drawing/2014/main" id="{68A716E5-7639-FC50-4DEB-A511FF7BDB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65919" y="505223"/>
            <a:ext cx="3060160" cy="3060160"/>
          </a:xfrm>
          <a:prstGeom prst="rect">
            <a:avLst/>
          </a:prstGeom>
        </p:spPr>
      </p:pic>
      <p:sp>
        <p:nvSpPr>
          <p:cNvPr id="2" name="Title 1">
            <a:extLst>
              <a:ext uri="{FF2B5EF4-FFF2-40B4-BE49-F238E27FC236}">
                <a16:creationId xmlns:a16="http://schemas.microsoft.com/office/drawing/2014/main" id="{F79CC9FB-96B4-2DD0-9956-DB6548708569}"/>
              </a:ext>
            </a:extLst>
          </p:cNvPr>
          <p:cNvSpPr>
            <a:spLocks noGrp="1"/>
          </p:cNvSpPr>
          <p:nvPr>
            <p:ph type="title"/>
          </p:nvPr>
        </p:nvSpPr>
        <p:spPr>
          <a:xfrm>
            <a:off x="1285456" y="4162031"/>
            <a:ext cx="4543683" cy="1767141"/>
          </a:xfrm>
        </p:spPr>
        <p:txBody>
          <a:bodyPr>
            <a:normAutofit/>
          </a:bodyPr>
          <a:lstStyle/>
          <a:p>
            <a:pPr algn="r"/>
            <a:r>
              <a:rPr lang="en-US"/>
              <a:t>Questions?</a:t>
            </a:r>
          </a:p>
        </p:txBody>
      </p:sp>
    </p:spTree>
    <p:extLst>
      <p:ext uri="{BB962C8B-B14F-4D97-AF65-F5344CB8AC3E}">
        <p14:creationId xmlns:p14="http://schemas.microsoft.com/office/powerpoint/2010/main" val="971814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37" name="Rectangle 24">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68188D-7C8C-E496-280F-AFF05CD0D036}"/>
              </a:ext>
            </a:extLst>
          </p:cNvPr>
          <p:cNvSpPr>
            <a:spLocks noGrp="1"/>
          </p:cNvSpPr>
          <p:nvPr>
            <p:ph type="title"/>
          </p:nvPr>
        </p:nvSpPr>
        <p:spPr>
          <a:xfrm>
            <a:off x="6386284" y="484632"/>
            <a:ext cx="4741963" cy="1971964"/>
          </a:xfrm>
        </p:spPr>
        <p:txBody>
          <a:bodyPr>
            <a:normAutofit/>
          </a:bodyPr>
          <a:lstStyle/>
          <a:p>
            <a:r>
              <a:rPr lang="en-US" sz="4800">
                <a:solidFill>
                  <a:schemeClr val="tx1"/>
                </a:solidFill>
              </a:rPr>
              <a:t>Overview</a:t>
            </a:r>
          </a:p>
        </p:txBody>
      </p:sp>
      <p:sp>
        <p:nvSpPr>
          <p:cNvPr id="38" name="Freeform: Shape 26">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9" name="Graphic 21" descr="House">
            <a:extLst>
              <a:ext uri="{FF2B5EF4-FFF2-40B4-BE49-F238E27FC236}">
                <a16:creationId xmlns:a16="http://schemas.microsoft.com/office/drawing/2014/main" id="{81BCCC46-0FC6-939B-8049-746706E0EB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3396" y="1687625"/>
            <a:ext cx="3573675" cy="3573675"/>
          </a:xfrm>
          <a:prstGeom prst="rect">
            <a:avLst/>
          </a:prstGeom>
        </p:spPr>
      </p:pic>
      <p:sp>
        <p:nvSpPr>
          <p:cNvPr id="3" name="Content Placeholder 2">
            <a:extLst>
              <a:ext uri="{FF2B5EF4-FFF2-40B4-BE49-F238E27FC236}">
                <a16:creationId xmlns:a16="http://schemas.microsoft.com/office/drawing/2014/main" id="{05040BC9-F1C4-C56D-0310-D9F243BF33F0}"/>
              </a:ext>
            </a:extLst>
          </p:cNvPr>
          <p:cNvSpPr>
            <a:spLocks noGrp="1"/>
          </p:cNvSpPr>
          <p:nvPr>
            <p:ph idx="1"/>
          </p:nvPr>
        </p:nvSpPr>
        <p:spPr>
          <a:xfrm>
            <a:off x="6386286" y="2456596"/>
            <a:ext cx="4741962" cy="3715603"/>
          </a:xfrm>
        </p:spPr>
        <p:txBody>
          <a:bodyPr>
            <a:normAutofit/>
          </a:bodyPr>
          <a:lstStyle/>
          <a:p>
            <a:r>
              <a:rPr lang="en-US" dirty="0"/>
              <a:t>McKinney Vento is an extensive federal law that authorizes a number of housing and homelessness programs that are administered by HUD but also includes an education subtitle focusing on the education of homeless youth. </a:t>
            </a:r>
          </a:p>
          <a:p>
            <a:pPr indent="-182880">
              <a:buFont typeface="Wingdings" pitchFamily="2" charset="2"/>
              <a:buChar char="§"/>
            </a:pPr>
            <a:r>
              <a:rPr lang="en-US" dirty="0"/>
              <a:t>Subtitle B of the McKinney-Vento Homeless Assistance Act is a federal law that ensures homeless children and youth have access to a free, appropriate public education.</a:t>
            </a:r>
          </a:p>
        </p:txBody>
      </p:sp>
      <p:grpSp>
        <p:nvGrpSpPr>
          <p:cNvPr id="40" name="Group 28">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0" name="Oval 29">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31" name="Oval 30">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401559243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5F77-B26E-4D6D-7D7C-7E3D916886E8}"/>
              </a:ext>
            </a:extLst>
          </p:cNvPr>
          <p:cNvSpPr>
            <a:spLocks noGrp="1"/>
          </p:cNvSpPr>
          <p:nvPr>
            <p:ph type="title"/>
          </p:nvPr>
        </p:nvSpPr>
        <p:spPr>
          <a:xfrm>
            <a:off x="1069848" y="484632"/>
            <a:ext cx="10058400" cy="1609344"/>
          </a:xfrm>
        </p:spPr>
        <p:txBody>
          <a:bodyPr vert="horz" lIns="91440" tIns="45720" rIns="91440" bIns="45720" rtlCol="0" anchor="ctr">
            <a:normAutofit/>
          </a:bodyPr>
          <a:lstStyle/>
          <a:p>
            <a:r>
              <a:rPr lang="en-US" sz="5400"/>
              <a:t>History of McKinney-Vento?</a:t>
            </a:r>
          </a:p>
        </p:txBody>
      </p:sp>
      <p:graphicFrame>
        <p:nvGraphicFramePr>
          <p:cNvPr id="3" name="Diagram 2">
            <a:extLst>
              <a:ext uri="{FF2B5EF4-FFF2-40B4-BE49-F238E27FC236}">
                <a16:creationId xmlns:a16="http://schemas.microsoft.com/office/drawing/2014/main" id="{6F362AF9-358D-81CB-9E49-551537F19DD2}"/>
              </a:ext>
            </a:extLst>
          </p:cNvPr>
          <p:cNvGraphicFramePr/>
          <p:nvPr>
            <p:extLst>
              <p:ext uri="{D42A27DB-BD31-4B8C-83A1-F6EECF244321}">
                <p14:modId xmlns:p14="http://schemas.microsoft.com/office/powerpoint/2010/main" val="4064311043"/>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5887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3">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95F04A-F3F9-36B3-5976-CF5BDB0EDAA6}"/>
              </a:ext>
            </a:extLst>
          </p:cNvPr>
          <p:cNvSpPr>
            <a:spLocks noGrp="1"/>
          </p:cNvSpPr>
          <p:nvPr>
            <p:ph type="title"/>
          </p:nvPr>
        </p:nvSpPr>
        <p:spPr>
          <a:xfrm>
            <a:off x="6400800" y="484632"/>
            <a:ext cx="5299586" cy="1609344"/>
          </a:xfrm>
          <a:ln>
            <a:noFill/>
          </a:ln>
        </p:spPr>
        <p:txBody>
          <a:bodyPr>
            <a:normAutofit/>
          </a:bodyPr>
          <a:lstStyle/>
          <a:p>
            <a:r>
              <a:rPr lang="en-US" sz="4000"/>
              <a:t>HUD’s McKinney-Vento Funded programs</a:t>
            </a:r>
          </a:p>
        </p:txBody>
      </p:sp>
      <p:pic>
        <p:nvPicPr>
          <p:cNvPr id="6" name="Picture 4" descr="Figures of houses in different position and sizes">
            <a:extLst>
              <a:ext uri="{FF2B5EF4-FFF2-40B4-BE49-F238E27FC236}">
                <a16:creationId xmlns:a16="http://schemas.microsoft.com/office/drawing/2014/main" id="{62AEE6C4-030E-B9B8-AF98-C42845FB526E}"/>
              </a:ext>
            </a:extLst>
          </p:cNvPr>
          <p:cNvPicPr>
            <a:picLocks noChangeAspect="1"/>
          </p:cNvPicPr>
          <p:nvPr/>
        </p:nvPicPr>
        <p:blipFill rotWithShape="1">
          <a:blip r:embed="rId4"/>
          <a:srcRect l="16374" r="33868"/>
          <a:stretch/>
        </p:blipFill>
        <p:spPr>
          <a:xfrm>
            <a:off x="1" y="10"/>
            <a:ext cx="6066502" cy="6857989"/>
          </a:xfrm>
          <a:prstGeom prst="rect">
            <a:avLst/>
          </a:prstGeom>
        </p:spPr>
      </p:pic>
      <p:grpSp>
        <p:nvGrpSpPr>
          <p:cNvPr id="15" name="Group 14">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aphicFrame>
        <p:nvGraphicFramePr>
          <p:cNvPr id="8" name="Content Placeholder 2">
            <a:extLst>
              <a:ext uri="{FF2B5EF4-FFF2-40B4-BE49-F238E27FC236}">
                <a16:creationId xmlns:a16="http://schemas.microsoft.com/office/drawing/2014/main" id="{353A4762-48F5-2709-AFED-14A7A4D56580}"/>
              </a:ext>
            </a:extLst>
          </p:cNvPr>
          <p:cNvGraphicFramePr>
            <a:graphicFrameLocks noGrp="1"/>
          </p:cNvGraphicFramePr>
          <p:nvPr>
            <p:ph idx="1"/>
            <p:extLst>
              <p:ext uri="{D42A27DB-BD31-4B8C-83A1-F6EECF244321}">
                <p14:modId xmlns:p14="http://schemas.microsoft.com/office/powerpoint/2010/main" val="680750973"/>
              </p:ext>
            </p:extLst>
          </p:nvPr>
        </p:nvGraphicFramePr>
        <p:xfrm>
          <a:off x="6400799" y="2121408"/>
          <a:ext cx="5299585" cy="40507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445422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Oval 3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34" name="Oval 33">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7EF04C3A-0DB4-DD1D-0B96-D8106D2933BA}"/>
              </a:ext>
            </a:extLst>
          </p:cNvPr>
          <p:cNvSpPr>
            <a:spLocks noGrp="1"/>
          </p:cNvSpPr>
          <p:nvPr>
            <p:ph type="title"/>
          </p:nvPr>
        </p:nvSpPr>
        <p:spPr>
          <a:xfrm>
            <a:off x="1490145" y="2376862"/>
            <a:ext cx="2640646" cy="2104273"/>
          </a:xfrm>
          <a:noFill/>
        </p:spPr>
        <p:txBody>
          <a:bodyPr>
            <a:normAutofit/>
          </a:bodyPr>
          <a:lstStyle/>
          <a:p>
            <a:pPr algn="ctr"/>
            <a:r>
              <a:rPr lang="en-US" sz="3000">
                <a:solidFill>
                  <a:srgbClr val="FFFFFF"/>
                </a:solidFill>
              </a:rPr>
              <a:t>Other Programs Authorized by the Mckinney-Vento Act</a:t>
            </a:r>
          </a:p>
        </p:txBody>
      </p:sp>
      <p:sp>
        <p:nvSpPr>
          <p:cNvPr id="36" name="Rectangle 35">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20" name="Content Placeholder 2">
            <a:extLst>
              <a:ext uri="{FF2B5EF4-FFF2-40B4-BE49-F238E27FC236}">
                <a16:creationId xmlns:a16="http://schemas.microsoft.com/office/drawing/2014/main" id="{4E0605C3-195C-E3E8-53C4-3C901A618977}"/>
              </a:ext>
            </a:extLst>
          </p:cNvPr>
          <p:cNvGraphicFramePr>
            <a:graphicFrameLocks noGrp="1"/>
          </p:cNvGraphicFramePr>
          <p:nvPr>
            <p:ph idx="1"/>
            <p:extLst>
              <p:ext uri="{D42A27DB-BD31-4B8C-83A1-F6EECF244321}">
                <p14:modId xmlns:p14="http://schemas.microsoft.com/office/powerpoint/2010/main" val="1088426142"/>
              </p:ext>
            </p:extLst>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37452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32ED-2FE0-FAB1-362C-420D34CBDEF7}"/>
              </a:ext>
            </a:extLst>
          </p:cNvPr>
          <p:cNvSpPr>
            <a:spLocks noGrp="1"/>
          </p:cNvSpPr>
          <p:nvPr>
            <p:ph type="title"/>
          </p:nvPr>
        </p:nvSpPr>
        <p:spPr>
          <a:xfrm>
            <a:off x="1069848" y="798394"/>
            <a:ext cx="4730451" cy="1637730"/>
          </a:xfrm>
        </p:spPr>
        <p:txBody>
          <a:bodyPr>
            <a:normAutofit/>
          </a:bodyPr>
          <a:lstStyle/>
          <a:p>
            <a:r>
              <a:rPr lang="en-US" sz="4400">
                <a:ln w="22225">
                  <a:solidFill>
                    <a:srgbClr val="FFFFFF"/>
                  </a:solidFill>
                </a:ln>
              </a:rPr>
              <a:t>What is the Title V Program?</a:t>
            </a:r>
          </a:p>
        </p:txBody>
      </p:sp>
      <p:sp>
        <p:nvSpPr>
          <p:cNvPr id="27" name="Content Placeholder 2">
            <a:extLst>
              <a:ext uri="{FF2B5EF4-FFF2-40B4-BE49-F238E27FC236}">
                <a16:creationId xmlns:a16="http://schemas.microsoft.com/office/drawing/2014/main" id="{96DB7864-1786-466A-8D44-93D2B0027542}"/>
              </a:ext>
            </a:extLst>
          </p:cNvPr>
          <p:cNvSpPr>
            <a:spLocks noGrp="1"/>
          </p:cNvSpPr>
          <p:nvPr>
            <p:ph idx="1"/>
          </p:nvPr>
        </p:nvSpPr>
        <p:spPr>
          <a:xfrm>
            <a:off x="1069848" y="2578608"/>
            <a:ext cx="4730451" cy="3593592"/>
          </a:xfrm>
        </p:spPr>
        <p:txBody>
          <a:bodyPr>
            <a:normAutofit/>
          </a:bodyPr>
          <a:lstStyle/>
          <a:p>
            <a:r>
              <a:rPr lang="en-US" sz="1800" b="1" i="0">
                <a:effectLst/>
                <a:latin typeface="-apple-system"/>
              </a:rPr>
              <a:t>Title V of the McKinney-Vento Homeless Assistance Act, Public Law 101-645 ( 42 U.S.C. 11411 ), </a:t>
            </a:r>
          </a:p>
          <a:p>
            <a:pPr lvl="1"/>
            <a:r>
              <a:rPr lang="en-US" b="1" i="0">
                <a:effectLst/>
                <a:latin typeface="-apple-system"/>
              </a:rPr>
              <a:t>enables eligible organizations to use unutilized, underutilized, excess, or surplus federal properties to assist persons experiencing homelessness.</a:t>
            </a:r>
            <a:endParaRPr lang="en-US">
              <a:latin typeface="-apple-system"/>
            </a:endParaRPr>
          </a:p>
          <a:p>
            <a:r>
              <a:rPr lang="en-US" sz="1800" b="1" i="0">
                <a:effectLst/>
                <a:latin typeface="-apple-system"/>
              </a:rPr>
              <a:t>Eligible applicants are states, local governments, and nonprofit organizations.</a:t>
            </a:r>
            <a:endParaRPr lang="en-US" sz="1800" b="0" i="0">
              <a:effectLst/>
              <a:latin typeface="-apple-system"/>
            </a:endParaRPr>
          </a:p>
          <a:p>
            <a:endParaRPr lang="en-US" sz="1800"/>
          </a:p>
        </p:txBody>
      </p:sp>
      <p:pic>
        <p:nvPicPr>
          <p:cNvPr id="25" name="Picture 4" descr="Outdoor warehouse">
            <a:extLst>
              <a:ext uri="{FF2B5EF4-FFF2-40B4-BE49-F238E27FC236}">
                <a16:creationId xmlns:a16="http://schemas.microsoft.com/office/drawing/2014/main" id="{A21E4603-D00F-9D32-49FF-4830AC52C9E7}"/>
              </a:ext>
            </a:extLst>
          </p:cNvPr>
          <p:cNvPicPr>
            <a:picLocks noChangeAspect="1"/>
          </p:cNvPicPr>
          <p:nvPr/>
        </p:nvPicPr>
        <p:blipFill rotWithShape="1">
          <a:blip r:embed="rId3"/>
          <a:srcRect l="13049" r="26067"/>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39" name="Freeform: Shape 41">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35456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13C53-09BC-CB67-DFCE-3F3AA3D33651}"/>
              </a:ext>
            </a:extLst>
          </p:cNvPr>
          <p:cNvSpPr>
            <a:spLocks noGrp="1"/>
          </p:cNvSpPr>
          <p:nvPr>
            <p:ph type="title"/>
          </p:nvPr>
        </p:nvSpPr>
        <p:spPr>
          <a:xfrm>
            <a:off x="1069848" y="798394"/>
            <a:ext cx="4730451" cy="1637730"/>
          </a:xfrm>
        </p:spPr>
        <p:txBody>
          <a:bodyPr>
            <a:normAutofit/>
          </a:bodyPr>
          <a:lstStyle/>
          <a:p>
            <a:r>
              <a:rPr lang="en-US" sz="3700"/>
              <a:t>Part B – Education for Homeless Children and Youth</a:t>
            </a:r>
          </a:p>
        </p:txBody>
      </p:sp>
      <p:sp>
        <p:nvSpPr>
          <p:cNvPr id="3" name="Content Placeholder 2">
            <a:extLst>
              <a:ext uri="{FF2B5EF4-FFF2-40B4-BE49-F238E27FC236}">
                <a16:creationId xmlns:a16="http://schemas.microsoft.com/office/drawing/2014/main" id="{66FD6BC1-B435-8538-0BB7-2B4B1C0B3BB6}"/>
              </a:ext>
            </a:extLst>
          </p:cNvPr>
          <p:cNvSpPr>
            <a:spLocks noGrp="1"/>
          </p:cNvSpPr>
          <p:nvPr>
            <p:ph idx="1"/>
          </p:nvPr>
        </p:nvSpPr>
        <p:spPr>
          <a:xfrm>
            <a:off x="1069848" y="2578608"/>
            <a:ext cx="4730451" cy="3593592"/>
          </a:xfrm>
        </p:spPr>
        <p:txBody>
          <a:bodyPr>
            <a:normAutofit/>
          </a:bodyPr>
          <a:lstStyle/>
          <a:p>
            <a:r>
              <a:rPr lang="en-US" sz="1800" b="0" i="0">
                <a:effectLst/>
                <a:latin typeface="Georgia" panose="02040502050405020303" pitchFamily="18" charset="0"/>
              </a:rPr>
              <a:t>Subtitle VII-B of The McKinney-Vento Homeless Assistance Act authorizes the federal </a:t>
            </a:r>
            <a:r>
              <a:rPr lang="en-US" sz="1800" b="0" i="0" u="sng">
                <a:effectLst/>
                <a:latin typeface="Georgia" panose="02040502050405020303" pitchFamily="18" charset="0"/>
                <a:hlinkClick r:id="rId3"/>
              </a:rPr>
              <a:t>Education for Homeless Children and Youth (EHCY) Program</a:t>
            </a:r>
            <a:r>
              <a:rPr lang="en-US" sz="1800" b="0" i="0">
                <a:effectLst/>
                <a:latin typeface="Georgia" panose="02040502050405020303" pitchFamily="18" charset="0"/>
              </a:rPr>
              <a:t> </a:t>
            </a:r>
          </a:p>
        </p:txBody>
      </p:sp>
      <p:pic>
        <p:nvPicPr>
          <p:cNvPr id="4" name="Picture 5">
            <a:extLst>
              <a:ext uri="{FF2B5EF4-FFF2-40B4-BE49-F238E27FC236}">
                <a16:creationId xmlns:a16="http://schemas.microsoft.com/office/drawing/2014/main" id="{331BD65C-F251-7582-136A-23E290E2A44E}"/>
              </a:ext>
            </a:extLst>
          </p:cNvPr>
          <p:cNvPicPr>
            <a:picLocks noChangeAspect="1"/>
          </p:cNvPicPr>
          <p:nvPr/>
        </p:nvPicPr>
        <p:blipFill rotWithShape="1">
          <a:blip r:embed="rId4">
            <a:extLst>
              <a:ext uri="{28A0092B-C50C-407E-A947-70E740481C1C}">
                <a14:useLocalDpi xmlns:a14="http://schemas.microsoft.com/office/drawing/2010/main" val="0"/>
              </a:ext>
            </a:extLst>
          </a:blip>
          <a:srcRect r="16915" b="2"/>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65" name="Freeform: Shape 64">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5">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63052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22" name="Group 12">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8" name="Oval 13">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5" name="Oval 14">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p:nvSpPr>
          <p:cNvPr id="29" name="Rectangle 16">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F79452-D260-C924-6070-2E9A18B3320A}"/>
              </a:ext>
            </a:extLst>
          </p:cNvPr>
          <p:cNvSpPr>
            <a:spLocks noGrp="1"/>
          </p:cNvSpPr>
          <p:nvPr>
            <p:ph type="title"/>
          </p:nvPr>
        </p:nvSpPr>
        <p:spPr>
          <a:xfrm>
            <a:off x="7883612" y="484632"/>
            <a:ext cx="3816774" cy="1609344"/>
          </a:xfrm>
          <a:ln>
            <a:noFill/>
          </a:ln>
        </p:spPr>
        <p:txBody>
          <a:bodyPr vert="horz" lIns="91440" tIns="45720" rIns="91440" bIns="45720" rtlCol="0" anchor="ctr">
            <a:normAutofit/>
          </a:bodyPr>
          <a:lstStyle/>
          <a:p>
            <a:pPr lvl="0"/>
            <a:r>
              <a:rPr lang="en-US" b="0" i="0"/>
              <a:t>2. Eligibility &amp; Access</a:t>
            </a:r>
            <a:endParaRPr lang="en-US"/>
          </a:p>
        </p:txBody>
      </p:sp>
      <p:pic>
        <p:nvPicPr>
          <p:cNvPr id="5" name="Picture Placeholder 4">
            <a:extLst>
              <a:ext uri="{FF2B5EF4-FFF2-40B4-BE49-F238E27FC236}">
                <a16:creationId xmlns:a16="http://schemas.microsoft.com/office/drawing/2014/main" id="{8EAA9589-1962-8E15-69CD-68A0F2EBE582}"/>
              </a:ext>
            </a:extLst>
          </p:cNvPr>
          <p:cNvPicPr>
            <a:picLocks noGrp="1" noChangeAspect="1"/>
          </p:cNvPicPr>
          <p:nvPr>
            <p:ph type="pic" idx="1"/>
          </p:nvPr>
        </p:nvPicPr>
        <p:blipFill rotWithShape="1">
          <a:blip r:embed="rId7">
            <a:extLst>
              <a:ext uri="{28A0092B-C50C-407E-A947-70E740481C1C}">
                <a14:useLocalDpi xmlns:a14="http://schemas.microsoft.com/office/drawing/2010/main" val="0"/>
              </a:ext>
            </a:extLst>
          </a:blip>
          <a:srcRect t="4692" r="2" b="4690"/>
          <a:stretch/>
        </p:blipFill>
        <p:spPr>
          <a:xfrm>
            <a:off x="3343" y="10"/>
            <a:ext cx="7548923" cy="6857990"/>
          </a:xfrm>
          <a:prstGeom prst="rect">
            <a:avLst/>
          </a:prstGeom>
        </p:spPr>
      </p:pic>
      <p:sp>
        <p:nvSpPr>
          <p:cNvPr id="8" name="Text Placeholder 7">
            <a:extLst>
              <a:ext uri="{FF2B5EF4-FFF2-40B4-BE49-F238E27FC236}">
                <a16:creationId xmlns:a16="http://schemas.microsoft.com/office/drawing/2014/main" id="{A3153195-1ED1-46FA-D753-847AF5DC0D4E}"/>
              </a:ext>
            </a:extLst>
          </p:cNvPr>
          <p:cNvSpPr>
            <a:spLocks noGrp="1"/>
          </p:cNvSpPr>
          <p:nvPr>
            <p:ph type="body" sz="half" idx="2"/>
          </p:nvPr>
        </p:nvSpPr>
        <p:spPr>
          <a:xfrm>
            <a:off x="7883611" y="2121408"/>
            <a:ext cx="3816774" cy="4050792"/>
          </a:xfrm>
        </p:spPr>
        <p:txBody>
          <a:bodyPr vert="horz" lIns="91440" tIns="45720" rIns="91440" bIns="45720" rtlCol="0">
            <a:normAutofit/>
          </a:bodyPr>
          <a:lstStyle/>
          <a:p>
            <a:pPr lvl="0" indent="-182880">
              <a:lnSpc>
                <a:spcPct val="90000"/>
              </a:lnSpc>
              <a:buFont typeface="Wingdings" pitchFamily="2" charset="2"/>
              <a:buChar char="§"/>
            </a:pPr>
            <a:r>
              <a:rPr lang="en-US" sz="1600" b="0" i="0">
                <a:solidFill>
                  <a:schemeClr val="tx1"/>
                </a:solidFill>
              </a:rPr>
              <a:t>a. Definition of homelessness under the McKinney-Vento Act</a:t>
            </a:r>
            <a:endParaRPr lang="en-US" sz="1600">
              <a:solidFill>
                <a:schemeClr val="tx1"/>
              </a:solidFill>
            </a:endParaRPr>
          </a:p>
          <a:p>
            <a:pPr lvl="0" indent="-182880">
              <a:lnSpc>
                <a:spcPct val="90000"/>
              </a:lnSpc>
              <a:buFont typeface="Wingdings" pitchFamily="2" charset="2"/>
              <a:buChar char="§"/>
            </a:pPr>
            <a:r>
              <a:rPr lang="en-US" sz="1600" b="0" i="0">
                <a:solidFill>
                  <a:schemeClr val="tx1"/>
                </a:solidFill>
              </a:rPr>
              <a:t>b. Roles &amp; responsibilities of school districts</a:t>
            </a:r>
            <a:endParaRPr lang="en-US" sz="1600">
              <a:solidFill>
                <a:schemeClr val="tx1"/>
              </a:solidFill>
            </a:endParaRPr>
          </a:p>
          <a:p>
            <a:pPr indent="-182880">
              <a:lnSpc>
                <a:spcPct val="90000"/>
              </a:lnSpc>
              <a:buFont typeface="Wingdings" pitchFamily="2" charset="2"/>
              <a:buChar char="§"/>
            </a:pPr>
            <a:endParaRPr lang="en-US" sz="1600">
              <a:solidFill>
                <a:schemeClr val="tx1"/>
              </a:solidFill>
            </a:endParaRPr>
          </a:p>
        </p:txBody>
      </p:sp>
      <p:grpSp>
        <p:nvGrpSpPr>
          <p:cNvPr id="30" name="Group 18">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31" name="Oval 20">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6334888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3C2AF83-52A7-43AA-A81A-91EDA12CD6D6}">
  <we:reference id="wa200005566" version="1.0.0.0" store="en-US" storeType="OMEX"/>
  <we:alternateReferences>
    <we:reference id="WA200005566" version="1.0.0.0" store="WA20000556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8A6CC93DD0AE648AF5DBF47BC5C3A7F" ma:contentTypeVersion="6" ma:contentTypeDescription="Create a new document." ma:contentTypeScope="" ma:versionID="cc1662e0b37ae857897bd789908058fd">
  <xsd:schema xmlns:xsd="http://www.w3.org/2001/XMLSchema" xmlns:xs="http://www.w3.org/2001/XMLSchema" xmlns:p="http://schemas.microsoft.com/office/2006/metadata/properties" xmlns:ns2="e4f14562-700d-45e4-a0cc-aee65018268e" xmlns:ns3="05adeaca-ba30-4d37-9e36-f89ebff2774e" targetNamespace="http://schemas.microsoft.com/office/2006/metadata/properties" ma:root="true" ma:fieldsID="7cfb4011fdcb7d8436bb47bf003cb20b" ns2:_="" ns3:_="">
    <xsd:import namespace="e4f14562-700d-45e4-a0cc-aee65018268e"/>
    <xsd:import namespace="05adeaca-ba30-4d37-9e36-f89ebff2774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f14562-700d-45e4-a0cc-aee6501826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5adeaca-ba30-4d37-9e36-f89ebff2774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9007D2-9CDA-4579-9B2C-6B2589494271}">
  <ds:schemaRefs>
    <ds:schemaRef ds:uri="http://schemas.microsoft.com/sharepoint/v3/contenttype/forms"/>
  </ds:schemaRefs>
</ds:datastoreItem>
</file>

<file path=customXml/itemProps2.xml><?xml version="1.0" encoding="utf-8"?>
<ds:datastoreItem xmlns:ds="http://schemas.openxmlformats.org/officeDocument/2006/customXml" ds:itemID="{DD2431B9-9B80-4567-BC68-11BFE297B771}">
  <ds:schemaRefs>
    <ds:schemaRef ds:uri="http://purl.org/dc/dcmitype/"/>
    <ds:schemaRef ds:uri="05adeaca-ba30-4d37-9e36-f89ebff2774e"/>
    <ds:schemaRef ds:uri="http://schemas.microsoft.com/office/2006/documentManagement/types"/>
    <ds:schemaRef ds:uri="http://www.w3.org/XML/1998/namespac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e4f14562-700d-45e4-a0cc-aee65018268e"/>
    <ds:schemaRef ds:uri="http://purl.org/dc/terms/"/>
  </ds:schemaRefs>
</ds:datastoreItem>
</file>

<file path=customXml/itemProps3.xml><?xml version="1.0" encoding="utf-8"?>
<ds:datastoreItem xmlns:ds="http://schemas.openxmlformats.org/officeDocument/2006/customXml" ds:itemID="{5CBE8635-B8F9-43C4-886F-3268273DB7D1}">
  <ds:schemaRefs>
    <ds:schemaRef ds:uri="05adeaca-ba30-4d37-9e36-f89ebff2774e"/>
    <ds:schemaRef ds:uri="e4f14562-700d-45e4-a0cc-aee6501826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909</TotalTime>
  <Words>2249</Words>
  <Application>Microsoft Office PowerPoint</Application>
  <PresentationFormat>Widescreen</PresentationFormat>
  <Paragraphs>202</Paragraphs>
  <Slides>26</Slides>
  <Notes>22</Notes>
  <HiddenSlides>1</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7" baseType="lpstr">
      <vt:lpstr>-apple-system</vt:lpstr>
      <vt:lpstr>Arial</vt:lpstr>
      <vt:lpstr>Calibri</vt:lpstr>
      <vt:lpstr>Georgia</vt:lpstr>
      <vt:lpstr>Rockwell</vt:lpstr>
      <vt:lpstr>Rockwell Condensed</vt:lpstr>
      <vt:lpstr>Rockwell Extra Bold</vt:lpstr>
      <vt:lpstr>Times New Roman</vt:lpstr>
      <vt:lpstr>Wingdings</vt:lpstr>
      <vt:lpstr>Wood Type</vt:lpstr>
      <vt:lpstr>Acrobat Document</vt:lpstr>
      <vt:lpstr>Understanding the McKinney-Vento Act: Ensuring Access</vt:lpstr>
      <vt:lpstr>PowerPoint Presentation</vt:lpstr>
      <vt:lpstr>Overview</vt:lpstr>
      <vt:lpstr>History of McKinney-Vento?</vt:lpstr>
      <vt:lpstr>HUD’s McKinney-Vento Funded programs</vt:lpstr>
      <vt:lpstr>Other Programs Authorized by the Mckinney-Vento Act</vt:lpstr>
      <vt:lpstr>What is the Title V Program?</vt:lpstr>
      <vt:lpstr>Part B – Education for Homeless Children and Youth</vt:lpstr>
      <vt:lpstr>2. Eligibility &amp; Access</vt:lpstr>
      <vt:lpstr>Definition of homelessness under the McKinney-Vento Act (42 U.S.C. $ 1143a) §11434</vt:lpstr>
      <vt:lpstr>PowerPoint Presentation</vt:lpstr>
      <vt:lpstr>Distribution of MCV students housing enrolled by nighttime residence: identification challenges</vt:lpstr>
      <vt:lpstr>Understanding substandard housing</vt:lpstr>
      <vt:lpstr>Role of Liaisons &amp; School District</vt:lpstr>
      <vt:lpstr>Roles and responsibilities of Liasons and School Districts</vt:lpstr>
      <vt:lpstr>Mckinney-Vento Services Can provide</vt:lpstr>
      <vt:lpstr>PowerPoint Presentation</vt:lpstr>
      <vt:lpstr>Immediate Enrollment &amp; School Selection</vt:lpstr>
      <vt:lpstr>Transportation</vt:lpstr>
      <vt:lpstr>Maintaining Eligibility &amp; the Terminal Year</vt:lpstr>
      <vt:lpstr>The Terminal Year</vt:lpstr>
      <vt:lpstr>Conclusion</vt:lpstr>
      <vt:lpstr>Contacts &amp; Responsible Parties</vt:lpstr>
      <vt:lpstr>Resources</vt:lpstr>
      <vt:lpstr>McKinney-Vento Related 2023 NOFO Questions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Samantha Grimaldi</cp:lastModifiedBy>
  <cp:revision>2</cp:revision>
  <dcterms:created xsi:type="dcterms:W3CDTF">2023-06-09T05:08:43Z</dcterms:created>
  <dcterms:modified xsi:type="dcterms:W3CDTF">2023-08-24T21:49:13Z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0x01010058A6CC93DD0AE648AF5DBF47BC5C3A7F</vt:lpwstr>
  </property>
</Properties>
</file>